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9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1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0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9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7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7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1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04C89-8024-45CB-8A11-C5F10B8A1503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02581-22FC-4014-A7A9-6FBD21C4C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8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B.A. (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Hons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IV Semester Political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Issues and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6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1. Describe </a:t>
            </a:r>
            <a:r>
              <a:rPr lang="en-US" dirty="0"/>
              <a:t>policy analysis in the context of liberal and welfare theories of state. </a:t>
            </a:r>
          </a:p>
          <a:p>
            <a:pPr marL="0" indent="0">
              <a:buNone/>
            </a:pPr>
            <a:r>
              <a:rPr lang="en-US" dirty="0" smtClean="0"/>
              <a:t>2. NGOs </a:t>
            </a:r>
            <a:r>
              <a:rPr lang="en-US" dirty="0"/>
              <a:t>are a means to ensure people’s participation in Public Administration. Comment.</a:t>
            </a:r>
          </a:p>
          <a:p>
            <a:pPr marL="0" indent="0">
              <a:buNone/>
            </a:pPr>
            <a:r>
              <a:rPr lang="en-US" dirty="0" smtClean="0"/>
              <a:t>3. Write </a:t>
            </a:r>
            <a:r>
              <a:rPr lang="en-US" dirty="0"/>
              <a:t>an essay on Government-civil society interface in policy making. </a:t>
            </a:r>
          </a:p>
          <a:p>
            <a:pPr marL="0" indent="0">
              <a:buNone/>
            </a:pPr>
            <a:r>
              <a:rPr lang="en-US" dirty="0" smtClean="0"/>
              <a:t>4. Examine </a:t>
            </a:r>
            <a:r>
              <a:rPr lang="en-US" dirty="0"/>
              <a:t>the role of civil society organizations in policy-making and suggest measures to improve their relationship with the Government.</a:t>
            </a:r>
          </a:p>
          <a:p>
            <a:pPr marL="0" indent="0">
              <a:buNone/>
            </a:pPr>
            <a:r>
              <a:rPr lang="en-US" dirty="0" smtClean="0"/>
              <a:t>5. What </a:t>
            </a:r>
            <a:r>
              <a:rPr lang="en-US" dirty="0"/>
              <a:t>is good governance? Discuss its main principles.</a:t>
            </a:r>
          </a:p>
          <a:p>
            <a:pPr marL="0" indent="0">
              <a:buNone/>
            </a:pPr>
            <a:r>
              <a:rPr lang="en-US" dirty="0" smtClean="0"/>
              <a:t>6. Critically </a:t>
            </a:r>
            <a:r>
              <a:rPr lang="en-US" dirty="0"/>
              <a:t>examine the role of Social Welfare Administration in protecting the interests of weaker sections.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507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7. What </a:t>
            </a:r>
            <a:r>
              <a:rPr lang="en-US" dirty="0"/>
              <a:t>do you understand by Public Grievances? Discuss the various devices for the </a:t>
            </a:r>
            <a:r>
              <a:rPr lang="en-US" dirty="0" err="1"/>
              <a:t>redressal</a:t>
            </a:r>
            <a:r>
              <a:rPr lang="en-US" dirty="0"/>
              <a:t> of citizen’s grievances. </a:t>
            </a:r>
          </a:p>
          <a:p>
            <a:pPr marL="0" indent="0">
              <a:buNone/>
            </a:pPr>
            <a:r>
              <a:rPr lang="en-US" dirty="0" smtClean="0"/>
              <a:t>8. What </a:t>
            </a:r>
            <a:r>
              <a:rPr lang="en-US" dirty="0"/>
              <a:t>is E-Governance? To what extent, has it improved governance in India? Discuss. </a:t>
            </a:r>
          </a:p>
          <a:p>
            <a:pPr marL="0" indent="0">
              <a:buNone/>
            </a:pPr>
            <a:r>
              <a:rPr lang="en-US" dirty="0" smtClean="0"/>
              <a:t>9. Do </a:t>
            </a:r>
            <a:r>
              <a:rPr lang="en-US" dirty="0"/>
              <a:t>you believe that the corporate houses influence the political decision making process. Justify citing illustrations.</a:t>
            </a:r>
          </a:p>
          <a:p>
            <a:pPr marL="0" indent="0">
              <a:buNone/>
            </a:pPr>
            <a:r>
              <a:rPr lang="en-US" dirty="0" smtClean="0"/>
              <a:t>10. Discuss </a:t>
            </a:r>
            <a:r>
              <a:rPr lang="en-US" dirty="0"/>
              <a:t>the role of Global Civil Society in the context of a globalized world.</a:t>
            </a:r>
          </a:p>
          <a:p>
            <a:pPr marL="0" indent="0">
              <a:buNone/>
            </a:pPr>
            <a:r>
              <a:rPr lang="en-US" dirty="0" smtClean="0"/>
              <a:t>11 What </a:t>
            </a:r>
            <a:r>
              <a:rPr lang="en-US" dirty="0"/>
              <a:t>are the major threats to state sovereignty? Do you think globalization has hastened the demise of the nation state?</a:t>
            </a:r>
          </a:p>
          <a:p>
            <a:pPr marL="0" indent="0">
              <a:buNone/>
            </a:pPr>
            <a:r>
              <a:rPr lang="en-US" dirty="0" smtClean="0"/>
              <a:t>12. Describe </a:t>
            </a:r>
            <a:r>
              <a:rPr lang="en-US" dirty="0"/>
              <a:t>the impact of globalization on state sovereignty.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0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13. Explain </a:t>
            </a:r>
            <a:r>
              <a:rPr lang="en-US" dirty="0"/>
              <a:t>the impact of e-governance on the administrative system in India by citing few examples.</a:t>
            </a:r>
          </a:p>
          <a:p>
            <a:pPr marL="0" indent="0">
              <a:buNone/>
            </a:pPr>
            <a:r>
              <a:rPr lang="en-US" dirty="0" smtClean="0"/>
              <a:t>14. Right </a:t>
            </a:r>
            <a:r>
              <a:rPr lang="en-US" dirty="0"/>
              <a:t>to information is an effective mechanism for </a:t>
            </a:r>
            <a:r>
              <a:rPr lang="en-US" dirty="0" err="1"/>
              <a:t>redressal</a:t>
            </a:r>
            <a:r>
              <a:rPr lang="en-US" dirty="0"/>
              <a:t> of public grievances. Discuss.</a:t>
            </a:r>
          </a:p>
          <a:p>
            <a:pPr marL="0" indent="0">
              <a:buNone/>
            </a:pPr>
            <a:r>
              <a:rPr lang="en-US" dirty="0" smtClean="0"/>
              <a:t>15. Define </a:t>
            </a:r>
            <a:r>
              <a:rPr lang="en-US" dirty="0"/>
              <a:t>decentralization. Discuss the importance of 73rd Constitutional Amendment act for ensuring local self-governance in India.</a:t>
            </a:r>
          </a:p>
          <a:p>
            <a:pPr marL="0" indent="0">
              <a:buNone/>
            </a:pPr>
            <a:r>
              <a:rPr lang="en-US" dirty="0" smtClean="0"/>
              <a:t>16. Budget </a:t>
            </a:r>
            <a:r>
              <a:rPr lang="en-US" dirty="0"/>
              <a:t>is a powerful instrument of socio-economic change. Comment</a:t>
            </a:r>
          </a:p>
          <a:p>
            <a:pPr marL="0" indent="0">
              <a:buNone/>
            </a:pPr>
            <a:r>
              <a:rPr lang="en-US" dirty="0" smtClean="0"/>
              <a:t>17. Examine </a:t>
            </a:r>
            <a:r>
              <a:rPr lang="en-US" dirty="0"/>
              <a:t>the objectives and impact of MGNREGA as a social security </a:t>
            </a:r>
            <a:r>
              <a:rPr lang="en-US" dirty="0" err="1"/>
              <a:t>programme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18. Critically </a:t>
            </a:r>
            <a:r>
              <a:rPr lang="en-US" dirty="0"/>
              <a:t>examine the Right to Food Security as an instrument of social welfare.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65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19. Citizen’s </a:t>
            </a:r>
            <a:r>
              <a:rPr lang="en-US" dirty="0"/>
              <a:t>participation in local governance is essential for the success of democratic decentralization. Discuss.</a:t>
            </a:r>
          </a:p>
          <a:p>
            <a:pPr marL="0" indent="0">
              <a:buNone/>
            </a:pPr>
            <a:r>
              <a:rPr lang="en-US" dirty="0" smtClean="0"/>
              <a:t>20. Examine </a:t>
            </a:r>
            <a:r>
              <a:rPr lang="en-US" dirty="0"/>
              <a:t>budget as social-economic tool of development in India.</a:t>
            </a:r>
          </a:p>
          <a:p>
            <a:pPr marL="0" indent="0">
              <a:buNone/>
            </a:pPr>
            <a:r>
              <a:rPr lang="en-US" dirty="0" smtClean="0"/>
              <a:t>21. How </a:t>
            </a:r>
            <a:r>
              <a:rPr lang="en-US" dirty="0"/>
              <a:t>does E-Governance facilitate the interface between citizen and administration? Elaborate your answer with examples.</a:t>
            </a:r>
          </a:p>
          <a:p>
            <a:pPr marL="0" indent="0">
              <a:buNone/>
            </a:pPr>
            <a:r>
              <a:rPr lang="en-US" dirty="0" smtClean="0"/>
              <a:t>22. What </a:t>
            </a:r>
            <a:r>
              <a:rPr lang="en-US" dirty="0"/>
              <a:t>is Public Service Delivery and how far has it been successful? Explain.</a:t>
            </a:r>
          </a:p>
          <a:p>
            <a:pPr marL="0" indent="0">
              <a:buNone/>
            </a:pPr>
            <a:r>
              <a:rPr lang="en-US" dirty="0" smtClean="0"/>
              <a:t>23. Discuss </a:t>
            </a:r>
            <a:r>
              <a:rPr lang="en-US" dirty="0"/>
              <a:t>the salient features and relevance of 73rd Constitutional Amendment Act.</a:t>
            </a:r>
          </a:p>
          <a:p>
            <a:pPr marL="0" indent="0">
              <a:buNone/>
            </a:pPr>
            <a:r>
              <a:rPr lang="en-US" dirty="0" smtClean="0"/>
              <a:t>24. Write </a:t>
            </a:r>
            <a:r>
              <a:rPr lang="en-US" dirty="0"/>
              <a:t>a short essay on Right to Education.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6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25. Briefly </a:t>
            </a:r>
            <a:r>
              <a:rPr lang="en-US" dirty="0"/>
              <a:t>discuss the various models of Public policy. In your view which model of public policy is more relevant and why?</a:t>
            </a:r>
          </a:p>
          <a:p>
            <a:pPr marL="0" indent="0">
              <a:buNone/>
            </a:pPr>
            <a:r>
              <a:rPr lang="en-US" dirty="0" smtClean="0"/>
              <a:t>26. Discuss </a:t>
            </a:r>
            <a:r>
              <a:rPr lang="en-US" dirty="0"/>
              <a:t>the process of public policy making in India.</a:t>
            </a:r>
          </a:p>
          <a:p>
            <a:pPr marL="0" indent="0">
              <a:buNone/>
            </a:pPr>
            <a:r>
              <a:rPr lang="en-US" dirty="0" smtClean="0"/>
              <a:t>27. Critically </a:t>
            </a:r>
            <a:r>
              <a:rPr lang="en-US" dirty="0"/>
              <a:t>examine the salient features of Mahatma Gandhi Rural Employment Guarantee Act, 2005 9MGNREGA).</a:t>
            </a:r>
          </a:p>
          <a:p>
            <a:pPr marL="0" indent="0">
              <a:buNone/>
            </a:pPr>
            <a:r>
              <a:rPr lang="en-US" dirty="0" smtClean="0"/>
              <a:t>28. What </a:t>
            </a:r>
            <a:r>
              <a:rPr lang="en-US" dirty="0"/>
              <a:t>do you understand by decentralization? Discuss the various forms of decentralization.</a:t>
            </a:r>
          </a:p>
          <a:p>
            <a:pPr marL="0" indent="0">
              <a:buNone/>
            </a:pPr>
            <a:r>
              <a:rPr lang="en-US" dirty="0" smtClean="0"/>
              <a:t>29. 74th </a:t>
            </a:r>
            <a:r>
              <a:rPr lang="en-US" dirty="0"/>
              <a:t>Constitutional Amendment Act has revitalized the local government in urban areas. Elaborate.</a:t>
            </a:r>
          </a:p>
          <a:p>
            <a:pPr marL="0" indent="0">
              <a:buNone/>
            </a:pPr>
            <a:r>
              <a:rPr lang="en-US" dirty="0" smtClean="0"/>
              <a:t>30. Right </a:t>
            </a:r>
            <a:r>
              <a:rPr lang="en-US" dirty="0"/>
              <a:t>to Information is an effective instrument for ensuring transparency and accountability. Discuss.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574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31. What </a:t>
            </a:r>
            <a:r>
              <a:rPr lang="en-US" dirty="0"/>
              <a:t>is meant by state?</a:t>
            </a:r>
          </a:p>
          <a:p>
            <a:pPr marL="0" indent="0">
              <a:buNone/>
            </a:pPr>
            <a:r>
              <a:rPr lang="en-US" dirty="0" smtClean="0"/>
              <a:t>32. Distinguish </a:t>
            </a:r>
            <a:r>
              <a:rPr lang="en-US" dirty="0"/>
              <a:t>state from government.</a:t>
            </a:r>
          </a:p>
          <a:p>
            <a:pPr marL="0" indent="0">
              <a:buNone/>
            </a:pPr>
            <a:r>
              <a:rPr lang="en-US" dirty="0" smtClean="0"/>
              <a:t>33. Explain </a:t>
            </a:r>
            <a:r>
              <a:rPr lang="en-US" dirty="0"/>
              <a:t>the meaning of governance.</a:t>
            </a:r>
          </a:p>
          <a:p>
            <a:pPr marL="0" indent="0">
              <a:buNone/>
            </a:pPr>
            <a:r>
              <a:rPr lang="en-US" dirty="0" smtClean="0"/>
              <a:t>34. List </a:t>
            </a:r>
            <a:r>
              <a:rPr lang="en-US" dirty="0"/>
              <a:t>the key characteristics of governance.</a:t>
            </a:r>
          </a:p>
          <a:p>
            <a:pPr marL="0" indent="0">
              <a:buNone/>
            </a:pPr>
            <a:r>
              <a:rPr lang="en-US" dirty="0" smtClean="0"/>
              <a:t>35. Name </a:t>
            </a:r>
            <a:r>
              <a:rPr lang="en-US" dirty="0"/>
              <a:t>some important institutions created by the Constitution of </a:t>
            </a:r>
            <a:r>
              <a:rPr lang="en-US" dirty="0" smtClean="0"/>
              <a:t>India.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36. What </a:t>
            </a:r>
            <a:r>
              <a:rPr lang="en-US" dirty="0"/>
              <a:t>are citizens' charters?</a:t>
            </a:r>
          </a:p>
          <a:p>
            <a:pPr marL="0" indent="0">
              <a:buNone/>
            </a:pPr>
            <a:r>
              <a:rPr lang="en-US" dirty="0" smtClean="0"/>
              <a:t>37.Suggest </a:t>
            </a:r>
            <a:r>
              <a:rPr lang="en-US" dirty="0"/>
              <a:t>few measures for tackling the challenges facing </a:t>
            </a:r>
            <a:r>
              <a:rPr lang="en-US" dirty="0" smtClean="0"/>
              <a:t>governance.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4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38. What </a:t>
            </a:r>
            <a:r>
              <a:rPr lang="en-US" dirty="0"/>
              <a:t>do you understand by economic liberalization? Has economic liberalization helped in poverty alleviation in India?</a:t>
            </a:r>
          </a:p>
          <a:p>
            <a:pPr marL="0" indent="0">
              <a:buNone/>
            </a:pPr>
            <a:r>
              <a:rPr lang="en-US" dirty="0" smtClean="0"/>
              <a:t>39. Discuss </a:t>
            </a:r>
            <a:r>
              <a:rPr lang="en-US" dirty="0"/>
              <a:t>globalization’s consequences on state sovereignty.</a:t>
            </a:r>
          </a:p>
          <a:p>
            <a:pPr marL="0" indent="0">
              <a:buNone/>
            </a:pPr>
            <a:r>
              <a:rPr lang="en-US" dirty="0" smtClean="0"/>
              <a:t>40. “In </a:t>
            </a:r>
            <a:r>
              <a:rPr lang="en-US" dirty="0"/>
              <a:t>the era of globalization, environmental issues are not state specific, rather they are global in dimension.” Do you agree with the above statement? Give reasons.</a:t>
            </a:r>
          </a:p>
          <a:p>
            <a:pPr marL="0" indent="0">
              <a:buNone/>
            </a:pPr>
            <a:r>
              <a:rPr lang="en-US" dirty="0" smtClean="0"/>
              <a:t>41. Short </a:t>
            </a:r>
            <a:r>
              <a:rPr lang="en-US" dirty="0"/>
              <a:t>notes on the following: </a:t>
            </a:r>
          </a:p>
          <a:p>
            <a:pPr marL="0" indent="0">
              <a:buNone/>
            </a:pPr>
            <a:r>
              <a:rPr lang="en-US" dirty="0" smtClean="0"/>
              <a:t>1. Right </a:t>
            </a:r>
            <a:r>
              <a:rPr lang="en-US" dirty="0"/>
              <a:t>to Education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08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2. E-Governance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3. Public </a:t>
            </a:r>
            <a:r>
              <a:rPr lang="en-US" dirty="0"/>
              <a:t>Delivery System</a:t>
            </a:r>
          </a:p>
          <a:p>
            <a:pPr marL="0" indent="0">
              <a:buNone/>
            </a:pPr>
            <a:r>
              <a:rPr lang="en-US" dirty="0" smtClean="0"/>
              <a:t>4. National </a:t>
            </a:r>
            <a:r>
              <a:rPr lang="en-US" dirty="0"/>
              <a:t>Health Mission</a:t>
            </a:r>
          </a:p>
          <a:p>
            <a:pPr marL="0" indent="0">
              <a:buNone/>
            </a:pPr>
            <a:r>
              <a:rPr lang="en-US" dirty="0" smtClean="0"/>
              <a:t>5. Right </a:t>
            </a:r>
            <a:r>
              <a:rPr lang="en-US" dirty="0"/>
              <a:t>to Food Security</a:t>
            </a:r>
          </a:p>
          <a:p>
            <a:pPr marL="0" indent="0">
              <a:buNone/>
            </a:pPr>
            <a:r>
              <a:rPr lang="en-US" dirty="0" smtClean="0"/>
              <a:t>6. Citizen’s </a:t>
            </a:r>
            <a:r>
              <a:rPr lang="en-US" dirty="0"/>
              <a:t>Charter</a:t>
            </a:r>
          </a:p>
          <a:p>
            <a:pPr marL="0" indent="0">
              <a:buNone/>
            </a:pPr>
            <a:r>
              <a:rPr lang="en-US" dirty="0" smtClean="0"/>
              <a:t>7. Right </a:t>
            </a:r>
            <a:r>
              <a:rPr lang="en-US" dirty="0"/>
              <a:t>to Information</a:t>
            </a:r>
          </a:p>
          <a:p>
            <a:pPr marL="0" indent="0">
              <a:buNone/>
            </a:pPr>
            <a:r>
              <a:rPr lang="en-US" dirty="0" smtClean="0"/>
              <a:t>8. E-Governance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9. Civil </a:t>
            </a:r>
            <a:r>
              <a:rPr lang="en-US" dirty="0"/>
              <a:t>Society</a:t>
            </a:r>
          </a:p>
          <a:p>
            <a:pPr marL="0" indent="0">
              <a:buNone/>
            </a:pPr>
            <a:r>
              <a:rPr lang="en-US" smtClean="0"/>
              <a:t>10. Role </a:t>
            </a:r>
            <a:r>
              <a:rPr lang="en-US" dirty="0"/>
              <a:t>of NGOs in India.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44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701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Question Bank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Bank</dc:title>
  <dc:creator>Lenovo</dc:creator>
  <cp:lastModifiedBy>Lenovo</cp:lastModifiedBy>
  <cp:revision>10</cp:revision>
  <dcterms:created xsi:type="dcterms:W3CDTF">2020-05-30T05:23:52Z</dcterms:created>
  <dcterms:modified xsi:type="dcterms:W3CDTF">2020-06-01T03:21:52Z</dcterms:modified>
</cp:coreProperties>
</file>