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6413DC-06EB-4A14-92DD-8E4CF1673E1E}"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284873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413DC-06EB-4A14-92DD-8E4CF1673E1E}"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1254952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413DC-06EB-4A14-92DD-8E4CF1673E1E}"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1766680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413DC-06EB-4A14-92DD-8E4CF1673E1E}"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3634029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6413DC-06EB-4A14-92DD-8E4CF1673E1E}"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3583341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6413DC-06EB-4A14-92DD-8E4CF1673E1E}"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218376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6413DC-06EB-4A14-92DD-8E4CF1673E1E}" type="datetimeFigureOut">
              <a:rPr lang="en-US" smtClean="0"/>
              <a:t>4/4/2020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158008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6413DC-06EB-4A14-92DD-8E4CF1673E1E}" type="datetimeFigureOut">
              <a:rPr lang="en-US" smtClean="0"/>
              <a:t>4/4/2020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3381059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6413DC-06EB-4A14-92DD-8E4CF1673E1E}" type="datetimeFigureOut">
              <a:rPr lang="en-US" smtClean="0"/>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2190426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6413DC-06EB-4A14-92DD-8E4CF1673E1E}"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625421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6413DC-06EB-4A14-92DD-8E4CF1673E1E}"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E4A57-C564-48CC-98C4-132B54C72F28}" type="slidenum">
              <a:rPr lang="en-US" smtClean="0"/>
              <a:t>‹#›</a:t>
            </a:fld>
            <a:endParaRPr lang="en-US"/>
          </a:p>
        </p:txBody>
      </p:sp>
    </p:spTree>
    <p:extLst>
      <p:ext uri="{BB962C8B-B14F-4D97-AF65-F5344CB8AC3E}">
        <p14:creationId xmlns:p14="http://schemas.microsoft.com/office/powerpoint/2010/main" val="23063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6413DC-06EB-4A14-92DD-8E4CF1673E1E}" type="datetimeFigureOut">
              <a:rPr lang="en-US" smtClean="0"/>
              <a:t>4/4/2020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5E4A57-C564-48CC-98C4-132B54C72F28}" type="slidenum">
              <a:rPr lang="en-US" smtClean="0"/>
              <a:t>‹#›</a:t>
            </a:fld>
            <a:endParaRPr lang="en-US"/>
          </a:p>
        </p:txBody>
      </p:sp>
    </p:spTree>
    <p:extLst>
      <p:ext uri="{BB962C8B-B14F-4D97-AF65-F5344CB8AC3E}">
        <p14:creationId xmlns:p14="http://schemas.microsoft.com/office/powerpoint/2010/main" val="3985126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Social Welfare </a:t>
            </a:r>
            <a:r>
              <a:rPr lang="en-US" sz="2800" dirty="0" smtClean="0">
                <a:latin typeface="Times New Roman" panose="02020603050405020304" pitchFamily="18" charset="0"/>
                <a:cs typeface="Times New Roman" panose="02020603050405020304" pitchFamily="18" charset="0"/>
              </a:rPr>
              <a:t>Administration-I</a:t>
            </a:r>
            <a:endParaRPr lang="en-US"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pPr marL="457200" indent="-457200" algn="l">
              <a:buAutoNum type="arabicPeriod"/>
            </a:pPr>
            <a:r>
              <a:rPr lang="en-US" dirty="0" smtClean="0">
                <a:latin typeface="Times New Roman" panose="02020603050405020304" pitchFamily="18" charset="0"/>
                <a:cs typeface="Times New Roman" panose="02020603050405020304" pitchFamily="18" charset="0"/>
              </a:rPr>
              <a:t>Concept and Approaches of Social Welfare</a:t>
            </a:r>
          </a:p>
          <a:p>
            <a:pPr marL="457200" indent="-457200" algn="l">
              <a:buAutoNum type="arabicPeriod"/>
            </a:pPr>
            <a:r>
              <a:rPr lang="en-US" dirty="0" smtClean="0">
                <a:latin typeface="Times New Roman" panose="02020603050405020304" pitchFamily="18" charset="0"/>
                <a:cs typeface="Times New Roman" panose="02020603050405020304" pitchFamily="18" charset="0"/>
              </a:rPr>
              <a:t>Social Welfare Policies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1492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r>
              <a:rPr lang="en-US" dirty="0">
                <a:latin typeface="Times New Roman" panose="02020603050405020304" pitchFamily="18" charset="0"/>
                <a:cs typeface="Times New Roman" panose="02020603050405020304" pitchFamily="18" charset="0"/>
              </a:rPr>
              <a:t>Under the NRHM, the Empowered Action Group (EAG) States as well as North Eastern States, Jammu and Kashmir and Himachal Pradesh have been given special focus. The thrust of the mission is on establishing a fully functional, community owned, decentralized health delivery system with inter-</a:t>
            </a:r>
            <a:r>
              <a:rPr lang="en-US" dirty="0" err="1">
                <a:latin typeface="Times New Roman" panose="02020603050405020304" pitchFamily="18" charset="0"/>
                <a:cs typeface="Times New Roman" panose="02020603050405020304" pitchFamily="18" charset="0"/>
              </a:rPr>
              <a:t>sectoral</a:t>
            </a:r>
            <a:r>
              <a:rPr lang="en-US" dirty="0">
                <a:latin typeface="Times New Roman" panose="02020603050405020304" pitchFamily="18" charset="0"/>
                <a:cs typeface="Times New Roman" panose="02020603050405020304" pitchFamily="18" charset="0"/>
              </a:rPr>
              <a:t> convergence at all levels, to ensure simultaneous action on a wide range of determinants of health such as water, sanitation, education, nutrition, social and gender equality. Institutional integration within the fragmented health sector was expected to provide a focus on outcomes, measured against Indian Public Health Standards for all health facilities. As per the 12th Plan document of the Planning Commission, the flagship </a:t>
            </a:r>
            <a:r>
              <a:rPr lang="en-US" dirty="0" err="1">
                <a:latin typeface="Times New Roman" panose="02020603050405020304" pitchFamily="18" charset="0"/>
                <a:cs typeface="Times New Roman" panose="02020603050405020304" pitchFamily="18" charset="0"/>
              </a:rPr>
              <a:t>programme</a:t>
            </a:r>
            <a:r>
              <a:rPr lang="en-US" dirty="0">
                <a:latin typeface="Times New Roman" panose="02020603050405020304" pitchFamily="18" charset="0"/>
                <a:cs typeface="Times New Roman" panose="02020603050405020304" pitchFamily="18" charset="0"/>
              </a:rPr>
              <a:t> of NRHM will be strengthened under the umbrella of National Health Mission. The focus on covering rural areas and rural population will continue along with up scaling of NRHM to include non-communicable diseases and expanding health coverage to urban areas. Accordingly, the Union Cabinet, in May 2013, has approved the launch of National Urban Health Mission (NUHM) as a sub-mission of an overarching National Health Mission (NHM), with National Rural Health Mission (NRHM) being the other sub-mission of the National Health Mission.</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It was further extended in March 2018, to continue till March 2020</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8636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2000" dirty="0">
                <a:latin typeface="Times New Roman" panose="02020603050405020304" pitchFamily="18" charset="0"/>
                <a:cs typeface="Times New Roman" panose="02020603050405020304" pitchFamily="18" charset="0"/>
              </a:rPr>
              <a:t>Some of the major initiatives under National Health Mission (NHM) are as follows:</a:t>
            </a:r>
          </a:p>
          <a:p>
            <a:pPr algn="just"/>
            <a:endParaRPr lang="en-US" sz="2000" dirty="0">
              <a:latin typeface="Times New Roman" panose="02020603050405020304" pitchFamily="18" charset="0"/>
              <a:cs typeface="Times New Roman" panose="02020603050405020304" pitchFamily="18" charset="0"/>
            </a:endParaRPr>
          </a:p>
          <a:p>
            <a:pPr marL="0" indent="0" algn="ctr">
              <a:buNone/>
            </a:pPr>
            <a:r>
              <a:rPr lang="en-US" sz="2000" dirty="0" smtClean="0">
                <a:latin typeface="Times New Roman" panose="02020603050405020304" pitchFamily="18" charset="0"/>
                <a:cs typeface="Times New Roman" panose="02020603050405020304" pitchFamily="18" charset="0"/>
              </a:rPr>
              <a:t> Accredited </a:t>
            </a:r>
            <a:r>
              <a:rPr lang="en-US" sz="2000" dirty="0">
                <a:latin typeface="Times New Roman" panose="02020603050405020304" pitchFamily="18" charset="0"/>
                <a:cs typeface="Times New Roman" panose="02020603050405020304" pitchFamily="18" charset="0"/>
              </a:rPr>
              <a:t>Social Health Activists</a:t>
            </a:r>
          </a:p>
          <a:p>
            <a:pPr algn="just"/>
            <a:r>
              <a:rPr lang="en-US" sz="2000" dirty="0">
                <a:latin typeface="Times New Roman" panose="02020603050405020304" pitchFamily="18" charset="0"/>
                <a:cs typeface="Times New Roman" panose="02020603050405020304" pitchFamily="18" charset="0"/>
              </a:rPr>
              <a:t>Community Health volunteers called Accredited Social Health Activists (ASHAs) have been engaged under the mission for establishing a link between the community and the health system. ASHA is the first port of call for any health related demands of deprived sections of the population, especially women and children, who find it difficult to access health services in rural areas. ASHA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is expanding across States and has particularly been successful in bringing people back to Public Health System and has increased the utilization of outpatient services, diagnostic facilities, institutional deliveries and inpatient care.</a:t>
            </a:r>
          </a:p>
          <a:p>
            <a:endParaRPr lang="en-US" dirty="0"/>
          </a:p>
        </p:txBody>
      </p:sp>
    </p:spTree>
    <p:extLst>
      <p:ext uri="{BB962C8B-B14F-4D97-AF65-F5344CB8AC3E}">
        <p14:creationId xmlns:p14="http://schemas.microsoft.com/office/powerpoint/2010/main" val="4083324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ctr">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200" dirty="0" err="1" smtClean="0">
                <a:latin typeface="Times New Roman" panose="02020603050405020304" pitchFamily="18" charset="0"/>
                <a:cs typeface="Times New Roman" panose="02020603050405020304" pitchFamily="18" charset="0"/>
              </a:rPr>
              <a:t>Rogi</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Kalyan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Samiti</a:t>
            </a:r>
            <a:r>
              <a:rPr lang="en-US" sz="2200" dirty="0">
                <a:latin typeface="Times New Roman" panose="02020603050405020304" pitchFamily="18" charset="0"/>
                <a:cs typeface="Times New Roman" panose="02020603050405020304" pitchFamily="18" charset="0"/>
              </a:rPr>
              <a:t> (Patient Welfare Committee) / Hospital Management Society</a:t>
            </a:r>
          </a:p>
          <a:p>
            <a:pPr algn="just"/>
            <a:r>
              <a:rPr lang="en-US" sz="2200" dirty="0">
                <a:latin typeface="Times New Roman" panose="02020603050405020304" pitchFamily="18" charset="0"/>
                <a:cs typeface="Times New Roman" panose="02020603050405020304" pitchFamily="18" charset="0"/>
              </a:rPr>
              <a:t>The </a:t>
            </a:r>
            <a:r>
              <a:rPr lang="en-US" sz="2200" dirty="0" err="1">
                <a:latin typeface="Times New Roman" panose="02020603050405020304" pitchFamily="18" charset="0"/>
                <a:cs typeface="Times New Roman" panose="02020603050405020304" pitchFamily="18" charset="0"/>
              </a:rPr>
              <a:t>Rogi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Kalyan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Samiti</a:t>
            </a:r>
            <a:r>
              <a:rPr lang="en-US" sz="2200" dirty="0">
                <a:latin typeface="Times New Roman" panose="02020603050405020304" pitchFamily="18" charset="0"/>
                <a:cs typeface="Times New Roman" panose="02020603050405020304" pitchFamily="18" charset="0"/>
              </a:rPr>
              <a:t> (Patient Welfare Committee) / Hospital Management Society is a management structure that acts as a group of trustees for the hospitals to manage the affairs of the hospital. Financial assistance is provided to these Committees through untied fund to undertake activities for patient welfare</a:t>
            </a:r>
            <a:r>
              <a:rPr lang="en-US" sz="2200" dirty="0" smtClean="0">
                <a:latin typeface="Times New Roman" panose="02020603050405020304" pitchFamily="18" charset="0"/>
                <a:cs typeface="Times New Roman" panose="02020603050405020304" pitchFamily="18" charset="0"/>
              </a:rPr>
              <a:t>.</a:t>
            </a:r>
          </a:p>
          <a:p>
            <a:pPr marL="0" indent="0" algn="ctr">
              <a:buNone/>
            </a:pPr>
            <a:r>
              <a:rPr lang="en-US" sz="2200" dirty="0">
                <a:latin typeface="Times New Roman" panose="02020603050405020304" pitchFamily="18" charset="0"/>
                <a:cs typeface="Times New Roman" panose="02020603050405020304" pitchFamily="18" charset="0"/>
              </a:rPr>
              <a:t>Untied Grants to Sub-</a:t>
            </a:r>
            <a:r>
              <a:rPr lang="en-US" sz="2200" dirty="0" err="1">
                <a:latin typeface="Times New Roman" panose="02020603050405020304" pitchFamily="18" charset="0"/>
                <a:cs typeface="Times New Roman" panose="02020603050405020304" pitchFamily="18" charset="0"/>
              </a:rPr>
              <a:t>Centres</a:t>
            </a:r>
            <a:endParaRPr lang="en-US"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Untied Grants to Sub-Centers have been used to fund grass-root improvements in health care. Some examples include:</a:t>
            </a:r>
          </a:p>
          <a:p>
            <a:pPr algn="just"/>
            <a:r>
              <a:rPr lang="en-US" sz="2200" dirty="0" smtClean="0">
                <a:latin typeface="Times New Roman" panose="02020603050405020304" pitchFamily="18" charset="0"/>
                <a:cs typeface="Times New Roman" panose="02020603050405020304" pitchFamily="18" charset="0"/>
              </a:rPr>
              <a:t>Improved </a:t>
            </a:r>
            <a:r>
              <a:rPr lang="en-US" sz="2200" dirty="0">
                <a:latin typeface="Times New Roman" panose="02020603050405020304" pitchFamily="18" charset="0"/>
                <a:cs typeface="Times New Roman" panose="02020603050405020304" pitchFamily="18" charset="0"/>
              </a:rPr>
              <a:t>efficacy of Auxiliary Nurse Midwives (</a:t>
            </a:r>
            <a:r>
              <a:rPr lang="en-US" sz="2200" dirty="0" smtClean="0">
                <a:latin typeface="Times New Roman" panose="02020603050405020304" pitchFamily="18" charset="0"/>
                <a:cs typeface="Times New Roman" panose="02020603050405020304" pitchFamily="18" charset="0"/>
              </a:rPr>
              <a:t>ANMs) </a:t>
            </a:r>
            <a:r>
              <a:rPr lang="en-US" sz="2200" dirty="0">
                <a:latin typeface="Times New Roman" panose="02020603050405020304" pitchFamily="18" charset="0"/>
                <a:cs typeface="Times New Roman" panose="02020603050405020304" pitchFamily="18" charset="0"/>
              </a:rPr>
              <a:t>in the field that can now undertake better antenatal care and other health care services.</a:t>
            </a:r>
          </a:p>
          <a:p>
            <a:pPr algn="just"/>
            <a:r>
              <a:rPr lang="en-US" sz="2200" dirty="0">
                <a:latin typeface="Times New Roman" panose="02020603050405020304" pitchFamily="18" charset="0"/>
                <a:cs typeface="Times New Roman" panose="02020603050405020304" pitchFamily="18" charset="0"/>
              </a:rPr>
              <a:t>Village Health Sanitation and Nutrition Committees (VHSNC) have used untied grants to increase their involvement in their local communities to address the needs of poor households and children.</a:t>
            </a:r>
          </a:p>
          <a:p>
            <a:pPr algn="just"/>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0051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2000" dirty="0" smtClean="0">
              <a:latin typeface="Times New Roman" panose="02020603050405020304" pitchFamily="18" charset="0"/>
              <a:cs typeface="Times New Roman" panose="02020603050405020304" pitchFamily="18" charset="0"/>
            </a:endParaRPr>
          </a:p>
          <a:p>
            <a:pPr marL="0" indent="0" algn="ctr">
              <a:buNone/>
            </a:pPr>
            <a:endParaRPr lang="en-US" sz="2000" dirty="0">
              <a:latin typeface="Times New Roman" panose="02020603050405020304" pitchFamily="18" charset="0"/>
              <a:cs typeface="Times New Roman" panose="02020603050405020304" pitchFamily="18" charset="0"/>
            </a:endParaRPr>
          </a:p>
          <a:p>
            <a:pPr marL="0" indent="0" algn="ctr">
              <a:buNone/>
            </a:pPr>
            <a:r>
              <a:rPr lang="en-US" sz="2000" dirty="0" smtClean="0">
                <a:latin typeface="Times New Roman" panose="02020603050405020304" pitchFamily="18" charset="0"/>
                <a:cs typeface="Times New Roman" panose="02020603050405020304" pitchFamily="18" charset="0"/>
              </a:rPr>
              <a:t>Health </a:t>
            </a:r>
            <a:r>
              <a:rPr lang="en-US" sz="2000" dirty="0">
                <a:latin typeface="Times New Roman" panose="02020603050405020304" pitchFamily="18" charset="0"/>
                <a:cs typeface="Times New Roman" panose="02020603050405020304" pitchFamily="18" charset="0"/>
              </a:rPr>
              <a:t>care contractors</a:t>
            </a:r>
          </a:p>
          <a:p>
            <a:pPr marL="0" indent="0">
              <a:buNone/>
            </a:pPr>
            <a:r>
              <a:rPr lang="en-US" sz="2000" dirty="0">
                <a:latin typeface="Times New Roman" panose="02020603050405020304" pitchFamily="18" charset="0"/>
                <a:cs typeface="Times New Roman" panose="02020603050405020304" pitchFamily="18" charset="0"/>
              </a:rPr>
              <a:t>NRHM has provided health care contractors to underserved areas, and has been involved in training to expand the skill set of doctors at strategically located facilities identified by the states. Similarly, due importance is given to capacity building of nursing staff and auxiliary workers such as ANMs. NHM also supports co-location of AYUSH services in Health facilities such as PHCs, CHCs and District Hospitals.</a:t>
            </a:r>
          </a:p>
          <a:p>
            <a:endParaRPr lang="en-US" dirty="0"/>
          </a:p>
        </p:txBody>
      </p:sp>
    </p:spTree>
    <p:extLst>
      <p:ext uri="{BB962C8B-B14F-4D97-AF65-F5344CB8AC3E}">
        <p14:creationId xmlns:p14="http://schemas.microsoft.com/office/powerpoint/2010/main" val="2324430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000" dirty="0" err="1" smtClean="0">
                <a:latin typeface="Times New Roman" panose="02020603050405020304" pitchFamily="18" charset="0"/>
                <a:cs typeface="Times New Roman" panose="02020603050405020304" pitchFamily="18" charset="0"/>
              </a:rPr>
              <a:t>Janani</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Suraksha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Yojana</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err="1">
                <a:latin typeface="Times New Roman" panose="02020603050405020304" pitchFamily="18" charset="0"/>
                <a:cs typeface="Times New Roman" panose="02020603050405020304" pitchFamily="18" charset="0"/>
              </a:rPr>
              <a:t>Janani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Suraksha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Yojana</a:t>
            </a:r>
            <a:r>
              <a:rPr lang="en-US" sz="2000" dirty="0">
                <a:latin typeface="Times New Roman" panose="02020603050405020304" pitchFamily="18" charset="0"/>
                <a:cs typeface="Times New Roman" panose="02020603050405020304" pitchFamily="18" charset="0"/>
              </a:rPr>
              <a:t> (JSY) is a safe motherhood intervention scheme implemented by the Government of India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It was launched on 12 April 2005 by the Prime Minister of India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It aims to promote institutional delivery among poor pregnant women and to reduce neo-natal mortality and maternal mortality. It is operated under the Ministry of Health and Family Welfare as part of the National Rural Health Mission. The Scheme integrates cash assistance with delivery and post-delivery care, particularly in states with low institutional delivery rates</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In 2014 -15, 10,438,000 women obtained benefits under the </a:t>
            </a:r>
            <a:r>
              <a:rPr lang="en-US" sz="2000">
                <a:latin typeface="Times New Roman" panose="02020603050405020304" pitchFamily="18" charset="0"/>
                <a:cs typeface="Times New Roman" panose="02020603050405020304" pitchFamily="18" charset="0"/>
              </a:rPr>
              <a:t>scheme</a:t>
            </a:r>
            <a:r>
              <a:rPr lang="en-US" sz="200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As per the World Health </a:t>
            </a:r>
            <a:r>
              <a:rPr lang="en-US" sz="2000" dirty="0" err="1">
                <a:latin typeface="Times New Roman" panose="02020603050405020304" pitchFamily="18" charset="0"/>
                <a:cs typeface="Times New Roman" panose="02020603050405020304" pitchFamily="18" charset="0"/>
              </a:rPr>
              <a:t>Organisation</a:t>
            </a:r>
            <a:r>
              <a:rPr lang="en-US" sz="2000" dirty="0">
                <a:latin typeface="Times New Roman" panose="02020603050405020304" pitchFamily="18" charset="0"/>
                <a:cs typeface="Times New Roman" panose="02020603050405020304" pitchFamily="18" charset="0"/>
              </a:rPr>
              <a:t>, the proportion of institutional deliveries in India almost tripled between 2005 and 2016, from 18% to 52</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64439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000" dirty="0" smtClean="0">
                <a:latin typeface="Times New Roman" panose="02020603050405020304" pitchFamily="18" charset="0"/>
                <a:cs typeface="Times New Roman" panose="02020603050405020304" pitchFamily="18" charset="0"/>
              </a:rPr>
              <a:t>Components </a:t>
            </a:r>
            <a:r>
              <a:rPr lang="en-US" sz="2000" dirty="0">
                <a:latin typeface="Times New Roman" panose="02020603050405020304" pitchFamily="18" charset="0"/>
                <a:cs typeface="Times New Roman" panose="02020603050405020304" pitchFamily="18" charset="0"/>
              </a:rPr>
              <a:t>of the Scheme</a:t>
            </a:r>
          </a:p>
          <a:p>
            <a:pPr marL="0" indent="0" algn="just">
              <a:buNone/>
            </a:pPr>
            <a:r>
              <a:rPr lang="en-US" sz="2000" dirty="0">
                <a:latin typeface="Times New Roman" panose="02020603050405020304" pitchFamily="18" charset="0"/>
                <a:cs typeface="Times New Roman" panose="02020603050405020304" pitchFamily="18" charset="0"/>
              </a:rPr>
              <a:t>The </a:t>
            </a:r>
            <a:r>
              <a:rPr lang="en-US" sz="2000" dirty="0" err="1">
                <a:latin typeface="Times New Roman" panose="02020603050405020304" pitchFamily="18" charset="0"/>
                <a:cs typeface="Times New Roman" panose="02020603050405020304" pitchFamily="18" charset="0"/>
              </a:rPr>
              <a:t>Janani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Suraksha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Yojana</a:t>
            </a:r>
            <a:r>
              <a:rPr lang="en-US" sz="2000" dirty="0">
                <a:latin typeface="Times New Roman" panose="02020603050405020304" pitchFamily="18" charset="0"/>
                <a:cs typeface="Times New Roman" panose="02020603050405020304" pitchFamily="18" charset="0"/>
              </a:rPr>
              <a:t> was implemented to ensure that pregnant women who are Below the Poverty Line (BPL) access health facilities for childbirth. It provides cash benefit to eligible pregnant women if they choose to deliver in a health facility, irrespective of their age and the number of children they have</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Special dispensation is provided to states that have low institutional delivery rates. These states are Uttar Pradesh, </a:t>
            </a:r>
            <a:r>
              <a:rPr lang="en-US" sz="2000" dirty="0" err="1">
                <a:latin typeface="Times New Roman" panose="02020603050405020304" pitchFamily="18" charset="0"/>
                <a:cs typeface="Times New Roman" panose="02020603050405020304" pitchFamily="18" charset="0"/>
              </a:rPr>
              <a:t>Uttarakhand</a:t>
            </a:r>
            <a:r>
              <a:rPr lang="en-US" sz="2000" dirty="0">
                <a:latin typeface="Times New Roman" panose="02020603050405020304" pitchFamily="18" charset="0"/>
                <a:cs typeface="Times New Roman" panose="02020603050405020304" pitchFamily="18" charset="0"/>
              </a:rPr>
              <a:t>, Bihar, Jharkhand, Madhya Pradesh, Chhattisgarh, Assam, Rajasthan, Odisha, and Jammu and Kashmir, and are referred to as Low Performing States (LPS) under the Scheme.[10] Other states and Union Territories are called High Performing States (HPS) owing to their higher institutional delivery rates.</a:t>
            </a:r>
          </a:p>
          <a:p>
            <a:pPr marL="0" indent="0" algn="just">
              <a:buNone/>
            </a:pPr>
            <a:r>
              <a:rPr lang="en-US" sz="2000" dirty="0" smtClean="0">
                <a:latin typeface="Times New Roman" panose="02020603050405020304" pitchFamily="18" charset="0"/>
                <a:cs typeface="Times New Roman" panose="02020603050405020304" pitchFamily="18" charset="0"/>
              </a:rPr>
              <a:t>Accredited </a:t>
            </a:r>
            <a:r>
              <a:rPr lang="en-US" sz="2000" dirty="0">
                <a:latin typeface="Times New Roman" panose="02020603050405020304" pitchFamily="18" charset="0"/>
                <a:cs typeface="Times New Roman" panose="02020603050405020304" pitchFamily="18" charset="0"/>
              </a:rPr>
              <a:t>Social Health Activists (ASHA) are also </a:t>
            </a:r>
            <a:r>
              <a:rPr lang="en-US" sz="2000" dirty="0" err="1">
                <a:latin typeface="Times New Roman" panose="02020603050405020304" pitchFamily="18" charset="0"/>
                <a:cs typeface="Times New Roman" panose="02020603050405020304" pitchFamily="18" charset="0"/>
              </a:rPr>
              <a:t>incentivised</a:t>
            </a:r>
            <a:r>
              <a:rPr lang="en-US" sz="2000" dirty="0">
                <a:latin typeface="Times New Roman" panose="02020603050405020304" pitchFamily="18" charset="0"/>
                <a:cs typeface="Times New Roman" panose="02020603050405020304" pitchFamily="18" charset="0"/>
              </a:rPr>
              <a:t> under the Scheme for promoting institutional deliveries among pregnant women.</a:t>
            </a:r>
          </a:p>
          <a:p>
            <a:endParaRPr lang="en-US" dirty="0"/>
          </a:p>
          <a:p>
            <a:endParaRPr lang="en-US" dirty="0"/>
          </a:p>
        </p:txBody>
      </p:sp>
    </p:spTree>
    <p:extLst>
      <p:ext uri="{BB962C8B-B14F-4D97-AF65-F5344CB8AC3E}">
        <p14:creationId xmlns:p14="http://schemas.microsoft.com/office/powerpoint/2010/main" val="1086614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000" dirty="0" smtClean="0">
                <a:latin typeface="Times New Roman" panose="02020603050405020304" pitchFamily="18" charset="0"/>
                <a:cs typeface="Times New Roman" panose="02020603050405020304" pitchFamily="18" charset="0"/>
              </a:rPr>
              <a:t>National </a:t>
            </a:r>
            <a:r>
              <a:rPr lang="en-US" sz="2000" dirty="0">
                <a:latin typeface="Times New Roman" panose="02020603050405020304" pitchFamily="18" charset="0"/>
                <a:cs typeface="Times New Roman" panose="02020603050405020304" pitchFamily="18" charset="0"/>
              </a:rPr>
              <a:t>Ambulance Services</a:t>
            </a:r>
          </a:p>
          <a:p>
            <a:pPr marL="0" indent="0" algn="just">
              <a:buNone/>
            </a:pPr>
            <a:r>
              <a:rPr lang="en-US" sz="2000" dirty="0">
                <a:latin typeface="Times New Roman" panose="02020603050405020304" pitchFamily="18" charset="0"/>
                <a:cs typeface="Times New Roman" panose="02020603050405020304" pitchFamily="18" charset="0"/>
              </a:rPr>
              <a:t>Free ambulance services are provided in every nook and corner of the country connected with a toll free number and reaches within 30 minutes of the call.</a:t>
            </a:r>
          </a:p>
          <a:p>
            <a:pPr algn="just"/>
            <a:endParaRPr lang="en-US" sz="2000" dirty="0">
              <a:latin typeface="Times New Roman" panose="02020603050405020304" pitchFamily="18" charset="0"/>
              <a:cs typeface="Times New Roman" panose="02020603050405020304" pitchFamily="18" charset="0"/>
            </a:endParaRPr>
          </a:p>
          <a:p>
            <a:pPr marL="0" indent="0" algn="ctr">
              <a:buNone/>
            </a:pPr>
            <a:r>
              <a:rPr lang="en-US" sz="2000" dirty="0" err="1">
                <a:latin typeface="Times New Roman" panose="02020603050405020304" pitchFamily="18" charset="0"/>
                <a:cs typeface="Times New Roman" panose="02020603050405020304" pitchFamily="18" charset="0"/>
              </a:rPr>
              <a:t>Janani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Shishu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Suraksha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Karyakram</a:t>
            </a:r>
            <a:r>
              <a:rPr lang="en-US" sz="2000" dirty="0">
                <a:latin typeface="Times New Roman" panose="02020603050405020304" pitchFamily="18" charset="0"/>
                <a:cs typeface="Times New Roman" panose="02020603050405020304" pitchFamily="18" charset="0"/>
              </a:rPr>
              <a:t> (JSSK)</a:t>
            </a:r>
          </a:p>
          <a:p>
            <a:pPr marL="0" indent="0" algn="just">
              <a:buNone/>
            </a:pPr>
            <a:r>
              <a:rPr lang="en-US" sz="2000" dirty="0">
                <a:latin typeface="Times New Roman" panose="02020603050405020304" pitchFamily="18" charset="0"/>
                <a:cs typeface="Times New Roman" panose="02020603050405020304" pitchFamily="18" charset="0"/>
              </a:rPr>
              <a:t>As part of recent initiatives and further moving in the direction of universal healthcare, </a:t>
            </a:r>
            <a:r>
              <a:rPr lang="en-US" sz="2000" dirty="0" err="1">
                <a:latin typeface="Times New Roman" panose="02020603050405020304" pitchFamily="18" charset="0"/>
                <a:cs typeface="Times New Roman" panose="02020603050405020304" pitchFamily="18" charset="0"/>
              </a:rPr>
              <a:t>Janani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Shishu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Suraksha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Karyakarm</a:t>
            </a:r>
            <a:r>
              <a:rPr lang="en-US" sz="2000" dirty="0">
                <a:latin typeface="Times New Roman" panose="02020603050405020304" pitchFamily="18" charset="0"/>
                <a:cs typeface="Times New Roman" panose="02020603050405020304" pitchFamily="18" charset="0"/>
              </a:rPr>
              <a:t> (JSSK) was introduced to provide free to and fro transport, free drugs, free diagnostic, free blood, free diet to pregnant women who come for delivery in public health institutions and sick infants up to one year.</a:t>
            </a:r>
          </a:p>
          <a:p>
            <a:endParaRPr lang="en-US" dirty="0"/>
          </a:p>
        </p:txBody>
      </p:sp>
    </p:spTree>
    <p:extLst>
      <p:ext uri="{BB962C8B-B14F-4D97-AF65-F5344CB8AC3E}">
        <p14:creationId xmlns:p14="http://schemas.microsoft.com/office/powerpoint/2010/main" val="1523305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000" dirty="0" err="1" smtClean="0">
                <a:latin typeface="Times New Roman" panose="02020603050405020304" pitchFamily="18" charset="0"/>
                <a:cs typeface="Times New Roman" panose="02020603050405020304" pitchFamily="18" charset="0"/>
              </a:rPr>
              <a:t>Rashtriya</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Swasthya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Karyakram</a:t>
            </a:r>
            <a:r>
              <a:rPr lang="en-US" sz="2000" dirty="0">
                <a:latin typeface="Times New Roman" panose="02020603050405020304" pitchFamily="18" charset="0"/>
                <a:cs typeface="Times New Roman" panose="02020603050405020304" pitchFamily="18" charset="0"/>
              </a:rPr>
              <a:t> (RBSK)</a:t>
            </a:r>
          </a:p>
          <a:p>
            <a:pPr marL="0" indent="0" algn="just">
              <a:buNone/>
            </a:pPr>
            <a:r>
              <a:rPr lang="en-US" sz="2000" dirty="0">
                <a:latin typeface="Times New Roman" panose="02020603050405020304" pitchFamily="18" charset="0"/>
                <a:cs typeface="Times New Roman" panose="02020603050405020304" pitchFamily="18" charset="0"/>
              </a:rPr>
              <a:t>A Child Health Screening and Early Intervention Services has been launched in February 2013 to screen diseases specific to childhood, developmental delays, disabilities, birth defects and deficiencies. The initiative will cover about 27 </a:t>
            </a:r>
            <a:r>
              <a:rPr lang="en-US" sz="2000" dirty="0" err="1">
                <a:latin typeface="Times New Roman" panose="02020603050405020304" pitchFamily="18" charset="0"/>
                <a:cs typeface="Times New Roman" panose="02020603050405020304" pitchFamily="18" charset="0"/>
              </a:rPr>
              <a:t>crore</a:t>
            </a:r>
            <a:r>
              <a:rPr lang="en-US" sz="2000" dirty="0">
                <a:latin typeface="Times New Roman" panose="02020603050405020304" pitchFamily="18" charset="0"/>
                <a:cs typeface="Times New Roman" panose="02020603050405020304" pitchFamily="18" charset="0"/>
              </a:rPr>
              <a:t> children between 0–18 years of age and also provide free treatment including surgery for health problems diagnosed under this initiative.</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ctr">
              <a:buNone/>
            </a:pPr>
            <a:r>
              <a:rPr lang="en-US" sz="2000" dirty="0">
                <a:latin typeface="Times New Roman" panose="02020603050405020304" pitchFamily="18" charset="0"/>
                <a:cs typeface="Times New Roman" panose="02020603050405020304" pitchFamily="18" charset="0"/>
              </a:rPr>
              <a:t>Mother and Child Health Wings (MCH Wings)</a:t>
            </a:r>
          </a:p>
          <a:p>
            <a:pPr marL="0" indent="0" algn="just">
              <a:buNone/>
            </a:pPr>
            <a:r>
              <a:rPr lang="en-US" sz="2000" dirty="0">
                <a:latin typeface="Times New Roman" panose="02020603050405020304" pitchFamily="18" charset="0"/>
                <a:cs typeface="Times New Roman" panose="02020603050405020304" pitchFamily="18" charset="0"/>
              </a:rPr>
              <a:t>With a focus to reduce maternal and child mortality, dedicated Mother and Child Health Wings with 100/50/30 bed capacity have been sanctioned in high case load district hospitals and CHCs which would create additional beds for mothers and children.</a:t>
            </a:r>
          </a:p>
          <a:p>
            <a:endParaRPr lang="en-US" dirty="0"/>
          </a:p>
        </p:txBody>
      </p:sp>
    </p:spTree>
    <p:extLst>
      <p:ext uri="{BB962C8B-B14F-4D97-AF65-F5344CB8AC3E}">
        <p14:creationId xmlns:p14="http://schemas.microsoft.com/office/powerpoint/2010/main" val="365624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000" dirty="0" smtClean="0">
                <a:latin typeface="Times New Roman" panose="02020603050405020304" pitchFamily="18" charset="0"/>
                <a:cs typeface="Times New Roman" panose="02020603050405020304" pitchFamily="18" charset="0"/>
              </a:rPr>
              <a:t>Free </a:t>
            </a:r>
            <a:r>
              <a:rPr lang="en-US" sz="2000" dirty="0">
                <a:latin typeface="Times New Roman" panose="02020603050405020304" pitchFamily="18" charset="0"/>
                <a:cs typeface="Times New Roman" panose="02020603050405020304" pitchFamily="18" charset="0"/>
              </a:rPr>
              <a:t>Drugs and Free Diagnostic Service</a:t>
            </a:r>
          </a:p>
          <a:p>
            <a:pPr marL="0" indent="0" algn="just">
              <a:buNone/>
            </a:pPr>
            <a:r>
              <a:rPr lang="en-US" sz="2000" dirty="0">
                <a:latin typeface="Times New Roman" panose="02020603050405020304" pitchFamily="18" charset="0"/>
                <a:cs typeface="Times New Roman" panose="02020603050405020304" pitchFamily="18" charset="0"/>
              </a:rPr>
              <a:t>A new initiative is launched under the National Health Mission to provide Free Drugs Service and Free Diagnostic Service with a motive to lower the out of pocket expenditure on health.</a:t>
            </a:r>
          </a:p>
          <a:p>
            <a:pPr algn="just"/>
            <a:endParaRPr lang="en-US" sz="2000" dirty="0">
              <a:latin typeface="Times New Roman" panose="02020603050405020304" pitchFamily="18" charset="0"/>
              <a:cs typeface="Times New Roman" panose="02020603050405020304" pitchFamily="18" charset="0"/>
            </a:endParaRPr>
          </a:p>
          <a:p>
            <a:pPr marL="0" indent="0" algn="ctr">
              <a:buNone/>
            </a:pPr>
            <a:r>
              <a:rPr lang="en-US" sz="2000" dirty="0">
                <a:latin typeface="Times New Roman" panose="02020603050405020304" pitchFamily="18" charset="0"/>
                <a:cs typeface="Times New Roman" panose="02020603050405020304" pitchFamily="18" charset="0"/>
              </a:rPr>
              <a:t>District Hospital and Knowledge Center (DHKC)</a:t>
            </a:r>
          </a:p>
          <a:p>
            <a:pPr marL="0" indent="0" algn="just">
              <a:buNone/>
            </a:pPr>
            <a:r>
              <a:rPr lang="en-US" sz="2000" dirty="0">
                <a:latin typeface="Times New Roman" panose="02020603050405020304" pitchFamily="18" charset="0"/>
                <a:cs typeface="Times New Roman" panose="02020603050405020304" pitchFamily="18" charset="0"/>
              </a:rPr>
              <a:t>As a new initiative District Hospitals are being strengthened to provide Multi-specialty health care including dialysis care, intensive cardiac care, cancer treatment, mental illness, emergency medical and trauma care etc. These hospitals would act as the knowledge support for clinical care in facilities below it through a </a:t>
            </a:r>
            <a:r>
              <a:rPr lang="en-US" sz="2000" dirty="0" err="1">
                <a:latin typeface="Times New Roman" panose="02020603050405020304" pitchFamily="18" charset="0"/>
                <a:cs typeface="Times New Roman" panose="02020603050405020304" pitchFamily="18" charset="0"/>
              </a:rPr>
              <a:t>tele</a:t>
            </a:r>
            <a:r>
              <a:rPr lang="en-US" sz="2000" dirty="0">
                <a:latin typeface="Times New Roman" panose="02020603050405020304" pitchFamily="18" charset="0"/>
                <a:cs typeface="Times New Roman" panose="02020603050405020304" pitchFamily="18" charset="0"/>
              </a:rPr>
              <a:t>-medicine center located in the district headquarters and also developed as centers for training of paramedics and nurses.</a:t>
            </a:r>
          </a:p>
          <a:p>
            <a:endParaRPr lang="en-US" dirty="0"/>
          </a:p>
        </p:txBody>
      </p:sp>
    </p:spTree>
    <p:extLst>
      <p:ext uri="{BB962C8B-B14F-4D97-AF65-F5344CB8AC3E}">
        <p14:creationId xmlns:p14="http://schemas.microsoft.com/office/powerpoint/2010/main" val="2106017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lgn="ctr">
              <a:buNone/>
            </a:pPr>
            <a:r>
              <a:rPr lang="en-US" sz="2000" dirty="0" smtClean="0">
                <a:latin typeface="Times New Roman" panose="02020603050405020304" pitchFamily="18" charset="0"/>
                <a:cs typeface="Times New Roman" panose="02020603050405020304" pitchFamily="18" charset="0"/>
              </a:rPr>
              <a:t>National </a:t>
            </a:r>
            <a:r>
              <a:rPr lang="en-US" sz="2000" dirty="0">
                <a:latin typeface="Times New Roman" panose="02020603050405020304" pitchFamily="18" charset="0"/>
                <a:cs typeface="Times New Roman" panose="02020603050405020304" pitchFamily="18" charset="0"/>
              </a:rPr>
              <a:t>Iron+ Initiative</a:t>
            </a:r>
          </a:p>
          <a:p>
            <a:pPr marL="0" indent="0" algn="just">
              <a:buNone/>
            </a:pPr>
            <a:r>
              <a:rPr lang="en-US" sz="2000" dirty="0">
                <a:latin typeface="Times New Roman" panose="02020603050405020304" pitchFamily="18" charset="0"/>
                <a:cs typeface="Times New Roman" panose="02020603050405020304" pitchFamily="18" charset="0"/>
              </a:rPr>
              <a:t>The National Iron+ Initiative is an attempt to look at Iron Deficiency </a:t>
            </a:r>
            <a:r>
              <a:rPr lang="en-US" sz="2000" dirty="0" err="1">
                <a:latin typeface="Times New Roman" panose="02020603050405020304" pitchFamily="18" charset="0"/>
                <a:cs typeface="Times New Roman" panose="02020603050405020304" pitchFamily="18" charset="0"/>
              </a:rPr>
              <a:t>Anaemia</a:t>
            </a:r>
            <a:r>
              <a:rPr lang="en-US" sz="2000" dirty="0">
                <a:latin typeface="Times New Roman" panose="02020603050405020304" pitchFamily="18" charset="0"/>
                <a:cs typeface="Times New Roman" panose="02020603050405020304" pitchFamily="18" charset="0"/>
              </a:rPr>
              <a:t> in which beneficiaries will receive iron and folic acid supplementation irrespective of their Iron/</a:t>
            </a:r>
            <a:r>
              <a:rPr lang="en-US" sz="2000" dirty="0" err="1">
                <a:latin typeface="Times New Roman" panose="02020603050405020304" pitchFamily="18" charset="0"/>
                <a:cs typeface="Times New Roman" panose="02020603050405020304" pitchFamily="18" charset="0"/>
              </a:rPr>
              <a:t>Hb</a:t>
            </a:r>
            <a:r>
              <a:rPr lang="en-US" sz="2000" dirty="0">
                <a:latin typeface="Times New Roman" panose="02020603050405020304" pitchFamily="18" charset="0"/>
                <a:cs typeface="Times New Roman" panose="02020603050405020304" pitchFamily="18" charset="0"/>
              </a:rPr>
              <a:t> status. This initiative will bring together existing </a:t>
            </a:r>
            <a:r>
              <a:rPr lang="en-US" sz="2000" dirty="0" err="1">
                <a:latin typeface="Times New Roman" panose="02020603050405020304" pitchFamily="18" charset="0"/>
                <a:cs typeface="Times New Roman" panose="02020603050405020304" pitchFamily="18" charset="0"/>
              </a:rPr>
              <a:t>programmes</a:t>
            </a:r>
            <a:r>
              <a:rPr lang="en-US" sz="2000" dirty="0">
                <a:latin typeface="Times New Roman" panose="02020603050405020304" pitchFamily="18" charset="0"/>
                <a:cs typeface="Times New Roman" panose="02020603050405020304" pitchFamily="18" charset="0"/>
              </a:rPr>
              <a:t> (IFA supplementation for: pregnant and lactating women and; children in the age group of 6–60 months) and introduce new age groups.</a:t>
            </a:r>
          </a:p>
          <a:p>
            <a:pPr algn="just"/>
            <a:endParaRPr lang="en-US" sz="2000" dirty="0">
              <a:latin typeface="Times New Roman" panose="02020603050405020304" pitchFamily="18" charset="0"/>
              <a:cs typeface="Times New Roman" panose="02020603050405020304" pitchFamily="18" charset="0"/>
            </a:endParaRPr>
          </a:p>
          <a:p>
            <a:pPr marL="0" indent="0" algn="ctr">
              <a:buNone/>
            </a:pPr>
            <a:r>
              <a:rPr lang="en-US" sz="2000" dirty="0">
                <a:latin typeface="Times New Roman" panose="02020603050405020304" pitchFamily="18" charset="0"/>
                <a:cs typeface="Times New Roman" panose="02020603050405020304" pitchFamily="18" charset="0"/>
              </a:rPr>
              <a:t>Tribal TB Eradication Project</a:t>
            </a:r>
          </a:p>
          <a:p>
            <a:pPr marL="0" indent="0" algn="just">
              <a:buNone/>
            </a:pPr>
            <a:r>
              <a:rPr lang="en-US" sz="2000" dirty="0">
                <a:latin typeface="Times New Roman" panose="02020603050405020304" pitchFamily="18" charset="0"/>
                <a:cs typeface="Times New Roman" panose="02020603050405020304" pitchFamily="18" charset="0"/>
              </a:rPr>
              <a:t>This project is launched by </a:t>
            </a:r>
            <a:r>
              <a:rPr lang="en-US" sz="2000" dirty="0" err="1">
                <a:latin typeface="Times New Roman" panose="02020603050405020304" pitchFamily="18" charset="0"/>
                <a:cs typeface="Times New Roman" panose="02020603050405020304" pitchFamily="18" charset="0"/>
              </a:rPr>
              <a:t>MoS</a:t>
            </a:r>
            <a:r>
              <a:rPr lang="en-US" sz="2000" dirty="0">
                <a:latin typeface="Times New Roman" panose="02020603050405020304" pitchFamily="18" charset="0"/>
                <a:cs typeface="Times New Roman" panose="02020603050405020304" pitchFamily="18" charset="0"/>
              </a:rPr>
              <a:t> Health Shri </a:t>
            </a:r>
            <a:r>
              <a:rPr lang="en-US" sz="2000" dirty="0" err="1">
                <a:latin typeface="Times New Roman" panose="02020603050405020304" pitchFamily="18" charset="0"/>
                <a:cs typeface="Times New Roman" panose="02020603050405020304" pitchFamily="18" charset="0"/>
              </a:rPr>
              <a:t>Faggan</a:t>
            </a:r>
            <a:r>
              <a:rPr lang="en-US" sz="2000" dirty="0">
                <a:latin typeface="Times New Roman" panose="02020603050405020304" pitchFamily="18" charset="0"/>
                <a:cs typeface="Times New Roman" panose="02020603050405020304" pitchFamily="18" charset="0"/>
              </a:rPr>
              <a:t> Singh </a:t>
            </a:r>
            <a:r>
              <a:rPr lang="en-US" sz="2000" dirty="0" err="1">
                <a:latin typeface="Times New Roman" panose="02020603050405020304" pitchFamily="18" charset="0"/>
                <a:cs typeface="Times New Roman" panose="02020603050405020304" pitchFamily="18" charset="0"/>
              </a:rPr>
              <a:t>Kulaste</a:t>
            </a:r>
            <a:r>
              <a:rPr lang="en-US" sz="2000" dirty="0">
                <a:latin typeface="Times New Roman" panose="02020603050405020304" pitchFamily="18" charset="0"/>
                <a:cs typeface="Times New Roman" panose="02020603050405020304" pitchFamily="18" charset="0"/>
              </a:rPr>
              <a:t> at </a:t>
            </a:r>
            <a:r>
              <a:rPr lang="en-US" sz="2000" dirty="0" err="1">
                <a:latin typeface="Times New Roman" panose="02020603050405020304" pitchFamily="18" charset="0"/>
                <a:cs typeface="Times New Roman" panose="02020603050405020304" pitchFamily="18" charset="0"/>
              </a:rPr>
              <a:t>Mandla</a:t>
            </a:r>
            <a:r>
              <a:rPr lang="en-US" sz="2000" dirty="0">
                <a:latin typeface="Times New Roman" panose="02020603050405020304" pitchFamily="18" charset="0"/>
                <a:cs typeface="Times New Roman" panose="02020603050405020304" pitchFamily="18" charset="0"/>
              </a:rPr>
              <a:t> on 20 January 2017.</a:t>
            </a:r>
          </a:p>
          <a:p>
            <a:endParaRPr lang="en-US" dirty="0"/>
          </a:p>
        </p:txBody>
      </p:sp>
    </p:spTree>
    <p:extLst>
      <p:ext uri="{BB962C8B-B14F-4D97-AF65-F5344CB8AC3E}">
        <p14:creationId xmlns:p14="http://schemas.microsoft.com/office/powerpoint/2010/main" val="370648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latin typeface="Times New Roman" panose="02020603050405020304" pitchFamily="18" charset="0"/>
                <a:cs typeface="Times New Roman" panose="02020603050405020304" pitchFamily="18" charset="0"/>
              </a:rPr>
              <a:t>Social Welfare Policies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sz="2400" dirty="0" smtClean="0">
                <a:latin typeface="Times New Roman" panose="02020603050405020304" pitchFamily="18" charset="0"/>
                <a:cs typeface="Times New Roman" panose="02020603050405020304" pitchFamily="18" charset="0"/>
              </a:rPr>
              <a:t>Right to Education</a:t>
            </a:r>
          </a:p>
          <a:p>
            <a:pPr marL="514350" indent="-514350">
              <a:buAutoNum type="arabicPeriod"/>
            </a:pPr>
            <a:r>
              <a:rPr lang="en-US" sz="2400" dirty="0" smtClean="0">
                <a:latin typeface="Times New Roman" panose="02020603050405020304" pitchFamily="18" charset="0"/>
                <a:cs typeface="Times New Roman" panose="02020603050405020304" pitchFamily="18" charset="0"/>
              </a:rPr>
              <a:t>National Health Mission</a:t>
            </a:r>
          </a:p>
          <a:p>
            <a:pPr marL="0" indent="0">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248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latin typeface="Times New Roman" panose="02020603050405020304" pitchFamily="18" charset="0"/>
                <a:cs typeface="Times New Roman" panose="02020603050405020304" pitchFamily="18" charset="0"/>
              </a:rPr>
              <a:t>Right to Education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The right to education has been recognized as a human right in a number of international conventions, including the International Covenant on Economic, Social and Cultural Rights which recognizes a right to free, compulsory primary education for all, an obligation to develop secondary education accessible to all, on particular by the progressive introduction of free secondary education, as well as an obligation to develop equitable access to higher education, ideally by the progressive introduction of free higher education. Today, almost 75 million children across the world are prevented from going to school each day. As of 2015, 164 states were parties to the Covenant</a:t>
            </a:r>
            <a:r>
              <a:rPr lang="en-US" sz="2000" dirty="0" smtClean="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The right to education also includes a responsibility to provide basic education for individuals who have not completed primary education from the school and college levels. In addition to these access to education provisions, the right to education encompasses the obligations of the students to avoid discrimination at all levels of the educational system, to set minimum standards of education and to improve the quality of education.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5063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The right to education is reflected in international law in Article 26 of the Universal Declaration of Human Rights and Articles 13 and 14 of the International Covenant on Economic, Social and Cultural Rights. </a:t>
            </a:r>
            <a:endParaRPr lang="en-US" sz="2000" dirty="0" smtClean="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Article 26 states: "Everyone has the right to education. Education shall be free, at least in the elementary and fundamental stages. Elementary education shall be compulsory. Technical and professional education shall be made generally available and higher education shall be equally accessible to all on the basis of merit. Education shall be directed to the full development of the human personality and to the strengthening of respect for human rights and fundamental freedoms. It shall promote understanding, tolerance and friendship among all nations, racial or religious groups, and shall further the activities of the United Nations for the maintenance of peace. Parents have a prior right </a:t>
            </a:r>
            <a:r>
              <a:rPr lang="en-US" sz="2000" dirty="0" smtClean="0">
                <a:latin typeface="Times New Roman" panose="02020603050405020304" pitchFamily="18" charset="0"/>
                <a:cs typeface="Times New Roman" panose="02020603050405020304" pitchFamily="18" charset="0"/>
              </a:rPr>
              <a:t>to </a:t>
            </a:r>
            <a:r>
              <a:rPr lang="en-US" sz="2000" dirty="0">
                <a:latin typeface="Times New Roman" panose="02020603050405020304" pitchFamily="18" charset="0"/>
                <a:cs typeface="Times New Roman" panose="02020603050405020304" pitchFamily="18" charset="0"/>
              </a:rPr>
              <a:t>choose the kind of education that shall be given to their children."</a:t>
            </a:r>
          </a:p>
        </p:txBody>
      </p:sp>
    </p:spTree>
    <p:extLst>
      <p:ext uri="{BB962C8B-B14F-4D97-AF65-F5344CB8AC3E}">
        <p14:creationId xmlns:p14="http://schemas.microsoft.com/office/powerpoint/2010/main" val="4182100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25000" lnSpcReduction="20000"/>
          </a:bodyPr>
          <a:lstStyle/>
          <a:p>
            <a:pPr algn="just"/>
            <a:r>
              <a:rPr lang="en-US" sz="8000" dirty="0">
                <a:latin typeface="Times New Roman" panose="02020603050405020304" pitchFamily="18" charset="0"/>
                <a:cs typeface="Times New Roman" panose="02020603050405020304" pitchFamily="18" charset="0"/>
              </a:rPr>
              <a:t>The right to education has been reaffirmed in the 1960 UNESCO Convention against Discrimination in Education, the 1981 Convention on the Elimination of All Forms of Discrimination Against Women, the 2006 Convention on the Rights of Persons with Disabilities, and the African Charter on Human and Peoples' Rights. </a:t>
            </a:r>
          </a:p>
          <a:p>
            <a:pPr algn="just"/>
            <a:r>
              <a:rPr lang="en-US" sz="8000" dirty="0">
                <a:latin typeface="Times New Roman" panose="02020603050405020304" pitchFamily="18" charset="0"/>
                <a:cs typeface="Times New Roman" panose="02020603050405020304" pitchFamily="18" charset="0"/>
              </a:rPr>
              <a:t>In Europe, Article 2 of the first Protocol of 20 March 1952 to the European Convention on Human Rights states that the right to education is recognized as a human right and is understood to establish an entitlement to education. According to the International Covenant on Economic, Social and Cultural Rights, the right to education includes the right to free, compulsory primary education for all, an obligation to develop secondary education accessible to all in particular by the progressive introduction of free secondary education, as well as an obligation to develop equitable access to higher education in particular by the progressive introduction of free higher education. The right to education also includes a responsibility to provide basic education for individuals who have not completed primary education. In addition to these access to education provisions, the right to education encompasses also the obligation to eliminate discrimination at all levels of the educational system, to set minimum standards, and to improve quality. The European Court of Human Rights in Strasbourg has applied this norm for example in the Belgian linguistic case</a:t>
            </a:r>
            <a:r>
              <a:rPr lang="en-US" sz="8000" dirty="0" smtClean="0">
                <a:latin typeface="Times New Roman" panose="02020603050405020304" pitchFamily="18" charset="0"/>
                <a:cs typeface="Times New Roman" panose="02020603050405020304" pitchFamily="18" charset="0"/>
              </a:rPr>
              <a:t>. </a:t>
            </a:r>
            <a:r>
              <a:rPr lang="en-US" sz="8000" dirty="0">
                <a:latin typeface="Times New Roman" panose="02020603050405020304" pitchFamily="18" charset="0"/>
                <a:cs typeface="Times New Roman" panose="02020603050405020304" pitchFamily="18" charset="0"/>
              </a:rPr>
              <a:t>Article 10 of the European Social Charter guarantees the right to vocational education</a:t>
            </a:r>
            <a:r>
              <a:rPr lang="en-US" sz="8000" dirty="0" smtClean="0">
                <a:latin typeface="Times New Roman" panose="02020603050405020304" pitchFamily="18" charset="0"/>
                <a:cs typeface="Times New Roman" panose="02020603050405020304" pitchFamily="18" charset="0"/>
              </a:rPr>
              <a:t>.</a:t>
            </a:r>
            <a:endParaRPr lang="en-US" sz="8000" dirty="0">
              <a:latin typeface="Times New Roman" panose="02020603050405020304" pitchFamily="18" charset="0"/>
              <a:cs typeface="Times New Roman" panose="02020603050405020304" pitchFamily="18" charset="0"/>
            </a:endParaRPr>
          </a:p>
          <a:p>
            <a:pPr algn="just"/>
            <a:r>
              <a:rPr lang="en-US" sz="8000" dirty="0">
                <a:latin typeface="Times New Roman" panose="02020603050405020304" pitchFamily="18" charset="0"/>
                <a:cs typeface="Times New Roman" panose="02020603050405020304" pitchFamily="18" charset="0"/>
              </a:rPr>
              <a:t>Education in India is provided by the public sector as well as the private sector, with control and funding coming from three levels: federal, state, and local. The </a:t>
            </a:r>
            <a:r>
              <a:rPr lang="en-US" sz="8000" dirty="0" err="1">
                <a:latin typeface="Times New Roman" panose="02020603050405020304" pitchFamily="18" charset="0"/>
                <a:cs typeface="Times New Roman" panose="02020603050405020304" pitchFamily="18" charset="0"/>
              </a:rPr>
              <a:t>Nalanda</a:t>
            </a:r>
            <a:r>
              <a:rPr lang="en-US" sz="8000" dirty="0">
                <a:latin typeface="Times New Roman" panose="02020603050405020304" pitchFamily="18" charset="0"/>
                <a:cs typeface="Times New Roman" panose="02020603050405020304" pitchFamily="18" charset="0"/>
              </a:rPr>
              <a:t> University was the oldest university-system of education in the world. Western education became ingrained into Indian society with the establishment of the British Raj. </a:t>
            </a:r>
          </a:p>
          <a:p>
            <a:endParaRPr lang="en-US" dirty="0"/>
          </a:p>
        </p:txBody>
      </p:sp>
    </p:spTree>
    <p:extLst>
      <p:ext uri="{BB962C8B-B14F-4D97-AF65-F5344CB8AC3E}">
        <p14:creationId xmlns:p14="http://schemas.microsoft.com/office/powerpoint/2010/main" val="270363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algn="just"/>
            <a:r>
              <a:rPr lang="en-US" sz="4200" dirty="0">
                <a:latin typeface="Times New Roman" panose="02020603050405020304" pitchFamily="18" charset="0"/>
                <a:cs typeface="Times New Roman" panose="02020603050405020304" pitchFamily="18" charset="0"/>
              </a:rPr>
              <a:t>The Constitution (Eighty-sixth Amendment) Act, 2002 inserted Article 21-A in the Constitution of India to provide free and compulsory education of all children in the age group of six to fourteen years as a Fundamental Right. </a:t>
            </a:r>
          </a:p>
          <a:p>
            <a:pPr algn="just"/>
            <a:r>
              <a:rPr lang="en-US" sz="4200" dirty="0">
                <a:latin typeface="Times New Roman" panose="02020603050405020304" pitchFamily="18" charset="0"/>
                <a:cs typeface="Times New Roman" panose="02020603050405020304" pitchFamily="18" charset="0"/>
              </a:rPr>
              <a:t>The Right of Children to Free and Compulsory Education Act or Right to Education Act (RTE), is an Act of the Parliament of India enacted on 4 August 2009, which describes the modalities of the importance of free and compulsory education for children between 6 and 14 in India under Article 21a of the Indian Constitution. India became one of 135 countries to make education a fundamental right of every child when the Act came into force on 1 April 2010.</a:t>
            </a:r>
          </a:p>
          <a:p>
            <a:pPr algn="just"/>
            <a:r>
              <a:rPr lang="en-US" sz="4200" dirty="0">
                <a:latin typeface="Times New Roman" panose="02020603050405020304" pitchFamily="18" charset="0"/>
                <a:cs typeface="Times New Roman" panose="02020603050405020304" pitchFamily="18" charset="0"/>
              </a:rPr>
              <a:t>The title of the RTE Act incorporates the words ‘free and compulsory.  ‘Free education’ means child does not require to pay any fee for his or her education. • ‘Compulsory education’ casts an obligation on the appropriate Government and local authorities to provide and ensure admission, attendance and completion of elementary education by all children in the 6-14 age group.</a:t>
            </a:r>
          </a:p>
          <a:p>
            <a:pPr algn="just"/>
            <a:r>
              <a:rPr lang="en-US" sz="4200" dirty="0">
                <a:latin typeface="Times New Roman" panose="02020603050405020304" pitchFamily="18" charset="0"/>
                <a:cs typeface="Times New Roman" panose="02020603050405020304" pitchFamily="18" charset="0"/>
              </a:rPr>
              <a:t>Apart from the clause on Free and Compulsory Education, it specifies the duties and responsibilities of appropriate Governments, local authority and parents in providing free and compulsory education, and sharing of financial and other responsibilities between the Central and State Governments. • It lays down the norms and standards relating inter alia to Pupil Teacher Ratios (PTRs), buildings and infrastructure, school-working days, teacher-working hours.</a:t>
            </a:r>
          </a:p>
          <a:p>
            <a:endParaRPr lang="en-US" dirty="0"/>
          </a:p>
        </p:txBody>
      </p:sp>
    </p:spTree>
    <p:extLst>
      <p:ext uri="{BB962C8B-B14F-4D97-AF65-F5344CB8AC3E}">
        <p14:creationId xmlns:p14="http://schemas.microsoft.com/office/powerpoint/2010/main" val="4181257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It provides for rational deployment of teachers by ensuring that the specified pupil teacher ratio is maintained for each school, rather than just as an average for the State or District or Block, thus ensuring that there is no urban-rural imbalance in teacher postings. • It also provides for prohibition of deployment of teachers for non-educational work, other than decennial census, elections to local authority, state legislatures and parliament, and disaster relief.</a:t>
            </a:r>
          </a:p>
          <a:p>
            <a:pPr algn="just"/>
            <a:r>
              <a:rPr lang="en-US" sz="2000" dirty="0">
                <a:latin typeface="Times New Roman" panose="02020603050405020304" pitchFamily="18" charset="0"/>
                <a:cs typeface="Times New Roman" panose="02020603050405020304" pitchFamily="18" charset="0"/>
              </a:rPr>
              <a:t>The Act provides for appointment of appropriately trained teachers, i.e. teachers with the requisite entry and academic qualifications. • It prohibits (a) physical punishment and mental harassment; (b) screening procedures for admission of children; (c) capitation fee; (d) private tuition by teachers and (e) running of schools without recognition,</a:t>
            </a:r>
          </a:p>
          <a:p>
            <a:endParaRPr lang="en-US" dirty="0"/>
          </a:p>
        </p:txBody>
      </p:sp>
    </p:spTree>
    <p:extLst>
      <p:ext uri="{BB962C8B-B14F-4D97-AF65-F5344CB8AC3E}">
        <p14:creationId xmlns:p14="http://schemas.microsoft.com/office/powerpoint/2010/main" val="2041995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The RTE Act provides for development of curriculum in consonance with the values enshrined in the Constitution, and which would ensure the all-round development of the child, building on the child’s knowledge, potentiality and talent and making the child free of fear, trauma and anxiety through a system of child friendly and child </a:t>
            </a:r>
            <a:r>
              <a:rPr lang="en-US" sz="2000" dirty="0" err="1">
                <a:latin typeface="Times New Roman" panose="02020603050405020304" pitchFamily="18" charset="0"/>
                <a:cs typeface="Times New Roman" panose="02020603050405020304" pitchFamily="18" charset="0"/>
              </a:rPr>
              <a:t>centred</a:t>
            </a:r>
            <a:r>
              <a:rPr lang="en-US" sz="2000" dirty="0">
                <a:latin typeface="Times New Roman" panose="02020603050405020304" pitchFamily="18" charset="0"/>
                <a:cs typeface="Times New Roman" panose="02020603050405020304" pitchFamily="18" charset="0"/>
              </a:rPr>
              <a:t> learning.</a:t>
            </a:r>
          </a:p>
        </p:txBody>
      </p:sp>
    </p:spTree>
    <p:extLst>
      <p:ext uri="{BB962C8B-B14F-4D97-AF65-F5344CB8AC3E}">
        <p14:creationId xmlns:p14="http://schemas.microsoft.com/office/powerpoint/2010/main" val="3973846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latin typeface="Times New Roman" panose="02020603050405020304" pitchFamily="18" charset="0"/>
                <a:cs typeface="Times New Roman" panose="02020603050405020304" pitchFamily="18" charset="0"/>
              </a:rPr>
              <a:t>National Health Mission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The National Health Mission (NHM) was launched by the government of India in 2013 subsuming the National Rural Health Mission and National Urban Health Mission. It was further extended in March 2018, to continue until March 2020. It is headed by Mission Director and monitored by National Level Monitors appointed by Government of India</a:t>
            </a:r>
            <a:r>
              <a:rPr lang="en-US" sz="2000" dirty="0" smtClean="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The National Rural Health Mission (NRHM), now under National Health Mission[1] is an initiative undertaken by the government of India to address the health needs of under-served rural areas. Launched on 12 April 2005 by then Indian Prime Minister </a:t>
            </a:r>
            <a:r>
              <a:rPr lang="en-US" sz="2000" dirty="0" err="1">
                <a:latin typeface="Times New Roman" panose="02020603050405020304" pitchFamily="18" charset="0"/>
                <a:cs typeface="Times New Roman" panose="02020603050405020304" pitchFamily="18" charset="0"/>
              </a:rPr>
              <a:t>Manmohan</a:t>
            </a:r>
            <a:r>
              <a:rPr lang="en-US" sz="2000" dirty="0">
                <a:latin typeface="Times New Roman" panose="02020603050405020304" pitchFamily="18" charset="0"/>
                <a:cs typeface="Times New Roman" panose="02020603050405020304" pitchFamily="18" charset="0"/>
              </a:rPr>
              <a:t> Singh, the NRHM was initially tasked with addressing the health needs of 18 states that had been identified as having weak public health indicators. The Union Cabinet headed by Dr. </a:t>
            </a:r>
            <a:r>
              <a:rPr lang="en-US" sz="2000" dirty="0" err="1">
                <a:latin typeface="Times New Roman" panose="02020603050405020304" pitchFamily="18" charset="0"/>
                <a:cs typeface="Times New Roman" panose="02020603050405020304" pitchFamily="18" charset="0"/>
              </a:rPr>
              <a:t>Manmohan</a:t>
            </a:r>
            <a:r>
              <a:rPr lang="en-US" sz="2000" dirty="0">
                <a:latin typeface="Times New Roman" panose="02020603050405020304" pitchFamily="18" charset="0"/>
                <a:cs typeface="Times New Roman" panose="02020603050405020304" pitchFamily="18" charset="0"/>
              </a:rPr>
              <a:t> Singh vide its decision dated 1 May 2013, has approved the launch of National Urban Health Mission (NUHM) as a Sub-mission of an overarching National Health Mission (NHM), with National Rural Health Mission (NRHM) being the other Sub-mission of National Health Mission.</a:t>
            </a:r>
          </a:p>
        </p:txBody>
      </p:sp>
    </p:spTree>
    <p:extLst>
      <p:ext uri="{BB962C8B-B14F-4D97-AF65-F5344CB8AC3E}">
        <p14:creationId xmlns:p14="http://schemas.microsoft.com/office/powerpoint/2010/main" val="3323620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2653</Words>
  <Application>Microsoft Office PowerPoint</Application>
  <PresentationFormat>Widescreen</PresentationFormat>
  <Paragraphs>75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Social Welfare Administration-I</vt:lpstr>
      <vt:lpstr>Social Welfare Policies  </vt:lpstr>
      <vt:lpstr>Right to Education </vt:lpstr>
      <vt:lpstr>PowerPoint Presentation</vt:lpstr>
      <vt:lpstr>PowerPoint Presentation</vt:lpstr>
      <vt:lpstr>PowerPoint Presentation</vt:lpstr>
      <vt:lpstr>PowerPoint Presentation</vt:lpstr>
      <vt:lpstr>PowerPoint Presentation</vt:lpstr>
      <vt:lpstr>National Health Mission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Welfare Administration</dc:title>
  <dc:creator>Lenovo</dc:creator>
  <cp:lastModifiedBy>Lenovo</cp:lastModifiedBy>
  <cp:revision>29</cp:revision>
  <dcterms:created xsi:type="dcterms:W3CDTF">2020-03-26T08:43:42Z</dcterms:created>
  <dcterms:modified xsi:type="dcterms:W3CDTF">2020-04-04T11:11:13Z</dcterms:modified>
</cp:coreProperties>
</file>