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7129E5C-9CE0-4006-8317-97C271C28209}" type="datetimeFigureOut">
              <a:rPr lang="en-US" smtClean="0"/>
              <a:t>3/26/2020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C1A6E1-7FA7-4C99-BFC4-5E5DDFA68FA4}" type="slidenum">
              <a:rPr lang="en-US" smtClean="0"/>
              <a:t>‹#›</a:t>
            </a:fld>
            <a:endParaRPr lang="en-US"/>
          </a:p>
        </p:txBody>
      </p:sp>
    </p:spTree>
    <p:extLst>
      <p:ext uri="{BB962C8B-B14F-4D97-AF65-F5344CB8AC3E}">
        <p14:creationId xmlns:p14="http://schemas.microsoft.com/office/powerpoint/2010/main" val="479396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129E5C-9CE0-4006-8317-97C271C28209}" type="datetimeFigureOut">
              <a:rPr lang="en-US" smtClean="0"/>
              <a:t>3/26/2020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C1A6E1-7FA7-4C99-BFC4-5E5DDFA68FA4}" type="slidenum">
              <a:rPr lang="en-US" smtClean="0"/>
              <a:t>‹#›</a:t>
            </a:fld>
            <a:endParaRPr lang="en-US"/>
          </a:p>
        </p:txBody>
      </p:sp>
    </p:spTree>
    <p:extLst>
      <p:ext uri="{BB962C8B-B14F-4D97-AF65-F5344CB8AC3E}">
        <p14:creationId xmlns:p14="http://schemas.microsoft.com/office/powerpoint/2010/main" val="1588010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129E5C-9CE0-4006-8317-97C271C28209}" type="datetimeFigureOut">
              <a:rPr lang="en-US" smtClean="0"/>
              <a:t>3/26/2020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C1A6E1-7FA7-4C99-BFC4-5E5DDFA68FA4}" type="slidenum">
              <a:rPr lang="en-US" smtClean="0"/>
              <a:t>‹#›</a:t>
            </a:fld>
            <a:endParaRPr lang="en-US"/>
          </a:p>
        </p:txBody>
      </p:sp>
    </p:spTree>
    <p:extLst>
      <p:ext uri="{BB962C8B-B14F-4D97-AF65-F5344CB8AC3E}">
        <p14:creationId xmlns:p14="http://schemas.microsoft.com/office/powerpoint/2010/main" val="2387797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129E5C-9CE0-4006-8317-97C271C28209}" type="datetimeFigureOut">
              <a:rPr lang="en-US" smtClean="0"/>
              <a:t>3/26/2020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C1A6E1-7FA7-4C99-BFC4-5E5DDFA68FA4}" type="slidenum">
              <a:rPr lang="en-US" smtClean="0"/>
              <a:t>‹#›</a:t>
            </a:fld>
            <a:endParaRPr lang="en-US"/>
          </a:p>
        </p:txBody>
      </p:sp>
    </p:spTree>
    <p:extLst>
      <p:ext uri="{BB962C8B-B14F-4D97-AF65-F5344CB8AC3E}">
        <p14:creationId xmlns:p14="http://schemas.microsoft.com/office/powerpoint/2010/main" val="635595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129E5C-9CE0-4006-8317-97C271C28209}" type="datetimeFigureOut">
              <a:rPr lang="en-US" smtClean="0"/>
              <a:t>3/26/2020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C1A6E1-7FA7-4C99-BFC4-5E5DDFA68FA4}" type="slidenum">
              <a:rPr lang="en-US" smtClean="0"/>
              <a:t>‹#›</a:t>
            </a:fld>
            <a:endParaRPr lang="en-US"/>
          </a:p>
        </p:txBody>
      </p:sp>
    </p:spTree>
    <p:extLst>
      <p:ext uri="{BB962C8B-B14F-4D97-AF65-F5344CB8AC3E}">
        <p14:creationId xmlns:p14="http://schemas.microsoft.com/office/powerpoint/2010/main" val="327093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7129E5C-9CE0-4006-8317-97C271C28209}" type="datetimeFigureOut">
              <a:rPr lang="en-US" smtClean="0"/>
              <a:t>3/26/2020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C1A6E1-7FA7-4C99-BFC4-5E5DDFA68FA4}" type="slidenum">
              <a:rPr lang="en-US" smtClean="0"/>
              <a:t>‹#›</a:t>
            </a:fld>
            <a:endParaRPr lang="en-US"/>
          </a:p>
        </p:txBody>
      </p:sp>
    </p:spTree>
    <p:extLst>
      <p:ext uri="{BB962C8B-B14F-4D97-AF65-F5344CB8AC3E}">
        <p14:creationId xmlns:p14="http://schemas.microsoft.com/office/powerpoint/2010/main" val="1323757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7129E5C-9CE0-4006-8317-97C271C28209}" type="datetimeFigureOut">
              <a:rPr lang="en-US" smtClean="0"/>
              <a:t>3/26/2020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C1A6E1-7FA7-4C99-BFC4-5E5DDFA68FA4}" type="slidenum">
              <a:rPr lang="en-US" smtClean="0"/>
              <a:t>‹#›</a:t>
            </a:fld>
            <a:endParaRPr lang="en-US"/>
          </a:p>
        </p:txBody>
      </p:sp>
    </p:spTree>
    <p:extLst>
      <p:ext uri="{BB962C8B-B14F-4D97-AF65-F5344CB8AC3E}">
        <p14:creationId xmlns:p14="http://schemas.microsoft.com/office/powerpoint/2010/main" val="954893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7129E5C-9CE0-4006-8317-97C271C28209}" type="datetimeFigureOut">
              <a:rPr lang="en-US" smtClean="0"/>
              <a:t>3/26/2020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C1A6E1-7FA7-4C99-BFC4-5E5DDFA68FA4}" type="slidenum">
              <a:rPr lang="en-US" smtClean="0"/>
              <a:t>‹#›</a:t>
            </a:fld>
            <a:endParaRPr lang="en-US"/>
          </a:p>
        </p:txBody>
      </p:sp>
    </p:spTree>
    <p:extLst>
      <p:ext uri="{BB962C8B-B14F-4D97-AF65-F5344CB8AC3E}">
        <p14:creationId xmlns:p14="http://schemas.microsoft.com/office/powerpoint/2010/main" val="776182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129E5C-9CE0-4006-8317-97C271C28209}" type="datetimeFigureOut">
              <a:rPr lang="en-US" smtClean="0"/>
              <a:t>3/26/2020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C1A6E1-7FA7-4C99-BFC4-5E5DDFA68FA4}" type="slidenum">
              <a:rPr lang="en-US" smtClean="0"/>
              <a:t>‹#›</a:t>
            </a:fld>
            <a:endParaRPr lang="en-US"/>
          </a:p>
        </p:txBody>
      </p:sp>
    </p:spTree>
    <p:extLst>
      <p:ext uri="{BB962C8B-B14F-4D97-AF65-F5344CB8AC3E}">
        <p14:creationId xmlns:p14="http://schemas.microsoft.com/office/powerpoint/2010/main" val="3952307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129E5C-9CE0-4006-8317-97C271C28209}" type="datetimeFigureOut">
              <a:rPr lang="en-US" smtClean="0"/>
              <a:t>3/26/2020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C1A6E1-7FA7-4C99-BFC4-5E5DDFA68FA4}" type="slidenum">
              <a:rPr lang="en-US" smtClean="0"/>
              <a:t>‹#›</a:t>
            </a:fld>
            <a:endParaRPr lang="en-US"/>
          </a:p>
        </p:txBody>
      </p:sp>
    </p:spTree>
    <p:extLst>
      <p:ext uri="{BB962C8B-B14F-4D97-AF65-F5344CB8AC3E}">
        <p14:creationId xmlns:p14="http://schemas.microsoft.com/office/powerpoint/2010/main" val="3593092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129E5C-9CE0-4006-8317-97C271C28209}" type="datetimeFigureOut">
              <a:rPr lang="en-US" smtClean="0"/>
              <a:t>3/26/2020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C1A6E1-7FA7-4C99-BFC4-5E5DDFA68FA4}" type="slidenum">
              <a:rPr lang="en-US" smtClean="0"/>
              <a:t>‹#›</a:t>
            </a:fld>
            <a:endParaRPr lang="en-US"/>
          </a:p>
        </p:txBody>
      </p:sp>
    </p:spTree>
    <p:extLst>
      <p:ext uri="{BB962C8B-B14F-4D97-AF65-F5344CB8AC3E}">
        <p14:creationId xmlns:p14="http://schemas.microsoft.com/office/powerpoint/2010/main" val="1116040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129E5C-9CE0-4006-8317-97C271C28209}" type="datetimeFigureOut">
              <a:rPr lang="en-US" smtClean="0"/>
              <a:t>3/26/2020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C1A6E1-7FA7-4C99-BFC4-5E5DDFA68FA4}" type="slidenum">
              <a:rPr lang="en-US" smtClean="0"/>
              <a:t>‹#›</a:t>
            </a:fld>
            <a:endParaRPr lang="en-US"/>
          </a:p>
        </p:txBody>
      </p:sp>
    </p:spTree>
    <p:extLst>
      <p:ext uri="{BB962C8B-B14F-4D97-AF65-F5344CB8AC3E}">
        <p14:creationId xmlns:p14="http://schemas.microsoft.com/office/powerpoint/2010/main" val="878377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400" dirty="0" smtClean="0">
                <a:latin typeface="Times New Roman" panose="02020603050405020304" pitchFamily="18" charset="0"/>
                <a:cs typeface="Times New Roman" panose="02020603050405020304" pitchFamily="18" charset="0"/>
              </a:rPr>
              <a:t>Corse: B.A (</a:t>
            </a:r>
            <a:r>
              <a:rPr lang="en-US" sz="2400" dirty="0" err="1" smtClean="0">
                <a:latin typeface="Times New Roman" panose="02020603050405020304" pitchFamily="18" charset="0"/>
                <a:cs typeface="Times New Roman" panose="02020603050405020304" pitchFamily="18" charset="0"/>
              </a:rPr>
              <a:t>Hons</a:t>
            </a:r>
            <a:r>
              <a:rPr lang="en-US" sz="2400" dirty="0" smtClean="0">
                <a:latin typeface="Times New Roman" panose="02020603050405020304" pitchFamily="18" charset="0"/>
                <a:cs typeface="Times New Roman" panose="02020603050405020304" pitchFamily="18" charset="0"/>
              </a:rPr>
              <a:t>.) Generic Political Science IV Semester</a:t>
            </a:r>
            <a:endParaRPr lang="en-US" sz="24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r>
              <a:rPr lang="en-US" dirty="0" smtClean="0">
                <a:latin typeface="Times New Roman" panose="02020603050405020304" pitchFamily="18" charset="0"/>
                <a:cs typeface="Times New Roman" panose="02020603050405020304" pitchFamily="18" charset="0"/>
              </a:rPr>
              <a:t>Paper: </a:t>
            </a:r>
            <a:r>
              <a:rPr lang="en-US" err="1" smtClean="0">
                <a:latin typeface="Times New Roman" panose="02020603050405020304" pitchFamily="18" charset="0"/>
                <a:cs typeface="Times New Roman" panose="02020603050405020304" pitchFamily="18" charset="0"/>
              </a:rPr>
              <a:t>Governance</a:t>
            </a:r>
            <a:r>
              <a:rPr lang="en-US" smtClean="0">
                <a:latin typeface="Times New Roman" panose="02020603050405020304" pitchFamily="18" charset="0"/>
                <a:cs typeface="Times New Roman" panose="02020603050405020304" pitchFamily="18" charset="0"/>
              </a:rPr>
              <a:t>: Issues </a:t>
            </a:r>
            <a:r>
              <a:rPr lang="en-US" dirty="0" smtClean="0">
                <a:latin typeface="Times New Roman" panose="02020603050405020304" pitchFamily="18" charset="0"/>
                <a:cs typeface="Times New Roman" panose="02020603050405020304" pitchFamily="18" charset="0"/>
              </a:rPr>
              <a:t>and Challenges</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Topic: Environmental Governance</a:t>
            </a:r>
          </a:p>
          <a:p>
            <a:endParaRPr lang="en-US" dirty="0"/>
          </a:p>
        </p:txBody>
      </p:sp>
    </p:spTree>
    <p:extLst>
      <p:ext uri="{BB962C8B-B14F-4D97-AF65-F5344CB8AC3E}">
        <p14:creationId xmlns:p14="http://schemas.microsoft.com/office/powerpoint/2010/main" val="31497097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dirty="0" smtClean="0">
                <a:latin typeface="Times New Roman" panose="02020603050405020304" pitchFamily="18" charset="0"/>
                <a:cs typeface="Times New Roman" panose="02020603050405020304" pitchFamily="18" charset="0"/>
              </a:rPr>
              <a:t>The Panorama of Human-Environment Interaction</a:t>
            </a:r>
          </a:p>
          <a:p>
            <a:pPr marL="514350" indent="-514350" algn="just">
              <a:buAutoNum type="arabicPeriod"/>
            </a:pPr>
            <a:r>
              <a:rPr lang="en-US" sz="2000" dirty="0" smtClean="0">
                <a:latin typeface="Times New Roman" panose="02020603050405020304" pitchFamily="18" charset="0"/>
                <a:cs typeface="Times New Roman" panose="02020603050405020304" pitchFamily="18" charset="0"/>
              </a:rPr>
              <a:t>The Issue of Development</a:t>
            </a:r>
          </a:p>
          <a:p>
            <a:pPr marL="514350" indent="-514350" algn="just">
              <a:buAutoNum type="arabicPeriod"/>
            </a:pPr>
            <a:r>
              <a:rPr lang="en-US" sz="2000" dirty="0" smtClean="0">
                <a:latin typeface="Times New Roman" panose="02020603050405020304" pitchFamily="18" charset="0"/>
                <a:cs typeface="Times New Roman" panose="02020603050405020304" pitchFamily="18" charset="0"/>
              </a:rPr>
              <a:t>Food Security</a:t>
            </a:r>
          </a:p>
          <a:p>
            <a:pPr marL="514350" indent="-514350" algn="just">
              <a:buAutoNum type="arabicPeriod"/>
            </a:pPr>
            <a:r>
              <a:rPr lang="en-US" sz="2000" dirty="0" smtClean="0">
                <a:latin typeface="Times New Roman" panose="02020603050405020304" pitchFamily="18" charset="0"/>
                <a:cs typeface="Times New Roman" panose="02020603050405020304" pitchFamily="18" charset="0"/>
              </a:rPr>
              <a:t>Energy Hunger and Environment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6337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a:t>
            </a:r>
            <a:r>
              <a:rPr lang="en-US" sz="3200" dirty="0" smtClean="0">
                <a:latin typeface="Times New Roman" panose="02020603050405020304" pitchFamily="18" charset="0"/>
                <a:cs typeface="Times New Roman" panose="02020603050405020304" pitchFamily="18" charset="0"/>
              </a:rPr>
              <a:t>Green Governance: Moving towards Sustainable Development</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pPr algn="just"/>
            <a:r>
              <a:rPr lang="en-US" sz="2400" dirty="0" smtClean="0">
                <a:latin typeface="Times New Roman" panose="02020603050405020304" pitchFamily="18" charset="0"/>
                <a:cs typeface="Times New Roman" panose="02020603050405020304" pitchFamily="18" charset="0"/>
              </a:rPr>
              <a:t>Major Global Environmental Challenges:</a:t>
            </a:r>
          </a:p>
          <a:p>
            <a:pPr marL="514350" indent="-514350">
              <a:buAutoNum type="arabicPeriod"/>
            </a:pPr>
            <a:r>
              <a:rPr lang="en-US" sz="2000" dirty="0" smtClean="0">
                <a:latin typeface="Times New Roman" panose="02020603050405020304" pitchFamily="18" charset="0"/>
                <a:cs typeface="Times New Roman" panose="02020603050405020304" pitchFamily="18" charset="0"/>
              </a:rPr>
              <a:t>Acid rain and regional-scale air pollution</a:t>
            </a:r>
          </a:p>
          <a:p>
            <a:pPr marL="514350" indent="-514350">
              <a:buAutoNum type="arabicPeriod"/>
            </a:pPr>
            <a:r>
              <a:rPr lang="en-US" sz="2000" dirty="0" smtClean="0">
                <a:latin typeface="Times New Roman" panose="02020603050405020304" pitchFamily="18" charset="0"/>
                <a:cs typeface="Times New Roman" panose="02020603050405020304" pitchFamily="18" charset="0"/>
              </a:rPr>
              <a:t>Ozone depletion by chlorofluorocarbons (CFCs) and other industrial and agricultural chemicals</a:t>
            </a:r>
          </a:p>
          <a:p>
            <a:pPr marL="514350" indent="-514350">
              <a:buAutoNum type="arabicPeriod"/>
            </a:pPr>
            <a:r>
              <a:rPr lang="en-US" sz="2000" dirty="0" smtClean="0">
                <a:latin typeface="Times New Roman" panose="02020603050405020304" pitchFamily="18" charset="0"/>
                <a:cs typeface="Times New Roman" panose="02020603050405020304" pitchFamily="18" charset="0"/>
              </a:rPr>
              <a:t>Global warming and climate change due to the increase in greenhouse gases in the atmosphere </a:t>
            </a:r>
          </a:p>
          <a:p>
            <a:pPr marL="514350" indent="-514350">
              <a:buAutoNum type="arabicPeriod"/>
            </a:pPr>
            <a:r>
              <a:rPr lang="en-US" sz="2000" dirty="0" smtClean="0">
                <a:latin typeface="Times New Roman" panose="02020603050405020304" pitchFamily="18" charset="0"/>
                <a:cs typeface="Times New Roman" panose="02020603050405020304" pitchFamily="18" charset="0"/>
              </a:rPr>
              <a:t>Deforestation, especially in tropics</a:t>
            </a:r>
          </a:p>
          <a:p>
            <a:pPr marL="514350" indent="-514350">
              <a:buAutoNum type="arabicPeriod"/>
            </a:pPr>
            <a:r>
              <a:rPr lang="en-US" sz="2000" dirty="0" smtClean="0">
                <a:latin typeface="Times New Roman" panose="02020603050405020304" pitchFamily="18" charset="0"/>
                <a:cs typeface="Times New Roman" panose="02020603050405020304" pitchFamily="18" charset="0"/>
              </a:rPr>
              <a:t>land degradation due to deforestation, erosion, compaction, salinization and other factors</a:t>
            </a:r>
          </a:p>
          <a:p>
            <a:pPr marL="514350" indent="-514350">
              <a:buAutoNum type="arabicPeriod"/>
            </a:pPr>
            <a:r>
              <a:rPr lang="en-US" sz="2000" dirty="0" smtClean="0">
                <a:latin typeface="Times New Roman" panose="02020603050405020304" pitchFamily="18" charset="0"/>
                <a:cs typeface="Times New Roman" panose="02020603050405020304" pitchFamily="18" charset="0"/>
              </a:rPr>
              <a:t>Freshwater pollution and scarcities</a:t>
            </a:r>
          </a:p>
          <a:p>
            <a:pPr marL="514350" indent="-514350">
              <a:buAutoNum type="arabicPeriod"/>
            </a:pPr>
            <a:r>
              <a:rPr lang="en-US" sz="2000" dirty="0" smtClean="0">
                <a:latin typeface="Times New Roman" panose="02020603050405020304" pitchFamily="18" charset="0"/>
                <a:cs typeface="Times New Roman" panose="02020603050405020304" pitchFamily="18" charset="0"/>
              </a:rPr>
              <a:t>Marine threats, including overfishing, habitat destruction, acidification and pollution</a:t>
            </a:r>
          </a:p>
          <a:p>
            <a:pPr marL="514350" indent="-514350">
              <a:buAutoNum type="arabicPeriod"/>
            </a:pPr>
            <a:r>
              <a:rPr lang="en-US" sz="2000" dirty="0" smtClean="0">
                <a:latin typeface="Times New Roman" panose="02020603050405020304" pitchFamily="18" charset="0"/>
                <a:cs typeface="Times New Roman" panose="02020603050405020304" pitchFamily="18" charset="0"/>
              </a:rPr>
              <a:t>Threats to human health from persistent organic pollutants and heavy metals</a:t>
            </a:r>
          </a:p>
          <a:p>
            <a:pPr marL="514350" indent="-514350">
              <a:buAutoNum type="arabicPeriod"/>
            </a:pPr>
            <a:r>
              <a:rPr lang="en-US" sz="2000" dirty="0" smtClean="0">
                <a:latin typeface="Times New Roman" panose="02020603050405020304" pitchFamily="18" charset="0"/>
                <a:cs typeface="Times New Roman" panose="02020603050405020304" pitchFamily="18" charset="0"/>
              </a:rPr>
              <a:t>Declines in biodiversity and </a:t>
            </a:r>
            <a:r>
              <a:rPr lang="en-US" sz="2000" dirty="0">
                <a:latin typeface="Times New Roman" panose="02020603050405020304" pitchFamily="18" charset="0"/>
                <a:cs typeface="Times New Roman" panose="02020603050405020304" pitchFamily="18" charset="0"/>
              </a:rPr>
              <a:t>ecosystem services </a:t>
            </a:r>
            <a:r>
              <a:rPr lang="en-US" sz="2000" dirty="0" smtClean="0">
                <a:latin typeface="Times New Roman" panose="02020603050405020304" pitchFamily="18" charset="0"/>
                <a:cs typeface="Times New Roman" panose="02020603050405020304" pitchFamily="18" charset="0"/>
              </a:rPr>
              <a:t>through loss of species and ecosystems</a:t>
            </a:r>
          </a:p>
          <a:p>
            <a:pPr marL="514350" indent="-514350">
              <a:buAutoNum type="arabicPeriod"/>
            </a:pPr>
            <a:r>
              <a:rPr lang="en-US" sz="2000" dirty="0" smtClean="0">
                <a:latin typeface="Times New Roman" panose="02020603050405020304" pitchFamily="18" charset="0"/>
                <a:cs typeface="Times New Roman" panose="02020603050405020304" pitchFamily="18" charset="0"/>
              </a:rPr>
              <a:t>Excessive nitrogen production and over-fertilization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1861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sz="2600" dirty="0">
                <a:latin typeface="Times New Roman" panose="02020603050405020304" pitchFamily="18" charset="0"/>
                <a:cs typeface="Times New Roman" panose="02020603050405020304" pitchFamily="18" charset="0"/>
              </a:rPr>
              <a:t>E</a:t>
            </a:r>
            <a:r>
              <a:rPr lang="en-US" sz="2600" dirty="0" smtClean="0">
                <a:latin typeface="Times New Roman" panose="02020603050405020304" pitchFamily="18" charset="0"/>
                <a:cs typeface="Times New Roman" panose="02020603050405020304" pitchFamily="18" charset="0"/>
              </a:rPr>
              <a:t>nvironmental Governance: International Initiatives:</a:t>
            </a:r>
          </a:p>
          <a:p>
            <a:pPr marL="0" indent="0" algn="just">
              <a:buNone/>
            </a:pPr>
            <a:r>
              <a:rPr lang="en-US" sz="2200" dirty="0" smtClean="0">
                <a:latin typeface="Times New Roman" panose="02020603050405020304" pitchFamily="18" charset="0"/>
                <a:cs typeface="Times New Roman" panose="02020603050405020304" pitchFamily="18" charset="0"/>
              </a:rPr>
              <a:t>Concern with the international abuses of rapid industrialization gained momentum in the First World in the 1960s. There were protests against nuclear weapons and chemical pollution. The World Wildlife Fund (WWF) was founded in 1961 to preserve global biodiversity. The most significant event that happened during this period was the publication of “Silent Spring” by Rachel Carson  (1962) which attracted the attention of the people to the impact of development on environment. She explored in her book that the increasing use of chemicals, particularly pesticides, was killing nature and wildlife.</a:t>
            </a:r>
          </a:p>
          <a:p>
            <a:pPr marL="0" indent="0" algn="just">
              <a:buNone/>
            </a:pPr>
            <a:r>
              <a:rPr lang="en-US" sz="2200" dirty="0" smtClean="0">
                <a:latin typeface="Times New Roman" panose="02020603050405020304" pitchFamily="18" charset="0"/>
                <a:cs typeface="Times New Roman" panose="02020603050405020304" pitchFamily="18" charset="0"/>
              </a:rPr>
              <a:t>The year 1972 is a significant year in the history of Green Governance. “The Limits of Growth”, published in that year, argued that the post-war rate of economic expansion and population growth could not be sustained without exhaustion of global natural resources, irreparable environmental damage, and an increase in poverty and malnutrition.</a:t>
            </a:r>
          </a:p>
          <a:p>
            <a:pPr marL="0" indent="0" algn="just">
              <a:buNone/>
            </a:pPr>
            <a:r>
              <a:rPr lang="en-US" sz="2200" dirty="0" smtClean="0">
                <a:latin typeface="Times New Roman" panose="02020603050405020304" pitchFamily="18" charset="0"/>
                <a:cs typeface="Times New Roman" panose="02020603050405020304" pitchFamily="18" charset="0"/>
              </a:rPr>
              <a:t>In the same year (1972), the United Nations Conference on Human Environment, held in Stockholm, provided the first major international opportunity for the South (Third World Nations) to highlight the links between the prevailing international economic system, environmental degradation and poverty. The conference is credited with the creation of the United Nations Environment </a:t>
            </a:r>
            <a:r>
              <a:rPr lang="en-US" sz="2200" dirty="0" err="1" smtClean="0">
                <a:latin typeface="Times New Roman" panose="02020603050405020304" pitchFamily="18" charset="0"/>
                <a:cs typeface="Times New Roman" panose="02020603050405020304" pitchFamily="18" charset="0"/>
              </a:rPr>
              <a:t>Programme</a:t>
            </a:r>
            <a:r>
              <a:rPr lang="en-US" sz="2200" dirty="0" smtClean="0">
                <a:latin typeface="Times New Roman" panose="02020603050405020304" pitchFamily="18" charset="0"/>
                <a:cs typeface="Times New Roman" panose="02020603050405020304" pitchFamily="18" charset="0"/>
              </a:rPr>
              <a:t> (UNDP).  </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6688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400" dirty="0" smtClean="0">
                <a:latin typeface="Times New Roman" panose="02020603050405020304" pitchFamily="18" charset="0"/>
                <a:cs typeface="Times New Roman" panose="02020603050405020304" pitchFamily="18" charset="0"/>
              </a:rPr>
              <a:t>Sustainable Development: An Alternative Approach to Green Governance </a:t>
            </a:r>
          </a:p>
          <a:p>
            <a:pPr marL="0" indent="0">
              <a:buNone/>
            </a:pPr>
            <a:r>
              <a:rPr lang="en-US" sz="2400" dirty="0" smtClean="0">
                <a:latin typeface="Times New Roman" panose="02020603050405020304" pitchFamily="18" charset="0"/>
                <a:cs typeface="Times New Roman" panose="02020603050405020304" pitchFamily="18" charset="0"/>
              </a:rPr>
              <a:t>Basic </a:t>
            </a:r>
            <a:r>
              <a:rPr lang="en-US" sz="2400" dirty="0">
                <a:latin typeface="Times New Roman" panose="02020603050405020304" pitchFamily="18" charset="0"/>
                <a:cs typeface="Times New Roman" panose="02020603050405020304" pitchFamily="18" charset="0"/>
              </a:rPr>
              <a:t>Principles </a:t>
            </a:r>
            <a:r>
              <a:rPr lang="en-US" sz="2400" dirty="0" smtClean="0">
                <a:latin typeface="Times New Roman" panose="02020603050405020304" pitchFamily="18" charset="0"/>
                <a:cs typeface="Times New Roman" panose="02020603050405020304" pitchFamily="18" charset="0"/>
              </a:rPr>
              <a:t>of Sustainable Development:</a:t>
            </a:r>
          </a:p>
          <a:p>
            <a:pPr marL="0" indent="0">
              <a:buNone/>
            </a:pPr>
            <a:r>
              <a:rPr lang="en-US" sz="2400" dirty="0" smtClean="0">
                <a:latin typeface="Times New Roman" panose="02020603050405020304" pitchFamily="18" charset="0"/>
                <a:cs typeface="Times New Roman" panose="02020603050405020304" pitchFamily="18" charset="0"/>
              </a:rPr>
              <a:t>1. </a:t>
            </a:r>
            <a:r>
              <a:rPr lang="en-US" sz="2000" dirty="0">
                <a:latin typeface="Times New Roman" panose="02020603050405020304" pitchFamily="18" charset="0"/>
                <a:cs typeface="Times New Roman" panose="02020603050405020304" pitchFamily="18" charset="0"/>
              </a:rPr>
              <a:t>Ecological </a:t>
            </a:r>
            <a:r>
              <a:rPr lang="en-US" sz="2000" dirty="0" smtClean="0">
                <a:latin typeface="Times New Roman" panose="02020603050405020304" pitchFamily="18" charset="0"/>
                <a:cs typeface="Times New Roman" panose="02020603050405020304" pitchFamily="18" charset="0"/>
              </a:rPr>
              <a:t>sustainability</a:t>
            </a:r>
          </a:p>
          <a:p>
            <a:pPr marL="0" indent="0">
              <a:buNone/>
            </a:pPr>
            <a:r>
              <a:rPr lang="en-US" sz="2000" dirty="0" smtClean="0">
                <a:latin typeface="Times New Roman" panose="02020603050405020304" pitchFamily="18" charset="0"/>
                <a:cs typeface="Times New Roman" panose="02020603050405020304" pitchFamily="18" charset="0"/>
              </a:rPr>
              <a:t>2. Social Justice</a:t>
            </a:r>
          </a:p>
          <a:p>
            <a:pPr marL="0" indent="0">
              <a:buNone/>
            </a:pPr>
            <a:r>
              <a:rPr lang="en-US" sz="2000" dirty="0" smtClean="0">
                <a:latin typeface="Times New Roman" panose="02020603050405020304" pitchFamily="18" charset="0"/>
                <a:cs typeface="Times New Roman" panose="02020603050405020304" pitchFamily="18" charset="0"/>
              </a:rPr>
              <a:t>3. Inter-generation Equity and Justice</a:t>
            </a:r>
          </a:p>
          <a:p>
            <a:pPr marL="0" indent="0">
              <a:buNone/>
            </a:pP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79735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lgn="just">
              <a:buNone/>
            </a:pPr>
            <a:r>
              <a:rPr lang="en-US" sz="3100" dirty="0" smtClean="0">
                <a:latin typeface="Times New Roman" panose="02020603050405020304" pitchFamily="18" charset="0"/>
                <a:cs typeface="Times New Roman" panose="02020603050405020304" pitchFamily="18" charset="0"/>
              </a:rPr>
              <a:t>The Earth Summit</a:t>
            </a:r>
            <a:r>
              <a:rPr lang="en-US" dirty="0" smtClean="0"/>
              <a:t>:</a:t>
            </a:r>
          </a:p>
          <a:p>
            <a:pPr marL="0" indent="0" algn="just">
              <a:buNone/>
            </a:pPr>
            <a:r>
              <a:rPr lang="en-US" sz="2200" dirty="0" smtClean="0">
                <a:latin typeface="Times New Roman" panose="02020603050405020304" pitchFamily="18" charset="0"/>
                <a:cs typeface="Times New Roman" panose="02020603050405020304" pitchFamily="18" charset="0"/>
              </a:rPr>
              <a:t>The </a:t>
            </a:r>
            <a:r>
              <a:rPr lang="en-US" sz="2200" dirty="0" err="1" smtClean="0">
                <a:latin typeface="Times New Roman" panose="02020603050405020304" pitchFamily="18" charset="0"/>
                <a:cs typeface="Times New Roman" panose="02020603050405020304" pitchFamily="18" charset="0"/>
              </a:rPr>
              <a:t>Brundtland</a:t>
            </a:r>
            <a:r>
              <a:rPr lang="en-US" sz="2200" dirty="0" smtClean="0">
                <a:latin typeface="Times New Roman" panose="02020603050405020304" pitchFamily="18" charset="0"/>
                <a:cs typeface="Times New Roman" panose="02020603050405020304" pitchFamily="18" charset="0"/>
              </a:rPr>
              <a:t> Report prompted the UN General Assembly, in 1989, to approve a follow-up conference in Stockholm in 20 years’ time to flesh out </a:t>
            </a:r>
            <a:r>
              <a:rPr lang="en-US" sz="2200" dirty="0">
                <a:latin typeface="Times New Roman" panose="02020603050405020304" pitchFamily="18" charset="0"/>
                <a:cs typeface="Times New Roman" panose="02020603050405020304" pitchFamily="18" charset="0"/>
              </a:rPr>
              <a:t>the concept of </a:t>
            </a:r>
            <a:r>
              <a:rPr lang="en-US" sz="2200" dirty="0" smtClean="0">
                <a:latin typeface="Times New Roman" panose="02020603050405020304" pitchFamily="18" charset="0"/>
                <a:cs typeface="Times New Roman" panose="02020603050405020304" pitchFamily="18" charset="0"/>
              </a:rPr>
              <a:t>sustainable development. The 1992 UN Conference on Environment and Development (UNCED), held in Rio de Janeiro, recognized the need to couple together the two issue areas, and was a much larger and more diverse gathering than in 1972.  The Earth Summit at Rio in 1992 brought out five major commitments:</a:t>
            </a:r>
          </a:p>
          <a:p>
            <a:pPr marL="514350" indent="-514350" algn="just">
              <a:buAutoNum type="arabicPeriod"/>
            </a:pPr>
            <a:r>
              <a:rPr lang="en-US" sz="2200" dirty="0" smtClean="0">
                <a:latin typeface="Times New Roman" panose="02020603050405020304" pitchFamily="18" charset="0"/>
                <a:cs typeface="Times New Roman" panose="02020603050405020304" pitchFamily="18" charset="0"/>
              </a:rPr>
              <a:t>The Rio Declaration</a:t>
            </a:r>
          </a:p>
          <a:p>
            <a:pPr marL="514350" indent="-514350" algn="just">
              <a:buAutoNum type="arabicPeriod"/>
            </a:pPr>
            <a:r>
              <a:rPr lang="en-US" sz="2200" dirty="0" smtClean="0">
                <a:latin typeface="Times New Roman" panose="02020603050405020304" pitchFamily="18" charset="0"/>
                <a:cs typeface="Times New Roman" panose="02020603050405020304" pitchFamily="18" charset="0"/>
              </a:rPr>
              <a:t>Treaties on Climate Change</a:t>
            </a:r>
          </a:p>
          <a:p>
            <a:pPr marL="514350" indent="-514350" algn="just">
              <a:buAutoNum type="arabicPeriod"/>
            </a:pPr>
            <a:r>
              <a:rPr lang="en-US" sz="2200" dirty="0" smtClean="0">
                <a:latin typeface="Times New Roman" panose="02020603050405020304" pitchFamily="18" charset="0"/>
                <a:cs typeface="Times New Roman" panose="02020603050405020304" pitchFamily="18" charset="0"/>
              </a:rPr>
              <a:t>Conservation on Biodiversity</a:t>
            </a:r>
          </a:p>
          <a:p>
            <a:pPr marL="514350" indent="-514350" algn="just">
              <a:buAutoNum type="arabicPeriod"/>
            </a:pPr>
            <a:r>
              <a:rPr lang="en-US" sz="2200" dirty="0" smtClean="0">
                <a:latin typeface="Times New Roman" panose="02020603050405020304" pitchFamily="18" charset="0"/>
                <a:cs typeface="Times New Roman" panose="02020603050405020304" pitchFamily="18" charset="0"/>
              </a:rPr>
              <a:t>Forest Principles</a:t>
            </a:r>
          </a:p>
          <a:p>
            <a:pPr marL="514350" indent="-514350" algn="just">
              <a:buAutoNum type="arabicPeriod"/>
            </a:pPr>
            <a:r>
              <a:rPr lang="en-US" sz="2200" dirty="0" smtClean="0">
                <a:latin typeface="Times New Roman" panose="02020603050405020304" pitchFamily="18" charset="0"/>
                <a:cs typeface="Times New Roman" panose="02020603050405020304" pitchFamily="18" charset="0"/>
              </a:rPr>
              <a:t>Agenda 21</a:t>
            </a:r>
          </a:p>
          <a:p>
            <a:pPr marL="0" indent="0">
              <a:buNone/>
            </a:pPr>
            <a:r>
              <a:rPr lang="en-US" dirty="0" smtClean="0"/>
              <a:t>  </a:t>
            </a:r>
            <a:endParaRPr lang="en-US" dirty="0"/>
          </a:p>
        </p:txBody>
      </p:sp>
    </p:spTree>
    <p:extLst>
      <p:ext uri="{BB962C8B-B14F-4D97-AF65-F5344CB8AC3E}">
        <p14:creationId xmlns:p14="http://schemas.microsoft.com/office/powerpoint/2010/main" val="1518290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2400" dirty="0" smtClean="0">
                <a:latin typeface="Times New Roman" panose="02020603050405020304" pitchFamily="18" charset="0"/>
                <a:cs typeface="Times New Roman" panose="02020603050405020304" pitchFamily="18" charset="0"/>
              </a:rPr>
              <a:t>Post-Earth Summit Developments</a:t>
            </a:r>
            <a:r>
              <a:rPr lang="en-US" dirty="0" smtClean="0"/>
              <a:t>:</a:t>
            </a:r>
          </a:p>
          <a:p>
            <a:pPr marL="514350" indent="-514350">
              <a:buAutoNum type="arabicPeriod"/>
            </a:pPr>
            <a:r>
              <a:rPr lang="en-US" sz="2000" dirty="0" smtClean="0">
                <a:latin typeface="Times New Roman" panose="02020603050405020304" pitchFamily="18" charset="0"/>
                <a:cs typeface="Times New Roman" panose="02020603050405020304" pitchFamily="18" charset="0"/>
              </a:rPr>
              <a:t>Kyoto Protocol (1997) on Global Warming</a:t>
            </a:r>
          </a:p>
          <a:p>
            <a:pPr marL="514350" indent="-514350">
              <a:buAutoNum type="arabicPeriod"/>
            </a:pPr>
            <a:r>
              <a:rPr lang="en-US" sz="2000" dirty="0" smtClean="0">
                <a:latin typeface="Times New Roman" panose="02020603050405020304" pitchFamily="18" charset="0"/>
                <a:cs typeface="Times New Roman" panose="02020603050405020304" pitchFamily="18" charset="0"/>
              </a:rPr>
              <a:t>Johannesburg Conference on Sustainable Development (2002)</a:t>
            </a:r>
          </a:p>
          <a:p>
            <a:pPr marL="514350" indent="-514350">
              <a:buAutoNum type="arabicPeriod"/>
            </a:pPr>
            <a:r>
              <a:rPr lang="en-US" sz="2000" dirty="0" smtClean="0">
                <a:latin typeface="Times New Roman" panose="02020603050405020304" pitchFamily="18" charset="0"/>
                <a:cs typeface="Times New Roman" panose="02020603050405020304" pitchFamily="18" charset="0"/>
              </a:rPr>
              <a:t>The United Nations Climate Change Conference (2015)</a:t>
            </a:r>
          </a:p>
          <a:p>
            <a:pPr marL="514350" indent="-514350">
              <a:buAutoNum type="arabicPeriod"/>
            </a:pPr>
            <a:endParaRPr lang="en-US" dirty="0" smtClean="0"/>
          </a:p>
          <a:p>
            <a:endParaRPr lang="en-US" dirty="0"/>
          </a:p>
        </p:txBody>
      </p:sp>
    </p:spTree>
    <p:extLst>
      <p:ext uri="{BB962C8B-B14F-4D97-AF65-F5344CB8AC3E}">
        <p14:creationId xmlns:p14="http://schemas.microsoft.com/office/powerpoint/2010/main" val="41858267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lgn="just">
              <a:buNone/>
            </a:pPr>
            <a:r>
              <a:rPr lang="en-US" sz="2400" dirty="0" smtClean="0">
                <a:latin typeface="Times New Roman" panose="02020603050405020304" pitchFamily="18" charset="0"/>
                <a:cs typeface="Times New Roman" panose="02020603050405020304" pitchFamily="18" charset="0"/>
              </a:rPr>
              <a:t>Indian Perspective to Green Governance</a:t>
            </a:r>
            <a:r>
              <a:rPr lang="en-US" dirty="0" smtClean="0"/>
              <a:t>:</a:t>
            </a:r>
          </a:p>
          <a:p>
            <a:r>
              <a:rPr lang="en-US" sz="2000" dirty="0" smtClean="0">
                <a:latin typeface="Times New Roman" panose="02020603050405020304" pitchFamily="18" charset="0"/>
                <a:cs typeface="Times New Roman" panose="02020603050405020304" pitchFamily="18" charset="0"/>
              </a:rPr>
              <a:t>The Forty Second Amendment Act of 1976 added two-fold provisions in the constitution:</a:t>
            </a:r>
          </a:p>
          <a:p>
            <a:pPr marL="514350" indent="-514350">
              <a:buAutoNum type="arabicPeriod"/>
            </a:pPr>
            <a:r>
              <a:rPr lang="en-US" sz="2000" dirty="0" smtClean="0">
                <a:latin typeface="Times New Roman" panose="02020603050405020304" pitchFamily="18" charset="0"/>
                <a:cs typeface="Times New Roman" panose="02020603050405020304" pitchFamily="18" charset="0"/>
              </a:rPr>
              <a:t>It directed the state for the protection of environment</a:t>
            </a:r>
          </a:p>
          <a:p>
            <a:pPr marL="514350" indent="-514350">
              <a:buAutoNum type="arabicPeriod"/>
            </a:pPr>
            <a:r>
              <a:rPr lang="en-US" sz="2000" dirty="0" smtClean="0">
                <a:latin typeface="Times New Roman" panose="02020603050405020304" pitchFamily="18" charset="0"/>
                <a:cs typeface="Times New Roman" panose="02020603050405020304" pitchFamily="18" charset="0"/>
              </a:rPr>
              <a:t>It cast a duty on every citizen to help in the preservation of natural environment.</a:t>
            </a:r>
          </a:p>
          <a:p>
            <a:pPr marL="514350" indent="-514350" algn="just">
              <a:buAutoNum type="arabicPeriod"/>
            </a:pPr>
            <a:r>
              <a:rPr lang="en-US" sz="2000" dirty="0" smtClean="0">
                <a:latin typeface="Times New Roman" panose="02020603050405020304" pitchFamily="18" charset="0"/>
                <a:cs typeface="Times New Roman" panose="02020603050405020304" pitchFamily="18" charset="0"/>
              </a:rPr>
              <a:t>‘Article 48 A’ of the Directive Principles lays down that ‘the state shall endeavor to protect and improve the environment and to safeguard forest, and wildlife of the country’.</a:t>
            </a:r>
          </a:p>
          <a:p>
            <a:pPr marL="514350" indent="-514350" algn="just">
              <a:buAutoNum type="arabicPeriod"/>
            </a:pPr>
            <a:r>
              <a:rPr lang="en-US" sz="2000" dirty="0">
                <a:latin typeface="Times New Roman" panose="02020603050405020304" pitchFamily="18" charset="0"/>
                <a:cs typeface="Times New Roman" panose="02020603050405020304" pitchFamily="18" charset="0"/>
              </a:rPr>
              <a:t>‘Article </a:t>
            </a:r>
            <a:r>
              <a:rPr lang="en-US" sz="2000" dirty="0" smtClean="0">
                <a:latin typeface="Times New Roman" panose="02020603050405020304" pitchFamily="18" charset="0"/>
                <a:cs typeface="Times New Roman" panose="02020603050405020304" pitchFamily="18" charset="0"/>
              </a:rPr>
              <a:t>51 A(g)’ specifically refers to the fundamental duty regarding environment.</a:t>
            </a:r>
          </a:p>
          <a:p>
            <a:pPr marL="514350" indent="-514350" algn="just">
              <a:buAutoNum type="arabicPeriod"/>
            </a:pPr>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Directive Principles </a:t>
            </a:r>
            <a:r>
              <a:rPr lang="en-US" sz="2000" dirty="0" smtClean="0">
                <a:latin typeface="Times New Roman" panose="02020603050405020304" pitchFamily="18" charset="0"/>
                <a:cs typeface="Times New Roman" panose="02020603050405020304" pitchFamily="18" charset="0"/>
              </a:rPr>
              <a:t>of State Policy in ‘Article 47’ clearly underlines the environmental duty of the State to improve public health.    </a:t>
            </a:r>
          </a:p>
          <a:p>
            <a:endParaRPr lang="en-US" dirty="0"/>
          </a:p>
        </p:txBody>
      </p:sp>
    </p:spTree>
    <p:extLst>
      <p:ext uri="{BB962C8B-B14F-4D97-AF65-F5344CB8AC3E}">
        <p14:creationId xmlns:p14="http://schemas.microsoft.com/office/powerpoint/2010/main" val="19730171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lgn="just">
              <a:buNone/>
            </a:pPr>
            <a:r>
              <a:rPr lang="en-US" sz="2400" dirty="0" smtClean="0">
                <a:latin typeface="Times New Roman" panose="02020603050405020304" pitchFamily="18" charset="0"/>
                <a:cs typeface="Times New Roman" panose="02020603050405020304" pitchFamily="18" charset="0"/>
              </a:rPr>
              <a:t>The major and significant Acts in environmental protection in India: </a:t>
            </a:r>
          </a:p>
          <a:p>
            <a:pPr marL="514350" indent="-514350" algn="just">
              <a:buAutoNum type="arabicPeriod"/>
            </a:pPr>
            <a:r>
              <a:rPr lang="en-US" sz="2000" dirty="0" smtClean="0">
                <a:latin typeface="Times New Roman" panose="02020603050405020304" pitchFamily="18" charset="0"/>
                <a:cs typeface="Times New Roman" panose="02020603050405020304" pitchFamily="18" charset="0"/>
              </a:rPr>
              <a:t>The Wildlife (Protection) Act, 1972</a:t>
            </a:r>
          </a:p>
          <a:p>
            <a:pPr marL="514350" indent="-514350" algn="just">
              <a:buAutoNum type="arabicPeriod"/>
            </a:pPr>
            <a:r>
              <a:rPr lang="en-US" sz="2000" dirty="0" smtClean="0">
                <a:latin typeface="Times New Roman" panose="02020603050405020304" pitchFamily="18" charset="0"/>
                <a:cs typeface="Times New Roman" panose="02020603050405020304" pitchFamily="18" charset="0"/>
              </a:rPr>
              <a:t>The Water (Prevention and Control of Pollution) Act, 1974</a:t>
            </a:r>
          </a:p>
          <a:p>
            <a:pPr marL="514350" indent="-514350" algn="just">
              <a:buAutoNum type="arabicPeriod"/>
            </a:pPr>
            <a:r>
              <a:rPr lang="en-US" sz="2000" dirty="0" smtClean="0">
                <a:latin typeface="Times New Roman" panose="02020603050405020304" pitchFamily="18" charset="0"/>
                <a:cs typeface="Times New Roman" panose="02020603050405020304" pitchFamily="18" charset="0"/>
              </a:rPr>
              <a:t>The Forest (Conservation) Act, 1980</a:t>
            </a:r>
          </a:p>
          <a:p>
            <a:pPr marL="514350" indent="-514350" algn="just">
              <a:buAutoNum type="arabicPeriod"/>
            </a:pPr>
            <a:r>
              <a:rPr lang="en-US" sz="2000" dirty="0">
                <a:latin typeface="Times New Roman" panose="02020603050405020304" pitchFamily="18" charset="0"/>
                <a:cs typeface="Times New Roman" panose="02020603050405020304" pitchFamily="18" charset="0"/>
              </a:rPr>
              <a:t>The </a:t>
            </a:r>
            <a:r>
              <a:rPr lang="en-US" sz="2000" dirty="0" smtClean="0">
                <a:latin typeface="Times New Roman" panose="02020603050405020304" pitchFamily="18" charset="0"/>
                <a:cs typeface="Times New Roman" panose="02020603050405020304" pitchFamily="18" charset="0"/>
              </a:rPr>
              <a:t>Air (Prevention and Control of Pollution) </a:t>
            </a:r>
            <a:r>
              <a:rPr lang="en-US" sz="2000" dirty="0">
                <a:latin typeface="Times New Roman" panose="02020603050405020304" pitchFamily="18" charset="0"/>
                <a:cs typeface="Times New Roman" panose="02020603050405020304" pitchFamily="18" charset="0"/>
              </a:rPr>
              <a:t>Act, </a:t>
            </a:r>
            <a:r>
              <a:rPr lang="en-US" sz="2000" dirty="0" smtClean="0">
                <a:latin typeface="Times New Roman" panose="02020603050405020304" pitchFamily="18" charset="0"/>
                <a:cs typeface="Times New Roman" panose="02020603050405020304" pitchFamily="18" charset="0"/>
              </a:rPr>
              <a:t>1981</a:t>
            </a:r>
          </a:p>
          <a:p>
            <a:pPr marL="514350" indent="-514350" algn="just">
              <a:buAutoNum type="arabicPeriod"/>
            </a:pPr>
            <a:r>
              <a:rPr lang="en-US" sz="2000" dirty="0" smtClean="0">
                <a:latin typeface="Times New Roman" panose="02020603050405020304" pitchFamily="18" charset="0"/>
                <a:cs typeface="Times New Roman" panose="02020603050405020304" pitchFamily="18" charset="0"/>
              </a:rPr>
              <a:t>The Environment (Protection) Act, 1986</a:t>
            </a:r>
          </a:p>
          <a:p>
            <a:pPr marL="514350" indent="-514350" algn="just">
              <a:buAutoNum type="arabicPeriod"/>
            </a:pPr>
            <a:r>
              <a:rPr lang="en-US" sz="2000" dirty="0" smtClean="0">
                <a:latin typeface="Times New Roman" panose="02020603050405020304" pitchFamily="18" charset="0"/>
                <a:cs typeface="Times New Roman" panose="02020603050405020304" pitchFamily="18" charset="0"/>
              </a:rPr>
              <a:t>The National Environment Tribunal Act, 1995</a:t>
            </a:r>
          </a:p>
          <a:p>
            <a:pPr marL="514350" indent="-514350" algn="just">
              <a:buAutoNum type="arabicPeriod"/>
            </a:pPr>
            <a:r>
              <a:rPr lang="en-US" sz="2000" dirty="0" smtClean="0">
                <a:latin typeface="Times New Roman" panose="02020603050405020304" pitchFamily="18" charset="0"/>
                <a:cs typeface="Times New Roman" panose="02020603050405020304" pitchFamily="18" charset="0"/>
              </a:rPr>
              <a:t>The National Environment Appellate Authority Act, 1997</a:t>
            </a:r>
          </a:p>
          <a:p>
            <a:pPr marL="514350" indent="-514350" algn="just">
              <a:buAutoNum type="arabicPeriod"/>
            </a:pPr>
            <a:r>
              <a:rPr lang="en-US" sz="2000" dirty="0" smtClean="0">
                <a:latin typeface="Times New Roman" panose="02020603050405020304" pitchFamily="18" charset="0"/>
                <a:cs typeface="Times New Roman" panose="02020603050405020304" pitchFamily="18" charset="0"/>
              </a:rPr>
              <a:t>The National Environment Policy (NEP), 2006</a:t>
            </a:r>
          </a:p>
          <a:p>
            <a:pPr marL="514350" indent="-514350" algn="just">
              <a:buAutoNum type="arabicPeriod"/>
            </a:pPr>
            <a:r>
              <a:rPr lang="en-US" sz="2000" dirty="0" smtClean="0">
                <a:latin typeface="Times New Roman" panose="02020603050405020304" pitchFamily="18" charset="0"/>
                <a:cs typeface="Times New Roman" panose="02020603050405020304" pitchFamily="18" charset="0"/>
              </a:rPr>
              <a:t>The Forest Rights Act, 2006</a:t>
            </a:r>
          </a:p>
          <a:p>
            <a:pPr marL="514350" indent="-514350" algn="just">
              <a:buAutoNum type="arabicPeriod"/>
            </a:pPr>
            <a:r>
              <a:rPr lang="en-US" sz="2000" dirty="0" smtClean="0">
                <a:latin typeface="Times New Roman" panose="02020603050405020304" pitchFamily="18" charset="0"/>
                <a:cs typeface="Times New Roman" panose="02020603050405020304" pitchFamily="18" charset="0"/>
              </a:rPr>
              <a:t>The National Green Tribunal (NGT) Act, 2010</a:t>
            </a:r>
            <a:endParaRPr lang="en-US" sz="2000" dirty="0">
              <a:latin typeface="Times New Roman" panose="02020603050405020304" pitchFamily="18" charset="0"/>
              <a:cs typeface="Times New Roman" panose="02020603050405020304" pitchFamily="18" charset="0"/>
            </a:endParaRPr>
          </a:p>
          <a:p>
            <a:pPr marL="514350" indent="-514350">
              <a:buAutoNum type="arabicPeriod"/>
            </a:pPr>
            <a:endParaRPr lang="en-US"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8172320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2400" dirty="0" smtClean="0">
                <a:latin typeface="Times New Roman" panose="02020603050405020304" pitchFamily="18" charset="0"/>
                <a:cs typeface="Times New Roman" panose="02020603050405020304" pitchFamily="18" charset="0"/>
              </a:rPr>
              <a:t>Suggested Readings</a:t>
            </a:r>
            <a:r>
              <a:rPr lang="en-US" dirty="0" smtClean="0"/>
              <a:t>:</a:t>
            </a:r>
          </a:p>
          <a:p>
            <a:r>
              <a:rPr lang="en-US" sz="2000" dirty="0" smtClean="0">
                <a:latin typeface="Times New Roman" panose="02020603050405020304" pitchFamily="18" charset="0"/>
                <a:cs typeface="Times New Roman" panose="02020603050405020304" pitchFamily="18" charset="0"/>
              </a:rPr>
              <a:t>Singh, </a:t>
            </a:r>
            <a:r>
              <a:rPr lang="en-US" sz="2000" dirty="0" err="1" smtClean="0">
                <a:latin typeface="Times New Roman" panose="02020603050405020304" pitchFamily="18" charset="0"/>
                <a:cs typeface="Times New Roman" panose="02020603050405020304" pitchFamily="18" charset="0"/>
              </a:rPr>
              <a:t>Shivani</a:t>
            </a:r>
            <a:r>
              <a:rPr lang="en-US" sz="2000" dirty="0" smtClean="0">
                <a:latin typeface="Times New Roman" panose="02020603050405020304" pitchFamily="18" charset="0"/>
                <a:cs typeface="Times New Roman" panose="02020603050405020304" pitchFamily="18" charset="0"/>
              </a:rPr>
              <a:t>. 2016 (Ed). Governance: Issues and Challenges. </a:t>
            </a:r>
            <a:r>
              <a:rPr lang="en-US" sz="2000" dirty="0">
                <a:latin typeface="Times New Roman" panose="02020603050405020304" pitchFamily="18" charset="0"/>
                <a:cs typeface="Times New Roman" panose="02020603050405020304" pitchFamily="18" charset="0"/>
              </a:rPr>
              <a:t>New Delhi: Sage Publications.</a:t>
            </a:r>
          </a:p>
          <a:p>
            <a:r>
              <a:rPr lang="en-US" sz="2000" dirty="0" smtClean="0">
                <a:latin typeface="Times New Roman" panose="02020603050405020304" pitchFamily="18" charset="0"/>
                <a:cs typeface="Times New Roman" panose="02020603050405020304" pitchFamily="18" charset="0"/>
              </a:rPr>
              <a:t>Singh, </a:t>
            </a:r>
            <a:r>
              <a:rPr lang="en-US" sz="2000" dirty="0" err="1" smtClean="0">
                <a:latin typeface="Times New Roman" panose="02020603050405020304" pitchFamily="18" charset="0"/>
                <a:cs typeface="Times New Roman" panose="02020603050405020304" pitchFamily="18" charset="0"/>
              </a:rPr>
              <a:t>Abhay</a:t>
            </a:r>
            <a:r>
              <a:rPr lang="en-US" sz="2000" dirty="0" smtClean="0">
                <a:latin typeface="Times New Roman" panose="02020603050405020304" pitchFamily="18" charset="0"/>
                <a:cs typeface="Times New Roman" panose="02020603050405020304" pitchFamily="18" charset="0"/>
              </a:rPr>
              <a:t> Prasad and Krishna Murari.2018. </a:t>
            </a:r>
            <a:r>
              <a:rPr lang="en-US" sz="2000" dirty="0">
                <a:latin typeface="Times New Roman" panose="02020603050405020304" pitchFamily="18" charset="0"/>
                <a:cs typeface="Times New Roman" panose="02020603050405020304" pitchFamily="18" charset="0"/>
              </a:rPr>
              <a:t>Governance: Issues and Challenges. New Delhi: </a:t>
            </a:r>
            <a:r>
              <a:rPr lang="en-US" sz="2000" dirty="0" smtClean="0">
                <a:latin typeface="Times New Roman" panose="02020603050405020304" pitchFamily="18" charset="0"/>
                <a:cs typeface="Times New Roman" panose="02020603050405020304" pitchFamily="18" charset="0"/>
              </a:rPr>
              <a:t>Pearson Publications.</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0099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latin typeface="Times New Roman" panose="02020603050405020304" pitchFamily="18" charset="0"/>
                <a:cs typeface="Times New Roman" panose="02020603050405020304" pitchFamily="18" charset="0"/>
              </a:rPr>
              <a:t>I. Human-Environment Interaction</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anose="02020603050405020304" pitchFamily="18" charset="0"/>
                <a:cs typeface="Times New Roman" panose="02020603050405020304" pitchFamily="18" charset="0"/>
              </a:rPr>
              <a:t>Introduction</a:t>
            </a:r>
          </a:p>
          <a:p>
            <a:pPr marL="0" indent="0" algn="just">
              <a:buNone/>
            </a:pPr>
            <a:r>
              <a:rPr lang="en-US" sz="2000" dirty="0" smtClean="0">
                <a:latin typeface="Times New Roman" panose="02020603050405020304" pitchFamily="18" charset="0"/>
                <a:cs typeface="Times New Roman" panose="02020603050405020304" pitchFamily="18" charset="0"/>
              </a:rPr>
              <a:t>Every human endeavor is an outcome of human-environment interaction. The human being has developed a symbiotic relationship with the environment which has in turn helped them to evolve as a species. The various ecosystems and habitat adaptions have resulted in the evolution of human societies. Man stands at a very distinct level of interaction with nature among all living organisms. </a:t>
            </a:r>
          </a:p>
          <a:p>
            <a:pPr marL="0" indent="0" algn="just">
              <a:buNone/>
            </a:pPr>
            <a:r>
              <a:rPr lang="en-US" sz="2000" dirty="0" smtClean="0">
                <a:latin typeface="Times New Roman" panose="02020603050405020304" pitchFamily="18" charset="0"/>
                <a:cs typeface="Times New Roman" panose="02020603050405020304" pitchFamily="18" charset="0"/>
              </a:rPr>
              <a:t>The term environment refers to the elements that compose the physical or conceived aspects of nature, along with their groupings in landscapes and ecosystems, with special reference to that which is considered ‘the non-human’. The term is indicative of different natural attributes which surround and actively influence human life and culture. It includes all living as well as non-living worlds. </a:t>
            </a:r>
          </a:p>
          <a:p>
            <a:pPr marL="0" indent="0" algn="just">
              <a:buNone/>
            </a:pPr>
            <a:r>
              <a:rPr lang="en-US" sz="2000" dirty="0" smtClean="0">
                <a:latin typeface="Times New Roman" panose="02020603050405020304" pitchFamily="18" charset="0"/>
                <a:cs typeface="Times New Roman" panose="02020603050405020304" pitchFamily="18" charset="0"/>
              </a:rPr>
              <a:t>Human societies in various parts of the world have evolved in distinct ways to deal with the constraints imposed by the environment. This has led to a human-environment interaction which can explain their percipience, understanding of their nature as well as various micro-level livelihood practices.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9123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just">
              <a:buNone/>
            </a:pPr>
            <a:r>
              <a:rPr lang="en-US" sz="2000" dirty="0" smtClean="0">
                <a:latin typeface="Times New Roman" panose="02020603050405020304" pitchFamily="18" charset="0"/>
                <a:cs typeface="Times New Roman" panose="02020603050405020304" pitchFamily="18" charset="0"/>
              </a:rPr>
              <a:t>Human-environment interaction involves the phenomenon of evolution and adaptions. The concept of human-environment interaction indicates a two-way process of interaction by which both exert various influences upon each other. Various elements in a particular eco-system have distinct roles.  </a:t>
            </a:r>
          </a:p>
          <a:p>
            <a:pPr marL="0" indent="0" algn="just">
              <a:buNone/>
            </a:pPr>
            <a:r>
              <a:rPr lang="en-US" sz="2000" dirty="0" smtClean="0">
                <a:latin typeface="Times New Roman" panose="02020603050405020304" pitchFamily="18" charset="0"/>
                <a:cs typeface="Times New Roman" panose="02020603050405020304" pitchFamily="18" charset="0"/>
              </a:rPr>
              <a:t>In a modern context, human beings have  assigned themselves the most dominating role in the living world. Also the role state, development agenda and resource mobilization, and people’s access to environmental wealth have emerged as some of the important concerns of human-nature interaction.</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8469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latin typeface="Times New Roman" panose="02020603050405020304" pitchFamily="18" charset="0"/>
                <a:cs typeface="Times New Roman" panose="02020603050405020304" pitchFamily="18" charset="0"/>
              </a:rPr>
              <a:t>Theoretical Premises</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marL="0" indent="0" algn="just">
              <a:buNone/>
            </a:pPr>
            <a:r>
              <a:rPr lang="en-US" sz="2000" dirty="0" smtClean="0">
                <a:latin typeface="Times New Roman" panose="02020603050405020304" pitchFamily="18" charset="0"/>
                <a:cs typeface="Times New Roman" panose="02020603050405020304" pitchFamily="18" charset="0"/>
              </a:rPr>
              <a:t>The theoretical ideals which dominated the nature of human-environment interaction. </a:t>
            </a:r>
          </a:p>
          <a:p>
            <a:pPr marL="0" indent="0" algn="just">
              <a:buNone/>
            </a:pPr>
            <a:r>
              <a:rPr lang="en-US" sz="2000" dirty="0" smtClean="0">
                <a:latin typeface="Times New Roman" panose="02020603050405020304" pitchFamily="18" charset="0"/>
                <a:cs typeface="Times New Roman" panose="02020603050405020304" pitchFamily="18" charset="0"/>
              </a:rPr>
              <a:t>Divergent viewpoints emerged to understand and explain the relation between nature and man. </a:t>
            </a:r>
          </a:p>
          <a:p>
            <a:pPr marL="0" indent="0" algn="just">
              <a:buNone/>
            </a:pPr>
            <a:r>
              <a:rPr lang="en-US" sz="2000" dirty="0" smtClean="0">
                <a:latin typeface="Times New Roman" panose="02020603050405020304" pitchFamily="18" charset="0"/>
                <a:cs typeface="Times New Roman" panose="02020603050405020304" pitchFamily="18" charset="0"/>
              </a:rPr>
              <a:t>During the late nineteenth and twentieth centuries, scholars, especially in the field of geographical thought, discussed various factors and mechanisms through which human societies develop a symbiotic relation with their natural surroundings. </a:t>
            </a:r>
          </a:p>
          <a:p>
            <a:pPr marL="0" indent="0" algn="just">
              <a:buNone/>
            </a:pPr>
            <a:r>
              <a:rPr lang="en-US" sz="2000" dirty="0" smtClean="0">
                <a:latin typeface="Times New Roman" panose="02020603050405020304" pitchFamily="18" charset="0"/>
                <a:cs typeface="Times New Roman" panose="02020603050405020304" pitchFamily="18" charset="0"/>
              </a:rPr>
              <a:t>Two ideas of environmental determination and possibilism emerged which assign different set of roles and definitions to human response to their natural habitat.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9842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smtClean="0">
                <a:latin typeface="Times New Roman" panose="02020603050405020304" pitchFamily="18" charset="0"/>
                <a:cs typeface="Times New Roman" panose="02020603050405020304" pitchFamily="18" charset="0"/>
              </a:rPr>
              <a:t>Environmental Determinism</a:t>
            </a:r>
          </a:p>
          <a:p>
            <a:pPr marL="0" indent="0" algn="just">
              <a:buNone/>
            </a:pPr>
            <a:r>
              <a:rPr lang="en-US" sz="2000" dirty="0" smtClean="0">
                <a:latin typeface="Times New Roman" panose="02020603050405020304" pitchFamily="18" charset="0"/>
                <a:cs typeface="Times New Roman" panose="02020603050405020304" pitchFamily="18" charset="0"/>
              </a:rPr>
              <a:t>Environmental determinism also known as climatic determinism or geographical determinism, espouses the view that cultures have been influenced and shaped by physical conditions, giving a secondary role to the socio-economic milieu. The proponents of this view believe that humans are strictly defined by a stimulus-response (environment-behavior) mechanism. Environmental determinism gives importance to physical environment, especially climatic conditions in deciding the psychological mind-set of individuals, which in turn defines the behavior and culture of individuals which influences the culture of the society at large. Thus, deterministic approach generally considered man as a passive agent on whom the environmental factors are acting and determining his or her attitude, decision-making processes and lifestyle.</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3613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a:bodyPr>
          <a:lstStyle/>
          <a:p>
            <a:r>
              <a:rPr lang="en-US" sz="3000" dirty="0" smtClean="0">
                <a:latin typeface="Times New Roman" panose="02020603050405020304" pitchFamily="18" charset="0"/>
                <a:cs typeface="Times New Roman" panose="02020603050405020304" pitchFamily="18" charset="0"/>
              </a:rPr>
              <a:t>Possibilism</a:t>
            </a:r>
          </a:p>
          <a:p>
            <a:pPr marL="0" indent="0" algn="just">
              <a:buNone/>
            </a:pPr>
            <a:r>
              <a:rPr lang="en-US" sz="2400" dirty="0" smtClean="0">
                <a:latin typeface="Times New Roman" panose="02020603050405020304" pitchFamily="18" charset="0"/>
                <a:cs typeface="Times New Roman" panose="02020603050405020304" pitchFamily="18" charset="0"/>
              </a:rPr>
              <a:t>Very soon, the idea of environment determinism was challenged on the pretext that it provided theoretical credence to the supporters of imperialism and racism, giving rise to  Euro-centric interpretation of human civilization. Also, there was no scientific data to prove many of tenets of environmental determinism. It was believed that even almost same type of physical environmental conditions cannot produce identical civilizations and cultures. Thus, a need was felt to reinterpret the approach to describe the nature of human-nature interaction. This gave rise to the </a:t>
            </a:r>
            <a:r>
              <a:rPr lang="en-US" sz="2400" dirty="0" err="1" smtClean="0">
                <a:latin typeface="Times New Roman" panose="02020603050405020304" pitchFamily="18" charset="0"/>
                <a:cs typeface="Times New Roman" panose="02020603050405020304" pitchFamily="18" charset="0"/>
              </a:rPr>
              <a:t>possibilist</a:t>
            </a:r>
            <a:r>
              <a:rPr lang="en-US" sz="2400" dirty="0" smtClean="0">
                <a:latin typeface="Times New Roman" panose="02020603050405020304" pitchFamily="18" charset="0"/>
                <a:cs typeface="Times New Roman" panose="02020603050405020304" pitchFamily="18" charset="0"/>
              </a:rPr>
              <a:t> school of interpretation. The main proponent of this idea was the French Geographer Vidal De La </a:t>
            </a:r>
            <a:r>
              <a:rPr lang="en-US" sz="2400" dirty="0" err="1" smtClean="0">
                <a:latin typeface="Times New Roman" panose="02020603050405020304" pitchFamily="18" charset="0"/>
                <a:cs typeface="Times New Roman" panose="02020603050405020304" pitchFamily="18" charset="0"/>
              </a:rPr>
              <a:t>Blasche</a:t>
            </a:r>
            <a:r>
              <a:rPr lang="en-US" sz="2400" dirty="0" smtClean="0">
                <a:latin typeface="Times New Roman" panose="02020603050405020304" pitchFamily="18" charset="0"/>
                <a:cs typeface="Times New Roman" panose="02020603050405020304" pitchFamily="18" charset="0"/>
              </a:rPr>
              <a:t>. He famously outlined that ‘milieu </a:t>
            </a:r>
            <a:r>
              <a:rPr lang="en-US" sz="2400" dirty="0" err="1" smtClean="0">
                <a:latin typeface="Times New Roman" panose="02020603050405020304" pitchFamily="18" charset="0"/>
                <a:cs typeface="Times New Roman" panose="02020603050405020304" pitchFamily="18" charset="0"/>
              </a:rPr>
              <a:t>externe</a:t>
            </a:r>
            <a:r>
              <a:rPr lang="en-US" sz="2400" dirty="0" smtClean="0">
                <a:latin typeface="Times New Roman" panose="02020603050405020304" pitchFamily="18" charset="0"/>
                <a:cs typeface="Times New Roman" panose="02020603050405020304" pitchFamily="18" charset="0"/>
              </a:rPr>
              <a:t> was “a partner not a slave of human activity”; insisting that “nature is never more than an adviser” and that the milieu interne revealed man as “at once both active and passive”. Thus, possibilism interprets the role of human agent in the making of socio-cultural attributes in consonance with the natural forces.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5683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latin typeface="Times New Roman" panose="02020603050405020304" pitchFamily="18" charset="0"/>
                <a:cs typeface="Times New Roman" panose="02020603050405020304" pitchFamily="18" charset="0"/>
              </a:rPr>
              <a:t>Dimensions of Human-Environmental Interaction</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marL="0" indent="0" algn="just">
              <a:buNone/>
            </a:pPr>
            <a:r>
              <a:rPr lang="en-US" sz="2000" dirty="0" smtClean="0">
                <a:latin typeface="Times New Roman" panose="02020603050405020304" pitchFamily="18" charset="0"/>
                <a:cs typeface="Times New Roman" panose="02020603050405020304" pitchFamily="18" charset="0"/>
              </a:rPr>
              <a:t>There are many dimensions and areas of human-environment interaction in which human finds nature playing the most indispensable role. From a primitive tribal society to a highly urban and industrialized society, nature’s role has always been central. The environment has been a source of major natural resources and other riches which make up for all human cultural and economic </a:t>
            </a:r>
            <a:r>
              <a:rPr lang="en-US" sz="2000" dirty="0" err="1" smtClean="0">
                <a:latin typeface="Times New Roman" panose="02020603050405020304" pitchFamily="18" charset="0"/>
                <a:cs typeface="Times New Roman" panose="02020603050405020304" pitchFamily="18" charset="0"/>
              </a:rPr>
              <a:t>endeavours</a:t>
            </a:r>
            <a:r>
              <a:rPr lang="en-US" sz="2000" dirty="0" smtClean="0">
                <a:latin typeface="Times New Roman" panose="02020603050405020304" pitchFamily="18" charset="0"/>
                <a:cs typeface="Times New Roman" panose="02020603050405020304" pitchFamily="18" charset="0"/>
              </a:rPr>
              <a:t>. </a:t>
            </a:r>
          </a:p>
          <a:p>
            <a:pPr marL="0" indent="0" algn="just">
              <a:buNone/>
            </a:pPr>
            <a:r>
              <a:rPr lang="en-US" sz="2000" dirty="0" smtClean="0">
                <a:latin typeface="Times New Roman" panose="02020603050405020304" pitchFamily="18" charset="0"/>
                <a:cs typeface="Times New Roman" panose="02020603050405020304" pitchFamily="18" charset="0"/>
              </a:rPr>
              <a:t>The three most important activities, namely, agriculture, industries and tourism as primary exemplifications of human-nature interface.</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8623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latin typeface="Times New Roman" panose="02020603050405020304" pitchFamily="18" charset="0"/>
                <a:cs typeface="Times New Roman" panose="02020603050405020304" pitchFamily="18" charset="0"/>
              </a:rPr>
              <a:t>Human-Nature Interaction: The Indian Perspective</a:t>
            </a:r>
            <a:endParaRPr lang="en-US"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62500" lnSpcReduction="20000"/>
          </a:bodyPr>
          <a:lstStyle/>
          <a:p>
            <a:r>
              <a:rPr lang="en-US" sz="3400" dirty="0" smtClean="0">
                <a:latin typeface="Times New Roman" panose="02020603050405020304" pitchFamily="18" charset="0"/>
                <a:cs typeface="Times New Roman" panose="02020603050405020304" pitchFamily="18" charset="0"/>
              </a:rPr>
              <a:t>A Historical Perspective</a:t>
            </a:r>
          </a:p>
          <a:p>
            <a:pPr marL="0" indent="0" algn="just">
              <a:buNone/>
            </a:pPr>
            <a:r>
              <a:rPr lang="en-US" dirty="0" smtClean="0">
                <a:latin typeface="Times New Roman" panose="02020603050405020304" pitchFamily="18" charset="0"/>
                <a:cs typeface="Times New Roman" panose="02020603050405020304" pitchFamily="18" charset="0"/>
              </a:rPr>
              <a:t>Elements of environment have been playing a pivotal part in the growth of Indian civilization. Ever since the advent of first agrarian settlements in </a:t>
            </a:r>
            <a:r>
              <a:rPr lang="en-US" dirty="0" err="1" smtClean="0">
                <a:latin typeface="Times New Roman" panose="02020603050405020304" pitchFamily="18" charset="0"/>
                <a:cs typeface="Times New Roman" panose="02020603050405020304" pitchFamily="18" charset="0"/>
              </a:rPr>
              <a:t>Mehargarh</a:t>
            </a:r>
            <a:r>
              <a:rPr lang="en-US" dirty="0" smtClean="0">
                <a:latin typeface="Times New Roman" panose="02020603050405020304" pitchFamily="18" charset="0"/>
                <a:cs typeface="Times New Roman" panose="02020603050405020304" pitchFamily="18" charset="0"/>
              </a:rPr>
              <a:t> (now in Pakistan) to the post-independence economic planning, utilization of natural resources has always impacted the nature of civilization in the subcontinent. India is an unique land, in terms of human-nature interaction, from the most primitive tribal societies of Andaman and Nicobar islands to the most urbanized/industrialized societies of the twenty-first century, environment has always </a:t>
            </a:r>
            <a:r>
              <a:rPr lang="en-US" dirty="0" err="1" smtClean="0">
                <a:latin typeface="Times New Roman" panose="02020603050405020304" pitchFamily="18" charset="0"/>
                <a:cs typeface="Times New Roman" panose="02020603050405020304" pitchFamily="18" charset="0"/>
              </a:rPr>
              <a:t>moulded</a:t>
            </a:r>
            <a:r>
              <a:rPr lang="en-US" dirty="0" smtClean="0">
                <a:latin typeface="Times New Roman" panose="02020603050405020304" pitchFamily="18" charset="0"/>
                <a:cs typeface="Times New Roman" panose="02020603050405020304" pitchFamily="18" charset="0"/>
              </a:rPr>
              <a:t> its role vis-à-vis the needs of the society.</a:t>
            </a:r>
          </a:p>
          <a:p>
            <a:pPr marL="0" indent="0" algn="just">
              <a:buNone/>
            </a:pPr>
            <a:r>
              <a:rPr lang="en-US" dirty="0" smtClean="0">
                <a:latin typeface="Times New Roman" panose="02020603050405020304" pitchFamily="18" charset="0"/>
                <a:cs typeface="Times New Roman" panose="02020603050405020304" pitchFamily="18" charset="0"/>
              </a:rPr>
              <a:t>The process of human-environment interaction in the Indian context can be understood in terms of the various ecosystem services, natural resources and biodiversity offered by the environment to regional human societies. Classical Indian texts and myths </a:t>
            </a:r>
            <a:r>
              <a:rPr lang="en-US" dirty="0">
                <a:latin typeface="Times New Roman" panose="02020603050405020304" pitchFamily="18" charset="0"/>
                <a:cs typeface="Times New Roman" panose="02020603050405020304" pitchFamily="18" charset="0"/>
              </a:rPr>
              <a:t>d</a:t>
            </a:r>
            <a:r>
              <a:rPr lang="en-US" dirty="0" smtClean="0">
                <a:latin typeface="Times New Roman" panose="02020603050405020304" pitchFamily="18" charset="0"/>
                <a:cs typeface="Times New Roman" panose="02020603050405020304" pitchFamily="18" charset="0"/>
              </a:rPr>
              <a:t>epict ecology as an integral part of man and society. Ancient treatises on state-craft such as the </a:t>
            </a:r>
            <a:r>
              <a:rPr lang="en-US" dirty="0" err="1" smtClean="0">
                <a:latin typeface="Times New Roman" panose="02020603050405020304" pitchFamily="18" charset="0"/>
                <a:cs typeface="Times New Roman" panose="02020603050405020304" pitchFamily="18" charset="0"/>
              </a:rPr>
              <a:t>Arthashastra</a:t>
            </a:r>
            <a:r>
              <a:rPr lang="en-US" dirty="0" smtClean="0">
                <a:latin typeface="Times New Roman" panose="02020603050405020304" pitchFamily="18" charset="0"/>
                <a:cs typeface="Times New Roman" panose="02020603050405020304" pitchFamily="18" charset="0"/>
              </a:rPr>
              <a:t> emphasizes the importance of natural resources of human beings and espouses the conservation of environment. The Ravi River was used as a line of communication with its two important resource-distribution </a:t>
            </a:r>
            <a:r>
              <a:rPr lang="en-US" dirty="0" err="1" smtClean="0">
                <a:latin typeface="Times New Roman" panose="02020603050405020304" pitchFamily="18" charset="0"/>
                <a:cs typeface="Times New Roman" panose="02020603050405020304" pitchFamily="18" charset="0"/>
              </a:rPr>
              <a:t>centres</a:t>
            </a:r>
            <a:r>
              <a:rPr lang="en-US" dirty="0" smtClean="0">
                <a:latin typeface="Times New Roman" panose="02020603050405020304" pitchFamily="18" charset="0"/>
                <a:cs typeface="Times New Roman" panose="02020603050405020304" pitchFamily="18" charset="0"/>
              </a:rPr>
              <a:t>, Harappa and </a:t>
            </a:r>
            <a:r>
              <a:rPr lang="en-US" dirty="0" err="1" smtClean="0">
                <a:latin typeface="Times New Roman" panose="02020603050405020304" pitchFamily="18" charset="0"/>
                <a:cs typeface="Times New Roman" panose="02020603050405020304" pitchFamily="18" charset="0"/>
              </a:rPr>
              <a:t>Mohenjodaro</a:t>
            </a:r>
            <a:r>
              <a:rPr lang="en-US" dirty="0" smtClean="0">
                <a:latin typeface="Times New Roman" panose="02020603050405020304" pitchFamily="18" charset="0"/>
                <a:cs typeface="Times New Roman" panose="02020603050405020304" pitchFamily="18" charset="0"/>
              </a:rPr>
              <a:t>, located on its banks.</a:t>
            </a:r>
          </a:p>
          <a:p>
            <a:pPr marL="0" indent="0" algn="just">
              <a:buNone/>
            </a:pPr>
            <a:r>
              <a:rPr lang="en-US" dirty="0" smtClean="0">
                <a:latin typeface="Times New Roman" panose="02020603050405020304" pitchFamily="18" charset="0"/>
                <a:cs typeface="Times New Roman" panose="02020603050405020304" pitchFamily="18" charset="0"/>
              </a:rPr>
              <a:t>The ‘second urbanization’ and the rise of </a:t>
            </a:r>
            <a:r>
              <a:rPr lang="en-US" dirty="0" err="1" smtClean="0">
                <a:latin typeface="Times New Roman" panose="02020603050405020304" pitchFamily="18" charset="0"/>
                <a:cs typeface="Times New Roman" panose="02020603050405020304" pitchFamily="18" charset="0"/>
              </a:rPr>
              <a:t>Mahajanpadas</a:t>
            </a:r>
            <a:r>
              <a:rPr lang="en-US" dirty="0" smtClean="0">
                <a:latin typeface="Times New Roman" panose="02020603050405020304" pitchFamily="18" charset="0"/>
                <a:cs typeface="Times New Roman" panose="02020603050405020304" pitchFamily="18" charset="0"/>
              </a:rPr>
              <a:t> in India too had a close connection with the natural habitat. Especially, the prominence of state of Magadha has been attributed to a combination of various environmental factors.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7516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400" dirty="0" smtClean="0">
                <a:latin typeface="Times New Roman" panose="02020603050405020304" pitchFamily="18" charset="0"/>
                <a:cs typeface="Times New Roman" panose="02020603050405020304" pitchFamily="18" charset="0"/>
              </a:rPr>
              <a:t>Resource Regions of India</a:t>
            </a:r>
          </a:p>
          <a:p>
            <a:pPr marL="0" indent="0" algn="just">
              <a:buNone/>
            </a:pPr>
            <a:r>
              <a:rPr lang="en-US" sz="2200" dirty="0" smtClean="0">
                <a:latin typeface="Times New Roman" panose="02020603050405020304" pitchFamily="18" charset="0"/>
                <a:cs typeface="Times New Roman" panose="02020603050405020304" pitchFamily="18" charset="0"/>
              </a:rPr>
              <a:t>An identification and understanding of various resource-regions of India would help delineate the role of environment in the Indian context. Thus, differing socio-economic needs in the Indian context have led to the identification of various resource regions across the country, both based on agriculture and minerals. </a:t>
            </a:r>
          </a:p>
          <a:p>
            <a:pPr marL="514350" indent="-514350" algn="just">
              <a:buAutoNum type="arabicPeriod"/>
            </a:pPr>
            <a:r>
              <a:rPr lang="en-US" sz="2200" dirty="0" smtClean="0">
                <a:latin typeface="Times New Roman" panose="02020603050405020304" pitchFamily="18" charset="0"/>
                <a:cs typeface="Times New Roman" panose="02020603050405020304" pitchFamily="18" charset="0"/>
              </a:rPr>
              <a:t>The Great Plain</a:t>
            </a:r>
          </a:p>
          <a:p>
            <a:pPr marL="514350" indent="-514350" algn="just">
              <a:buAutoNum type="arabicPeriod"/>
            </a:pPr>
            <a:r>
              <a:rPr lang="en-US" sz="2200" dirty="0" smtClean="0">
                <a:latin typeface="Times New Roman" panose="02020603050405020304" pitchFamily="18" charset="0"/>
                <a:cs typeface="Times New Roman" panose="02020603050405020304" pitchFamily="18" charset="0"/>
              </a:rPr>
              <a:t>The Peninsular Plateau</a:t>
            </a:r>
          </a:p>
          <a:p>
            <a:pPr marL="514350" indent="-514350" algn="just">
              <a:buAutoNum type="arabicPeriod"/>
            </a:pPr>
            <a:r>
              <a:rPr lang="en-US" sz="2200" dirty="0" smtClean="0">
                <a:latin typeface="Times New Roman" panose="02020603050405020304" pitchFamily="18" charset="0"/>
                <a:cs typeface="Times New Roman" panose="02020603050405020304" pitchFamily="18" charset="0"/>
              </a:rPr>
              <a:t>Forests</a:t>
            </a:r>
          </a:p>
          <a:p>
            <a:pPr marL="514350" indent="-514350" algn="just">
              <a:buAutoNum type="arabicPeriod"/>
            </a:pPr>
            <a:r>
              <a:rPr lang="en-US" sz="2200" dirty="0" smtClean="0">
                <a:latin typeface="Times New Roman" panose="02020603050405020304" pitchFamily="18" charset="0"/>
                <a:cs typeface="Times New Roman" panose="02020603050405020304" pitchFamily="18" charset="0"/>
              </a:rPr>
              <a:t>The Coastal region</a:t>
            </a:r>
          </a:p>
          <a:p>
            <a:pPr marL="514350" indent="-514350" algn="just">
              <a:buAutoNum type="arabicPeriod"/>
            </a:pPr>
            <a:r>
              <a:rPr lang="en-US" sz="2200" dirty="0" smtClean="0">
                <a:latin typeface="Times New Roman" panose="02020603050405020304" pitchFamily="18" charset="0"/>
                <a:cs typeface="Times New Roman" panose="02020603050405020304" pitchFamily="18" charset="0"/>
              </a:rPr>
              <a:t>The Himalayas</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98024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339</TotalTime>
  <Words>1869</Words>
  <Application>Microsoft Office PowerPoint</Application>
  <PresentationFormat>Widescreen</PresentationFormat>
  <Paragraphs>94</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Times New Roman</vt:lpstr>
      <vt:lpstr>Office Theme</vt:lpstr>
      <vt:lpstr>Corse: B.A (Hons.) Generic Political Science IV Semester</vt:lpstr>
      <vt:lpstr>I. Human-Environment Interaction</vt:lpstr>
      <vt:lpstr>PowerPoint Presentation</vt:lpstr>
      <vt:lpstr>Theoretical Premises </vt:lpstr>
      <vt:lpstr>PowerPoint Presentation</vt:lpstr>
      <vt:lpstr>PowerPoint Presentation</vt:lpstr>
      <vt:lpstr>Dimensions of Human-Environmental Interaction </vt:lpstr>
      <vt:lpstr>Human-Nature Interaction: The Indian Perspective</vt:lpstr>
      <vt:lpstr>PowerPoint Presentation</vt:lpstr>
      <vt:lpstr>PowerPoint Presentation</vt:lpstr>
      <vt:lpstr>II. Green Governance: Moving towards Sustainable Development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Corse: B.A (Hons.) Generic Political Science IV Semester</dc:title>
  <dc:creator>Lenovo</dc:creator>
  <cp:lastModifiedBy>Lenovo</cp:lastModifiedBy>
  <cp:revision>62</cp:revision>
  <dcterms:created xsi:type="dcterms:W3CDTF">2020-03-21T10:22:21Z</dcterms:created>
  <dcterms:modified xsi:type="dcterms:W3CDTF">2020-03-26T08:29:37Z</dcterms:modified>
</cp:coreProperties>
</file>