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8"/>
  </p:notesMasterIdLst>
  <p:sldIdLst>
    <p:sldId id="256" r:id="rId2"/>
    <p:sldId id="257" r:id="rId3"/>
    <p:sldId id="259" r:id="rId4"/>
    <p:sldId id="260" r:id="rId5"/>
    <p:sldId id="261" r:id="rId6"/>
    <p:sldId id="262" r:id="rId7"/>
    <p:sldId id="263" r:id="rId8"/>
    <p:sldId id="264" r:id="rId9"/>
    <p:sldId id="265" r:id="rId10"/>
    <p:sldId id="266" r:id="rId11"/>
    <p:sldId id="268" r:id="rId12"/>
    <p:sldId id="269" r:id="rId13"/>
    <p:sldId id="270" r:id="rId14"/>
    <p:sldId id="271" r:id="rId15"/>
    <p:sldId id="272" r:id="rId16"/>
    <p:sldId id="273" r:id="rId17"/>
    <p:sldId id="274" r:id="rId18"/>
    <p:sldId id="323" r:id="rId19"/>
    <p:sldId id="324" r:id="rId20"/>
    <p:sldId id="325" r:id="rId21"/>
    <p:sldId id="326" r:id="rId22"/>
    <p:sldId id="327" r:id="rId23"/>
    <p:sldId id="328" r:id="rId24"/>
    <p:sldId id="329" r:id="rId25"/>
    <p:sldId id="330" r:id="rId26"/>
    <p:sldId id="331" r:id="rId27"/>
    <p:sldId id="332" r:id="rId28"/>
    <p:sldId id="333" r:id="rId29"/>
    <p:sldId id="334" r:id="rId30"/>
    <p:sldId id="335" r:id="rId31"/>
    <p:sldId id="336" r:id="rId32"/>
    <p:sldId id="337" r:id="rId33"/>
    <p:sldId id="338" r:id="rId34"/>
    <p:sldId id="339" r:id="rId35"/>
    <p:sldId id="340" r:id="rId36"/>
    <p:sldId id="341" r:id="rId37"/>
    <p:sldId id="342" r:id="rId38"/>
    <p:sldId id="343" r:id="rId39"/>
    <p:sldId id="344" r:id="rId40"/>
    <p:sldId id="345" r:id="rId41"/>
    <p:sldId id="346" r:id="rId42"/>
    <p:sldId id="347" r:id="rId43"/>
    <p:sldId id="348" r:id="rId44"/>
    <p:sldId id="349" r:id="rId45"/>
    <p:sldId id="350" r:id="rId46"/>
    <p:sldId id="351" r:id="rId47"/>
    <p:sldId id="352" r:id="rId48"/>
    <p:sldId id="353" r:id="rId49"/>
    <p:sldId id="354" r:id="rId50"/>
    <p:sldId id="355" r:id="rId51"/>
    <p:sldId id="356" r:id="rId52"/>
    <p:sldId id="357" r:id="rId53"/>
    <p:sldId id="358" r:id="rId54"/>
    <p:sldId id="359" r:id="rId55"/>
    <p:sldId id="360" r:id="rId56"/>
    <p:sldId id="361" r:id="rId57"/>
    <p:sldId id="362" r:id="rId58"/>
    <p:sldId id="277" r:id="rId59"/>
    <p:sldId id="278" r:id="rId60"/>
    <p:sldId id="279" r:id="rId61"/>
    <p:sldId id="280" r:id="rId62"/>
    <p:sldId id="281" r:id="rId63"/>
    <p:sldId id="282" r:id="rId64"/>
    <p:sldId id="283" r:id="rId65"/>
    <p:sldId id="284" r:id="rId66"/>
    <p:sldId id="285" r:id="rId67"/>
    <p:sldId id="286" r:id="rId68"/>
    <p:sldId id="287" r:id="rId69"/>
    <p:sldId id="288" r:id="rId70"/>
    <p:sldId id="289" r:id="rId71"/>
    <p:sldId id="290" r:id="rId72"/>
    <p:sldId id="291" r:id="rId73"/>
    <p:sldId id="292" r:id="rId74"/>
    <p:sldId id="293" r:id="rId75"/>
    <p:sldId id="294" r:id="rId76"/>
    <p:sldId id="295" r:id="rId77"/>
    <p:sldId id="303" r:id="rId78"/>
    <p:sldId id="304" r:id="rId79"/>
    <p:sldId id="305" r:id="rId80"/>
    <p:sldId id="306" r:id="rId81"/>
    <p:sldId id="307" r:id="rId82"/>
    <p:sldId id="308" r:id="rId83"/>
    <p:sldId id="309" r:id="rId84"/>
    <p:sldId id="310" r:id="rId85"/>
    <p:sldId id="311" r:id="rId86"/>
    <p:sldId id="312" r:id="rId87"/>
    <p:sldId id="313" r:id="rId88"/>
    <p:sldId id="314" r:id="rId89"/>
    <p:sldId id="315" r:id="rId90"/>
    <p:sldId id="316" r:id="rId91"/>
    <p:sldId id="317" r:id="rId92"/>
    <p:sldId id="318" r:id="rId93"/>
    <p:sldId id="319" r:id="rId94"/>
    <p:sldId id="320" r:id="rId95"/>
    <p:sldId id="321" r:id="rId96"/>
    <p:sldId id="363" r:id="rId9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90"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29073E-776F-408A-8A68-BD90BCEF7294}" type="datetimeFigureOut">
              <a:rPr lang="en-US" smtClean="0"/>
              <a:t>9/16/2020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AF11B4-7395-43FA-8198-ED546480CA9B}" type="slidenum">
              <a:rPr lang="en-US" smtClean="0"/>
              <a:t>‹#›</a:t>
            </a:fld>
            <a:endParaRPr lang="en-US"/>
          </a:p>
        </p:txBody>
      </p:sp>
    </p:spTree>
    <p:extLst>
      <p:ext uri="{BB962C8B-B14F-4D97-AF65-F5344CB8AC3E}">
        <p14:creationId xmlns:p14="http://schemas.microsoft.com/office/powerpoint/2010/main" val="1744314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5F5E09-19BD-42E8-AC7E-4033B378B546}" type="slidenum">
              <a:rPr lang="en-US" altLang="en-US"/>
              <a:pPr/>
              <a:t>3</a:t>
            </a:fld>
            <a:endParaRPr lang="en-US" alt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pPr marL="228600" indent="-228600">
              <a:buFont typeface="Times" panose="02020603050405020304" pitchFamily="18" charset="0"/>
              <a:buChar char="•"/>
            </a:pPr>
            <a:r>
              <a:rPr lang="en-US" altLang="en-US">
                <a:latin typeface="Helvetica" panose="020B0604020202020204" pitchFamily="34" charset="0"/>
              </a:rPr>
              <a:t>To review, a </a:t>
            </a:r>
            <a:r>
              <a:rPr lang="en-US" altLang="en-US" b="1">
                <a:latin typeface="Helvetica" panose="020B0604020202020204" pitchFamily="34" charset="0"/>
              </a:rPr>
              <a:t>server</a:t>
            </a:r>
            <a:r>
              <a:rPr lang="en-US" altLang="en-US">
                <a:latin typeface="Helvetica" panose="020B0604020202020204" pitchFamily="34" charset="0"/>
              </a:rPr>
              <a:t> is a computer that both stores and shares resources on a network, whereas a </a:t>
            </a:r>
            <a:r>
              <a:rPr lang="en-US" altLang="en-US" b="1">
                <a:latin typeface="Helvetica" panose="020B0604020202020204" pitchFamily="34" charset="0"/>
              </a:rPr>
              <a:t>client</a:t>
            </a:r>
            <a:r>
              <a:rPr lang="en-US" altLang="en-US">
                <a:latin typeface="Helvetica" panose="020B0604020202020204" pitchFamily="34" charset="0"/>
              </a:rPr>
              <a:t> is a computer that requests those resources. </a:t>
            </a:r>
          </a:p>
          <a:p>
            <a:pPr marL="228600" indent="-228600">
              <a:buFont typeface="Times" panose="02020603050405020304" pitchFamily="18" charset="0"/>
              <a:buChar char="•"/>
            </a:pPr>
            <a:r>
              <a:rPr lang="en-US" altLang="en-US">
                <a:latin typeface="Helvetica" panose="020B0604020202020204" pitchFamily="34" charset="0"/>
              </a:rPr>
              <a:t>A </a:t>
            </a:r>
            <a:r>
              <a:rPr lang="en-US" altLang="en-US" b="1">
                <a:latin typeface="Helvetica" panose="020B0604020202020204" pitchFamily="34" charset="0"/>
              </a:rPr>
              <a:t>client/server network </a:t>
            </a:r>
            <a:r>
              <a:rPr lang="en-US" altLang="en-US">
                <a:latin typeface="Helvetica" panose="020B0604020202020204" pitchFamily="34" charset="0"/>
              </a:rPr>
              <a:t>contains servers as well as client computers. The inclusion of servers is what differentiates a client/server network from a typical peer-to-peer (P2P) network.</a:t>
            </a:r>
          </a:p>
          <a:p>
            <a:pPr marL="228600" indent="-228600">
              <a:buFont typeface="Times" panose="02020603050405020304" pitchFamily="18" charset="0"/>
              <a:buChar char="•"/>
            </a:pPr>
            <a:r>
              <a:rPr lang="en-US" altLang="en-US">
                <a:latin typeface="Times New Roman" panose="02020603050405020304" pitchFamily="18" charset="0"/>
              </a:rPr>
              <a:t>The main advantage of a client/server relationship is that it makes data flow more efficiently than in peer-to-peer networks. Servers can respond to requests from a large number of clients at the same time.</a:t>
            </a:r>
          </a:p>
          <a:p>
            <a:pPr marL="228600" indent="-228600">
              <a:buFont typeface="Times" panose="02020603050405020304" pitchFamily="18" charset="0"/>
              <a:buChar char="•"/>
            </a:pPr>
            <a:r>
              <a:rPr lang="en-US" altLang="en-US">
                <a:latin typeface="Times New Roman" panose="02020603050405020304" pitchFamily="18" charset="0"/>
              </a:rPr>
              <a:t> Also, servers are configured to perform specific tasks (such as handling e-mail or database requests) efficiently.</a:t>
            </a:r>
          </a:p>
          <a:p>
            <a:pPr marL="228600" indent="-228600">
              <a:buFont typeface="Times" panose="02020603050405020304" pitchFamily="18" charset="0"/>
              <a:buChar char="•"/>
            </a:pPr>
            <a:r>
              <a:rPr lang="en-US" altLang="en-US">
                <a:latin typeface="Helvetica" panose="020B0604020202020204" pitchFamily="34" charset="0"/>
              </a:rPr>
              <a:t>Client/server networks are also </a:t>
            </a:r>
            <a:r>
              <a:rPr lang="en-US" altLang="en-US" b="1">
                <a:latin typeface="Helvetica" panose="020B0604020202020204" pitchFamily="34" charset="0"/>
              </a:rPr>
              <a:t>scalable network</a:t>
            </a:r>
            <a:r>
              <a:rPr lang="en-US" altLang="en-US">
                <a:latin typeface="Helvetica" panose="020B0604020202020204" pitchFamily="34" charset="0"/>
              </a:rPr>
              <a:t>, meaning additional users can be added easily without affecting the performance of the other network nodes.</a:t>
            </a:r>
          </a:p>
          <a:p>
            <a:pPr marL="228600" indent="-228600">
              <a:buFont typeface="Times" panose="02020603050405020304" pitchFamily="18" charset="0"/>
              <a:buChar char="•"/>
            </a:pPr>
            <a:r>
              <a:rPr lang="en-US" altLang="en-US">
                <a:latin typeface="Times New Roman" panose="02020603050405020304" pitchFamily="18" charset="0"/>
              </a:rPr>
              <a:t>In addition, whereas P2P networks are </a:t>
            </a:r>
            <a:r>
              <a:rPr lang="en-US" altLang="en-US" b="1">
                <a:latin typeface="Times New Roman" panose="02020603050405020304" pitchFamily="18" charset="0"/>
              </a:rPr>
              <a:t>decentralized</a:t>
            </a:r>
            <a:r>
              <a:rPr lang="en-US" altLang="en-US">
                <a:latin typeface="Helvetica" panose="020B0604020202020204" pitchFamily="34" charset="0"/>
              </a:rPr>
              <a:t> (</a:t>
            </a:r>
            <a:r>
              <a:rPr lang="en-US" altLang="en-US">
                <a:latin typeface="Times New Roman" panose="02020603050405020304" pitchFamily="18" charset="0"/>
              </a:rPr>
              <a:t>users are responsible for creating their own data backups and for providing security for their computer), client/server networks are </a:t>
            </a:r>
            <a:r>
              <a:rPr lang="en-US" altLang="en-US" b="1">
                <a:latin typeface="Times New Roman" panose="02020603050405020304" pitchFamily="18" charset="0"/>
              </a:rPr>
              <a:t>centralized, meaning</a:t>
            </a:r>
            <a:r>
              <a:rPr lang="en-US" altLang="en-US">
                <a:latin typeface="Helvetica" panose="020B0604020202020204" pitchFamily="34" charset="0"/>
              </a:rPr>
              <a:t> </a:t>
            </a:r>
            <a:r>
              <a:rPr lang="en-US" altLang="en-US">
                <a:latin typeface="Times New Roman" panose="02020603050405020304" pitchFamily="18" charset="0"/>
              </a:rPr>
              <a:t>all clients connect to a server that performs tasks for them.</a:t>
            </a:r>
          </a:p>
        </p:txBody>
      </p:sp>
    </p:spTree>
    <p:extLst>
      <p:ext uri="{BB962C8B-B14F-4D97-AF65-F5344CB8AC3E}">
        <p14:creationId xmlns:p14="http://schemas.microsoft.com/office/powerpoint/2010/main" val="3289761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55771F4-0D53-4B74-BC6D-92030AE193E6}" type="slidenum">
              <a:rPr lang="en-US" altLang="en-US"/>
              <a:pPr eaLnBrk="1" hangingPunct="1"/>
              <a:t>12</a:t>
            </a:fld>
            <a:endParaRPr lang="en-US" altLang="en-US"/>
          </a:p>
        </p:txBody>
      </p:sp>
    </p:spTree>
    <p:extLst>
      <p:ext uri="{BB962C8B-B14F-4D97-AF65-F5344CB8AC3E}">
        <p14:creationId xmlns:p14="http://schemas.microsoft.com/office/powerpoint/2010/main" val="2509332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FD82316-134F-4057-A9E6-F94F1D407BD7}" type="slidenum">
              <a:rPr lang="en-US" altLang="en-US"/>
              <a:pPr eaLnBrk="1" hangingPunct="1"/>
              <a:t>13</a:t>
            </a:fld>
            <a:endParaRPr lang="en-US" altLang="en-US"/>
          </a:p>
        </p:txBody>
      </p:sp>
    </p:spTree>
    <p:extLst>
      <p:ext uri="{BB962C8B-B14F-4D97-AF65-F5344CB8AC3E}">
        <p14:creationId xmlns:p14="http://schemas.microsoft.com/office/powerpoint/2010/main" val="1180560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F527759-2A81-4F53-955A-2ECA99C80D24}" type="slidenum">
              <a:rPr lang="en-US" altLang="en-US"/>
              <a:pPr eaLnBrk="1" hangingPunct="1"/>
              <a:t>14</a:t>
            </a:fld>
            <a:endParaRPr lang="en-US" altLang="en-US"/>
          </a:p>
        </p:txBody>
      </p:sp>
    </p:spTree>
    <p:extLst>
      <p:ext uri="{BB962C8B-B14F-4D97-AF65-F5344CB8AC3E}">
        <p14:creationId xmlns:p14="http://schemas.microsoft.com/office/powerpoint/2010/main" val="841888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E67CB17-EC62-4DE6-8D9D-35E9DD4C432E}" type="slidenum">
              <a:rPr lang="en-US" altLang="en-US"/>
              <a:pPr eaLnBrk="1" hangingPunct="1"/>
              <a:t>15</a:t>
            </a:fld>
            <a:endParaRPr lang="en-US" altLang="en-US"/>
          </a:p>
        </p:txBody>
      </p:sp>
    </p:spTree>
    <p:extLst>
      <p:ext uri="{BB962C8B-B14F-4D97-AF65-F5344CB8AC3E}">
        <p14:creationId xmlns:p14="http://schemas.microsoft.com/office/powerpoint/2010/main" val="4291802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24A57F5-3FE2-4B66-88A7-854C15D75593}" type="slidenum">
              <a:rPr lang="en-US" altLang="en-US"/>
              <a:pPr eaLnBrk="1" hangingPunct="1"/>
              <a:t>16</a:t>
            </a:fld>
            <a:endParaRPr lang="en-US" altLang="en-US"/>
          </a:p>
        </p:txBody>
      </p:sp>
    </p:spTree>
    <p:extLst>
      <p:ext uri="{BB962C8B-B14F-4D97-AF65-F5344CB8AC3E}">
        <p14:creationId xmlns:p14="http://schemas.microsoft.com/office/powerpoint/2010/main" val="268699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872D34-2F41-4049-9D0B-19D05A131E1D}" type="slidenum">
              <a:rPr lang="en-US" altLang="en-US"/>
              <a:pPr/>
              <a:t>18</a:t>
            </a:fld>
            <a:endParaRPr lang="en-US" altLang="en-US"/>
          </a:p>
        </p:txBody>
      </p:sp>
      <p:sp>
        <p:nvSpPr>
          <p:cNvPr id="688130" name="Rectangle 2"/>
          <p:cNvSpPr>
            <a:spLocks noGrp="1" noRot="1" noChangeAspect="1" noChangeArrowheads="1" noTextEdit="1"/>
          </p:cNvSpPr>
          <p:nvPr>
            <p:ph type="sldImg"/>
          </p:nvPr>
        </p:nvSpPr>
        <p:spPr>
          <a:ln/>
        </p:spPr>
      </p:sp>
      <p:sp>
        <p:nvSpPr>
          <p:cNvPr id="6881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32582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D7583C-A176-410D-847B-A4B5C68FC516}" type="slidenum">
              <a:rPr lang="en-US" altLang="en-US"/>
              <a:pPr/>
              <a:t>19</a:t>
            </a:fld>
            <a:endParaRPr lang="en-US" altLang="en-US"/>
          </a:p>
        </p:txBody>
      </p:sp>
      <p:sp>
        <p:nvSpPr>
          <p:cNvPr id="689154" name="Rectangle 2"/>
          <p:cNvSpPr>
            <a:spLocks noGrp="1" noRot="1" noChangeAspect="1" noChangeArrowheads="1" noTextEdit="1"/>
          </p:cNvSpPr>
          <p:nvPr>
            <p:ph type="sldImg"/>
          </p:nvPr>
        </p:nvSpPr>
        <p:spPr>
          <a:ln/>
        </p:spPr>
      </p:sp>
      <p:sp>
        <p:nvSpPr>
          <p:cNvPr id="6891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80718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EE70A7-B4E8-4AF7-998E-CAD0168C6EC1}" type="slidenum">
              <a:rPr lang="en-US" altLang="en-US"/>
              <a:pPr/>
              <a:t>20</a:t>
            </a:fld>
            <a:endParaRPr lang="en-US" altLang="en-US"/>
          </a:p>
        </p:txBody>
      </p:sp>
      <p:sp>
        <p:nvSpPr>
          <p:cNvPr id="690178" name="Rectangle 2"/>
          <p:cNvSpPr>
            <a:spLocks noGrp="1" noRot="1" noChangeAspect="1" noChangeArrowheads="1" noTextEdit="1"/>
          </p:cNvSpPr>
          <p:nvPr>
            <p:ph type="sldImg"/>
          </p:nvPr>
        </p:nvSpPr>
        <p:spPr>
          <a:ln/>
        </p:spPr>
      </p:sp>
      <p:sp>
        <p:nvSpPr>
          <p:cNvPr id="69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898703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453F91-4605-4A09-8D3C-A77590BD627D}" type="slidenum">
              <a:rPr lang="en-US" altLang="en-US"/>
              <a:pPr/>
              <a:t>21</a:t>
            </a:fld>
            <a:endParaRPr lang="en-US" altLang="en-US"/>
          </a:p>
        </p:txBody>
      </p:sp>
      <p:sp>
        <p:nvSpPr>
          <p:cNvPr id="691202" name="Rectangle 2"/>
          <p:cNvSpPr>
            <a:spLocks noGrp="1" noRot="1" noChangeAspect="1" noChangeArrowheads="1" noTextEdit="1"/>
          </p:cNvSpPr>
          <p:nvPr>
            <p:ph type="sldImg"/>
          </p:nvPr>
        </p:nvSpPr>
        <p:spPr>
          <a:ln/>
        </p:spPr>
      </p:sp>
      <p:sp>
        <p:nvSpPr>
          <p:cNvPr id="6912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083851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31AF71-F245-4CEF-8D1C-C40BE2D7591F}" type="slidenum">
              <a:rPr lang="en-US" altLang="en-US"/>
              <a:pPr/>
              <a:t>22</a:t>
            </a:fld>
            <a:endParaRPr lang="en-US" altLang="en-US"/>
          </a:p>
        </p:txBody>
      </p:sp>
      <p:sp>
        <p:nvSpPr>
          <p:cNvPr id="692226" name="Rectangle 2"/>
          <p:cNvSpPr>
            <a:spLocks noGrp="1" noRot="1" noChangeAspect="1" noChangeArrowheads="1" noTextEdit="1"/>
          </p:cNvSpPr>
          <p:nvPr>
            <p:ph type="sldImg"/>
          </p:nvPr>
        </p:nvSpPr>
        <p:spPr>
          <a:ln/>
        </p:spPr>
      </p:sp>
      <p:sp>
        <p:nvSpPr>
          <p:cNvPr id="6922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80959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D2BA7C-0D2D-47B2-AF9F-FF67D99FDD58}" type="slidenum">
              <a:rPr lang="en-US" altLang="en-US"/>
              <a:pPr/>
              <a:t>4</a:t>
            </a:fld>
            <a:endParaRPr lang="en-US" alt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pPr>
              <a:buFontTx/>
              <a:buChar char="•"/>
            </a:pPr>
            <a:r>
              <a:rPr lang="en-US" altLang="en-US" b="1">
                <a:latin typeface="Times New Roman" panose="02020603050405020304" pitchFamily="18" charset="0"/>
              </a:rPr>
              <a:t>Local area networks (LANs)</a:t>
            </a:r>
            <a:r>
              <a:rPr lang="en-US" altLang="en-US">
                <a:latin typeface="Times New Roman" panose="02020603050405020304" pitchFamily="18" charset="0"/>
              </a:rPr>
              <a:t> are generally smaller groups of computers and peripherals linked together over a relatively small geographic area. </a:t>
            </a:r>
          </a:p>
          <a:p>
            <a:pPr>
              <a:buFontTx/>
              <a:buChar char="•"/>
            </a:pPr>
            <a:r>
              <a:rPr lang="en-US" altLang="en-US">
                <a:latin typeface="Times New Roman" panose="02020603050405020304" pitchFamily="18" charset="0"/>
              </a:rPr>
              <a:t>The computer lab at your school or the network on the floor of the office where you work is probably a LAN.</a:t>
            </a:r>
            <a:r>
              <a:rPr lang="en-US" altLang="en-US"/>
              <a:t>.</a:t>
            </a:r>
          </a:p>
        </p:txBody>
      </p:sp>
    </p:spTree>
    <p:extLst>
      <p:ext uri="{BB962C8B-B14F-4D97-AF65-F5344CB8AC3E}">
        <p14:creationId xmlns:p14="http://schemas.microsoft.com/office/powerpoint/2010/main" val="34160809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A2EB90-60CE-4E85-B081-3DC1CC293A3D}" type="slidenum">
              <a:rPr lang="en-US" altLang="en-US"/>
              <a:pPr/>
              <a:t>23</a:t>
            </a:fld>
            <a:endParaRPr lang="en-US" altLang="en-US"/>
          </a:p>
        </p:txBody>
      </p:sp>
      <p:sp>
        <p:nvSpPr>
          <p:cNvPr id="693250" name="Rectangle 2"/>
          <p:cNvSpPr>
            <a:spLocks noGrp="1" noRot="1" noChangeAspect="1" noChangeArrowheads="1" noTextEdit="1"/>
          </p:cNvSpPr>
          <p:nvPr>
            <p:ph type="sldImg"/>
          </p:nvPr>
        </p:nvSpPr>
        <p:spPr>
          <a:ln/>
        </p:spPr>
      </p:sp>
      <p:sp>
        <p:nvSpPr>
          <p:cNvPr id="6932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895253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534CB7-2CD7-43EE-A8E2-C56901BFA241}" type="slidenum">
              <a:rPr lang="en-US" altLang="en-US"/>
              <a:pPr/>
              <a:t>24</a:t>
            </a:fld>
            <a:endParaRPr lang="en-US" altLang="en-US"/>
          </a:p>
        </p:txBody>
      </p:sp>
      <p:sp>
        <p:nvSpPr>
          <p:cNvPr id="694274" name="Rectangle 2"/>
          <p:cNvSpPr>
            <a:spLocks noGrp="1" noRot="1" noChangeAspect="1" noChangeArrowheads="1" noTextEdit="1"/>
          </p:cNvSpPr>
          <p:nvPr>
            <p:ph type="sldImg"/>
          </p:nvPr>
        </p:nvSpPr>
        <p:spPr>
          <a:ln/>
        </p:spPr>
      </p:sp>
      <p:sp>
        <p:nvSpPr>
          <p:cNvPr id="6942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693936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ED365F-CD95-4471-B72C-326D80199389}" type="slidenum">
              <a:rPr lang="en-US" altLang="en-US"/>
              <a:pPr/>
              <a:t>25</a:t>
            </a:fld>
            <a:endParaRPr lang="en-US" altLang="en-US"/>
          </a:p>
        </p:txBody>
      </p:sp>
      <p:sp>
        <p:nvSpPr>
          <p:cNvPr id="695298" name="Rectangle 2"/>
          <p:cNvSpPr>
            <a:spLocks noGrp="1" noRot="1" noChangeAspect="1" noChangeArrowheads="1" noTextEdit="1"/>
          </p:cNvSpPr>
          <p:nvPr>
            <p:ph type="sldImg"/>
          </p:nvPr>
        </p:nvSpPr>
        <p:spPr>
          <a:ln/>
        </p:spPr>
      </p:sp>
      <p:sp>
        <p:nvSpPr>
          <p:cNvPr id="6952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658498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92A67A-032F-455C-9291-68B3F5C1BB86}" type="slidenum">
              <a:rPr lang="en-US" altLang="en-US"/>
              <a:pPr/>
              <a:t>26</a:t>
            </a:fld>
            <a:endParaRPr lang="en-US" altLang="en-US"/>
          </a:p>
        </p:txBody>
      </p:sp>
      <p:sp>
        <p:nvSpPr>
          <p:cNvPr id="696322" name="Rectangle 2"/>
          <p:cNvSpPr>
            <a:spLocks noGrp="1" noRot="1" noChangeAspect="1" noChangeArrowheads="1" noTextEdit="1"/>
          </p:cNvSpPr>
          <p:nvPr>
            <p:ph type="sldImg"/>
          </p:nvPr>
        </p:nvSpPr>
        <p:spPr>
          <a:ln/>
        </p:spPr>
      </p:sp>
      <p:sp>
        <p:nvSpPr>
          <p:cNvPr id="6963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38251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414D8F-EB5B-4363-88FB-A32361BD415F}" type="slidenum">
              <a:rPr lang="en-US" altLang="en-US"/>
              <a:pPr/>
              <a:t>27</a:t>
            </a:fld>
            <a:endParaRPr lang="en-US" altLang="en-US"/>
          </a:p>
        </p:txBody>
      </p:sp>
      <p:sp>
        <p:nvSpPr>
          <p:cNvPr id="697346" name="Rectangle 2"/>
          <p:cNvSpPr>
            <a:spLocks noGrp="1" noRot="1" noChangeAspect="1" noChangeArrowheads="1" noTextEdit="1"/>
          </p:cNvSpPr>
          <p:nvPr>
            <p:ph type="sldImg"/>
          </p:nvPr>
        </p:nvSpPr>
        <p:spPr>
          <a:ln/>
        </p:spPr>
      </p:sp>
      <p:sp>
        <p:nvSpPr>
          <p:cNvPr id="6973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600532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491A0B-A99A-494F-B461-14F14431959D}" type="slidenum">
              <a:rPr lang="en-US" altLang="en-US"/>
              <a:pPr/>
              <a:t>28</a:t>
            </a:fld>
            <a:endParaRPr lang="en-US" altLang="en-US"/>
          </a:p>
        </p:txBody>
      </p:sp>
      <p:sp>
        <p:nvSpPr>
          <p:cNvPr id="698370" name="Rectangle 2"/>
          <p:cNvSpPr>
            <a:spLocks noGrp="1" noRot="1" noChangeAspect="1" noChangeArrowheads="1" noTextEdit="1"/>
          </p:cNvSpPr>
          <p:nvPr>
            <p:ph type="sldImg"/>
          </p:nvPr>
        </p:nvSpPr>
        <p:spPr>
          <a:ln/>
        </p:spPr>
      </p:sp>
      <p:sp>
        <p:nvSpPr>
          <p:cNvPr id="6983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599929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6AD2EA-FEB7-456C-A175-5392628ED09E}" type="slidenum">
              <a:rPr lang="en-US" altLang="en-US"/>
              <a:pPr/>
              <a:t>29</a:t>
            </a:fld>
            <a:endParaRPr lang="en-US" altLang="en-US"/>
          </a:p>
        </p:txBody>
      </p:sp>
      <p:sp>
        <p:nvSpPr>
          <p:cNvPr id="699394" name="Rectangle 2"/>
          <p:cNvSpPr>
            <a:spLocks noGrp="1" noRot="1" noChangeAspect="1" noChangeArrowheads="1" noTextEdit="1"/>
          </p:cNvSpPr>
          <p:nvPr>
            <p:ph type="sldImg"/>
          </p:nvPr>
        </p:nvSpPr>
        <p:spPr>
          <a:ln/>
        </p:spPr>
      </p:sp>
      <p:sp>
        <p:nvSpPr>
          <p:cNvPr id="6993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84334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DDFDFA-C2D6-4086-B4BA-106D7D5128B6}" type="slidenum">
              <a:rPr lang="en-US" altLang="en-US"/>
              <a:pPr/>
              <a:t>30</a:t>
            </a:fld>
            <a:endParaRPr lang="en-US" altLang="en-US"/>
          </a:p>
        </p:txBody>
      </p:sp>
      <p:sp>
        <p:nvSpPr>
          <p:cNvPr id="700418" name="Rectangle 2"/>
          <p:cNvSpPr>
            <a:spLocks noGrp="1" noRot="1" noChangeAspect="1" noChangeArrowheads="1" noTextEdit="1"/>
          </p:cNvSpPr>
          <p:nvPr>
            <p:ph type="sldImg"/>
          </p:nvPr>
        </p:nvSpPr>
        <p:spPr>
          <a:ln/>
        </p:spPr>
      </p:sp>
      <p:sp>
        <p:nvSpPr>
          <p:cNvPr id="7004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926572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B8957C-5BD8-46B6-8127-5A2AD962031F}" type="slidenum">
              <a:rPr lang="en-US" altLang="en-US"/>
              <a:pPr/>
              <a:t>31</a:t>
            </a:fld>
            <a:endParaRPr lang="en-US" altLang="en-US"/>
          </a:p>
        </p:txBody>
      </p:sp>
      <p:sp>
        <p:nvSpPr>
          <p:cNvPr id="701442" name="Rectangle 2"/>
          <p:cNvSpPr>
            <a:spLocks noGrp="1" noRot="1" noChangeAspect="1" noChangeArrowheads="1" noTextEdit="1"/>
          </p:cNvSpPr>
          <p:nvPr>
            <p:ph type="sldImg"/>
          </p:nvPr>
        </p:nvSpPr>
        <p:spPr>
          <a:ln/>
        </p:spPr>
      </p:sp>
      <p:sp>
        <p:nvSpPr>
          <p:cNvPr id="7014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532583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24E5AE-4919-4830-AAA8-CF6394152158}" type="slidenum">
              <a:rPr lang="en-US" altLang="en-US"/>
              <a:pPr/>
              <a:t>32</a:t>
            </a:fld>
            <a:endParaRPr lang="en-US" altLang="en-US"/>
          </a:p>
        </p:txBody>
      </p:sp>
      <p:sp>
        <p:nvSpPr>
          <p:cNvPr id="702466" name="Rectangle 2"/>
          <p:cNvSpPr>
            <a:spLocks noGrp="1" noRot="1" noChangeAspect="1" noChangeArrowheads="1" noTextEdit="1"/>
          </p:cNvSpPr>
          <p:nvPr>
            <p:ph type="sldImg"/>
          </p:nvPr>
        </p:nvSpPr>
        <p:spPr>
          <a:ln/>
        </p:spPr>
      </p:sp>
      <p:sp>
        <p:nvSpPr>
          <p:cNvPr id="7024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31128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9801F8-C6B9-44A9-845E-FC1FE5CA0B6C}" type="slidenum">
              <a:rPr lang="en-US" altLang="en-US"/>
              <a:pPr/>
              <a:t>5</a:t>
            </a:fld>
            <a:endParaRPr lang="en-US" altLang="en-US"/>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pPr>
              <a:buFontTx/>
              <a:buChar char="•"/>
            </a:pPr>
            <a:r>
              <a:rPr lang="en-US" altLang="en-US">
                <a:latin typeface="Times New Roman" panose="02020603050405020304" pitchFamily="18" charset="0"/>
              </a:rPr>
              <a:t>For large companies that operate at diverse geographic locations, a LAN is not sufficient for meeting their computing needs. </a:t>
            </a:r>
            <a:r>
              <a:rPr lang="en-US" altLang="en-US" b="1">
                <a:latin typeface="Times New Roman" panose="02020603050405020304" pitchFamily="18" charset="0"/>
              </a:rPr>
              <a:t>Wide area networks (WANs)</a:t>
            </a:r>
            <a:r>
              <a:rPr lang="en-US" altLang="en-US">
                <a:latin typeface="Times New Roman" panose="02020603050405020304" pitchFamily="18" charset="0"/>
              </a:rPr>
              <a:t> comprise large numbers of users or separate LANs that are miles apart and linked together. Corporations often use WANs to connect two or more geographically diverse branches. </a:t>
            </a:r>
          </a:p>
          <a:p>
            <a:pPr>
              <a:buFontTx/>
              <a:buChar char="•"/>
            </a:pPr>
            <a:r>
              <a:rPr lang="en-US" altLang="en-US">
                <a:latin typeface="Times New Roman" panose="02020603050405020304" pitchFamily="18" charset="0"/>
              </a:rPr>
              <a:t>Sometimes government organizations or civic groups establish WANs to link users in a specific geographic area (such as within a city or county). These special type of WANs are known as </a:t>
            </a:r>
            <a:r>
              <a:rPr lang="en-US" altLang="en-US" b="1">
                <a:latin typeface="Times New Roman" panose="02020603050405020304" pitchFamily="18" charset="0"/>
              </a:rPr>
              <a:t>metropolitan area networks (MANs)</a:t>
            </a:r>
            <a:r>
              <a:rPr lang="en-US" altLang="en-US">
                <a:latin typeface="Helvetica" panose="020B0604020202020204" pitchFamily="34" charset="0"/>
              </a:rPr>
              <a:t>.</a:t>
            </a:r>
          </a:p>
        </p:txBody>
      </p:sp>
    </p:spTree>
    <p:extLst>
      <p:ext uri="{BB962C8B-B14F-4D97-AF65-F5344CB8AC3E}">
        <p14:creationId xmlns:p14="http://schemas.microsoft.com/office/powerpoint/2010/main" val="9551449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12B5E1-CFE3-405E-A0BB-2547AAB6F657}" type="slidenum">
              <a:rPr lang="en-US" altLang="en-US"/>
              <a:pPr/>
              <a:t>33</a:t>
            </a:fld>
            <a:endParaRPr lang="en-US" altLang="en-US"/>
          </a:p>
        </p:txBody>
      </p:sp>
      <p:sp>
        <p:nvSpPr>
          <p:cNvPr id="703490" name="Rectangle 2"/>
          <p:cNvSpPr>
            <a:spLocks noGrp="1" noRot="1" noChangeAspect="1" noChangeArrowheads="1" noTextEdit="1"/>
          </p:cNvSpPr>
          <p:nvPr>
            <p:ph type="sldImg"/>
          </p:nvPr>
        </p:nvSpPr>
        <p:spPr>
          <a:ln/>
        </p:spPr>
      </p:sp>
      <p:sp>
        <p:nvSpPr>
          <p:cNvPr id="7034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475188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A720D7-FC1F-4972-94B1-9011A8A43A0B}" type="slidenum">
              <a:rPr lang="en-US" altLang="en-US"/>
              <a:pPr/>
              <a:t>34</a:t>
            </a:fld>
            <a:endParaRPr lang="en-US" altLang="en-US"/>
          </a:p>
        </p:txBody>
      </p:sp>
      <p:sp>
        <p:nvSpPr>
          <p:cNvPr id="704514" name="Rectangle 2"/>
          <p:cNvSpPr>
            <a:spLocks noGrp="1" noRot="1" noChangeAspect="1" noChangeArrowheads="1" noTextEdit="1"/>
          </p:cNvSpPr>
          <p:nvPr>
            <p:ph type="sldImg"/>
          </p:nvPr>
        </p:nvSpPr>
        <p:spPr>
          <a:ln/>
        </p:spPr>
      </p:sp>
      <p:sp>
        <p:nvSpPr>
          <p:cNvPr id="7045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066716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385EF8-0B25-4179-8EE6-A19B0F6BCDE9}" type="slidenum">
              <a:rPr lang="en-US" altLang="en-US"/>
              <a:pPr/>
              <a:t>35</a:t>
            </a:fld>
            <a:endParaRPr lang="en-US" altLang="en-US"/>
          </a:p>
        </p:txBody>
      </p:sp>
      <p:sp>
        <p:nvSpPr>
          <p:cNvPr id="705538" name="Rectangle 2"/>
          <p:cNvSpPr>
            <a:spLocks noGrp="1" noRot="1" noChangeAspect="1" noChangeArrowheads="1" noTextEdit="1"/>
          </p:cNvSpPr>
          <p:nvPr>
            <p:ph type="sldImg"/>
          </p:nvPr>
        </p:nvSpPr>
        <p:spPr>
          <a:ln/>
        </p:spPr>
      </p:sp>
      <p:sp>
        <p:nvSpPr>
          <p:cNvPr id="7055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3286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CCAE99-024A-431F-96A5-AB5D9AF96B42}" type="slidenum">
              <a:rPr lang="en-US" altLang="en-US"/>
              <a:pPr/>
              <a:t>36</a:t>
            </a:fld>
            <a:endParaRPr lang="en-US" altLang="en-US"/>
          </a:p>
        </p:txBody>
      </p:sp>
      <p:sp>
        <p:nvSpPr>
          <p:cNvPr id="706562" name="Rectangle 2"/>
          <p:cNvSpPr>
            <a:spLocks noGrp="1" noRot="1" noChangeAspect="1" noChangeArrowheads="1" noTextEdit="1"/>
          </p:cNvSpPr>
          <p:nvPr>
            <p:ph type="sldImg"/>
          </p:nvPr>
        </p:nvSpPr>
        <p:spPr>
          <a:ln/>
        </p:spPr>
      </p:sp>
      <p:sp>
        <p:nvSpPr>
          <p:cNvPr id="7065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775087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E2E01-8709-4BB9-99E6-9BC5DBE22D34}" type="slidenum">
              <a:rPr lang="en-US" altLang="en-US"/>
              <a:pPr/>
              <a:t>37</a:t>
            </a:fld>
            <a:endParaRPr lang="en-US" altLang="en-US"/>
          </a:p>
        </p:txBody>
      </p:sp>
      <p:sp>
        <p:nvSpPr>
          <p:cNvPr id="708610" name="Rectangle 2"/>
          <p:cNvSpPr>
            <a:spLocks noGrp="1" noRot="1" noChangeAspect="1" noChangeArrowheads="1" noTextEdit="1"/>
          </p:cNvSpPr>
          <p:nvPr>
            <p:ph type="sldImg"/>
          </p:nvPr>
        </p:nvSpPr>
        <p:spPr>
          <a:ln/>
        </p:spPr>
      </p:sp>
      <p:sp>
        <p:nvSpPr>
          <p:cNvPr id="7086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7540125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BDFDA7-8106-4537-A101-56D47755C874}" type="slidenum">
              <a:rPr lang="en-US" altLang="en-US"/>
              <a:pPr/>
              <a:t>38</a:t>
            </a:fld>
            <a:endParaRPr lang="en-US" altLang="en-US"/>
          </a:p>
        </p:txBody>
      </p:sp>
      <p:sp>
        <p:nvSpPr>
          <p:cNvPr id="709634" name="Rectangle 2"/>
          <p:cNvSpPr>
            <a:spLocks noGrp="1" noRot="1" noChangeAspect="1" noChangeArrowheads="1" noTextEdit="1"/>
          </p:cNvSpPr>
          <p:nvPr>
            <p:ph type="sldImg"/>
          </p:nvPr>
        </p:nvSpPr>
        <p:spPr>
          <a:ln/>
        </p:spPr>
      </p:sp>
      <p:sp>
        <p:nvSpPr>
          <p:cNvPr id="7096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97548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73BC98-3737-42A8-8BF5-059926DA8BDB}" type="slidenum">
              <a:rPr lang="en-US" altLang="en-US"/>
              <a:pPr/>
              <a:t>39</a:t>
            </a:fld>
            <a:endParaRPr lang="en-US" altLang="en-US"/>
          </a:p>
        </p:txBody>
      </p:sp>
      <p:sp>
        <p:nvSpPr>
          <p:cNvPr id="710658" name="Rectangle 2"/>
          <p:cNvSpPr>
            <a:spLocks noGrp="1" noRot="1" noChangeAspect="1" noChangeArrowheads="1" noTextEdit="1"/>
          </p:cNvSpPr>
          <p:nvPr>
            <p:ph type="sldImg"/>
          </p:nvPr>
        </p:nvSpPr>
        <p:spPr>
          <a:ln/>
        </p:spPr>
      </p:sp>
      <p:sp>
        <p:nvSpPr>
          <p:cNvPr id="7106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031584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8C0564-4906-4798-80F3-D36E7B88E6E1}" type="slidenum">
              <a:rPr lang="en-US" altLang="en-US"/>
              <a:pPr/>
              <a:t>40</a:t>
            </a:fld>
            <a:endParaRPr lang="en-US" altLang="en-US"/>
          </a:p>
        </p:txBody>
      </p:sp>
      <p:sp>
        <p:nvSpPr>
          <p:cNvPr id="711682" name="Rectangle 2"/>
          <p:cNvSpPr>
            <a:spLocks noGrp="1" noRot="1" noChangeAspect="1" noChangeArrowheads="1" noTextEdit="1"/>
          </p:cNvSpPr>
          <p:nvPr>
            <p:ph type="sldImg"/>
          </p:nvPr>
        </p:nvSpPr>
        <p:spPr>
          <a:ln/>
        </p:spPr>
      </p:sp>
      <p:sp>
        <p:nvSpPr>
          <p:cNvPr id="7116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788492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7392DB-0D04-4418-B941-B9F4E0F12E98}" type="slidenum">
              <a:rPr lang="en-US" altLang="en-US"/>
              <a:pPr/>
              <a:t>41</a:t>
            </a:fld>
            <a:endParaRPr lang="en-US" altLang="en-US"/>
          </a:p>
        </p:txBody>
      </p:sp>
      <p:sp>
        <p:nvSpPr>
          <p:cNvPr id="712706" name="Rectangle 2"/>
          <p:cNvSpPr>
            <a:spLocks noGrp="1" noRot="1" noChangeAspect="1" noChangeArrowheads="1" noTextEdit="1"/>
          </p:cNvSpPr>
          <p:nvPr>
            <p:ph type="sldImg"/>
          </p:nvPr>
        </p:nvSpPr>
        <p:spPr>
          <a:ln/>
        </p:spPr>
      </p:sp>
      <p:sp>
        <p:nvSpPr>
          <p:cNvPr id="7127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450456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5B50F3-4E7A-4888-8746-22AED2D4DDE5}" type="slidenum">
              <a:rPr lang="en-US" altLang="en-US"/>
              <a:pPr/>
              <a:t>42</a:t>
            </a:fld>
            <a:endParaRPr lang="en-US" altLang="en-US"/>
          </a:p>
        </p:txBody>
      </p:sp>
      <p:sp>
        <p:nvSpPr>
          <p:cNvPr id="713730" name="Rectangle 2"/>
          <p:cNvSpPr>
            <a:spLocks noGrp="1" noRot="1" noChangeAspect="1" noChangeArrowheads="1" noTextEdit="1"/>
          </p:cNvSpPr>
          <p:nvPr>
            <p:ph type="sldImg"/>
          </p:nvPr>
        </p:nvSpPr>
        <p:spPr>
          <a:ln/>
        </p:spPr>
      </p:sp>
      <p:sp>
        <p:nvSpPr>
          <p:cNvPr id="7137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3168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A3DB3D-DD1E-464E-AEB9-5E3B6BC24357}" type="slidenum">
              <a:rPr lang="en-US" altLang="en-US"/>
              <a:pPr/>
              <a:t>6</a:t>
            </a:fld>
            <a:endParaRPr lang="en-US" alt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pPr>
              <a:buFontTx/>
              <a:buChar char="•"/>
            </a:pPr>
            <a:r>
              <a:rPr lang="en-US" altLang="en-US" b="1">
                <a:latin typeface="Helvetica" panose="020B0604020202020204" pitchFamily="34" charset="0"/>
              </a:rPr>
              <a:t>Personal area networks (PANs)</a:t>
            </a:r>
            <a:r>
              <a:rPr lang="en-US" altLang="en-US">
                <a:latin typeface="Helvetica" panose="020B0604020202020204" pitchFamily="34" charset="0"/>
              </a:rPr>
              <a:t> are used to connect wireless devices (such as Bluetooth-enabled devices) in close proximity to each other. PANs are wireless and operate in the personal operating space of an individual, which is generally defined to be within 30 feet of your body. </a:t>
            </a:r>
          </a:p>
          <a:p>
            <a:pPr>
              <a:buFontTx/>
              <a:buChar char="•"/>
            </a:pPr>
            <a:r>
              <a:rPr lang="en-US" altLang="en-US">
                <a:latin typeface="Helvetica" panose="020B0604020202020204" pitchFamily="34" charset="0"/>
              </a:rPr>
              <a:t>An </a:t>
            </a:r>
            <a:r>
              <a:rPr lang="en-US" altLang="en-US" b="1">
                <a:latin typeface="Helvetica" panose="020B0604020202020204" pitchFamily="34" charset="0"/>
              </a:rPr>
              <a:t>intranet</a:t>
            </a:r>
            <a:r>
              <a:rPr lang="en-US" altLang="en-US">
                <a:latin typeface="Helvetica" panose="020B0604020202020204" pitchFamily="34" charset="0"/>
              </a:rPr>
              <a:t> is a private corporate network that is used exclusively by company employees to facilitate information sharing, database access, group scheduling, videoconferencing, or other employee collaboration. The intranet is not accessible to non-employees; a firewall protects it from the Internet.</a:t>
            </a:r>
          </a:p>
        </p:txBody>
      </p:sp>
    </p:spTree>
    <p:extLst>
      <p:ext uri="{BB962C8B-B14F-4D97-AF65-F5344CB8AC3E}">
        <p14:creationId xmlns:p14="http://schemas.microsoft.com/office/powerpoint/2010/main" val="1548997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F9B387-5A68-4498-8E13-9B1FB6B89821}" type="slidenum">
              <a:rPr lang="en-US" altLang="en-US"/>
              <a:pPr/>
              <a:t>43</a:t>
            </a:fld>
            <a:endParaRPr lang="en-US" altLang="en-US"/>
          </a:p>
        </p:txBody>
      </p:sp>
      <p:sp>
        <p:nvSpPr>
          <p:cNvPr id="714754" name="Rectangle 2"/>
          <p:cNvSpPr>
            <a:spLocks noGrp="1" noRot="1" noChangeAspect="1" noChangeArrowheads="1" noTextEdit="1"/>
          </p:cNvSpPr>
          <p:nvPr>
            <p:ph type="sldImg"/>
          </p:nvPr>
        </p:nvSpPr>
        <p:spPr>
          <a:ln/>
        </p:spPr>
      </p:sp>
      <p:sp>
        <p:nvSpPr>
          <p:cNvPr id="7147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733369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E7D319-6E77-4B3F-8D49-F1CC82918FBF}" type="slidenum">
              <a:rPr lang="en-US" altLang="en-US"/>
              <a:pPr/>
              <a:t>44</a:t>
            </a:fld>
            <a:endParaRPr lang="en-US" altLang="en-US"/>
          </a:p>
        </p:txBody>
      </p:sp>
      <p:sp>
        <p:nvSpPr>
          <p:cNvPr id="715778" name="Rectangle 2"/>
          <p:cNvSpPr>
            <a:spLocks noGrp="1" noRot="1" noChangeAspect="1" noChangeArrowheads="1" noTextEdit="1"/>
          </p:cNvSpPr>
          <p:nvPr>
            <p:ph type="sldImg"/>
          </p:nvPr>
        </p:nvSpPr>
        <p:spPr>
          <a:ln/>
        </p:spPr>
      </p:sp>
      <p:sp>
        <p:nvSpPr>
          <p:cNvPr id="7157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917139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986769-A023-4C1A-912B-341C9DECC521}" type="slidenum">
              <a:rPr lang="en-US" altLang="en-US"/>
              <a:pPr/>
              <a:t>45</a:t>
            </a:fld>
            <a:endParaRPr lang="en-US" altLang="en-US"/>
          </a:p>
        </p:txBody>
      </p:sp>
      <p:sp>
        <p:nvSpPr>
          <p:cNvPr id="716802" name="Rectangle 2"/>
          <p:cNvSpPr>
            <a:spLocks noGrp="1" noRot="1" noChangeAspect="1" noChangeArrowheads="1" noTextEdit="1"/>
          </p:cNvSpPr>
          <p:nvPr>
            <p:ph type="sldImg"/>
          </p:nvPr>
        </p:nvSpPr>
        <p:spPr>
          <a:ln/>
        </p:spPr>
      </p:sp>
      <p:sp>
        <p:nvSpPr>
          <p:cNvPr id="7168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4190549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1F0CD9-2478-40AA-9E6F-1B59DE865FD0}" type="slidenum">
              <a:rPr lang="en-US" altLang="en-US"/>
              <a:pPr/>
              <a:t>46</a:t>
            </a:fld>
            <a:endParaRPr lang="en-US" altLang="en-US"/>
          </a:p>
        </p:txBody>
      </p:sp>
      <p:sp>
        <p:nvSpPr>
          <p:cNvPr id="717826" name="Rectangle 2"/>
          <p:cNvSpPr>
            <a:spLocks noGrp="1" noRot="1" noChangeAspect="1" noChangeArrowheads="1" noTextEdit="1"/>
          </p:cNvSpPr>
          <p:nvPr>
            <p:ph type="sldImg"/>
          </p:nvPr>
        </p:nvSpPr>
        <p:spPr>
          <a:ln/>
        </p:spPr>
      </p:sp>
      <p:sp>
        <p:nvSpPr>
          <p:cNvPr id="7178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610721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5EA5FD-22D9-4D97-B4EA-981C6735B3AF}" type="slidenum">
              <a:rPr lang="en-US" altLang="en-US"/>
              <a:pPr/>
              <a:t>47</a:t>
            </a:fld>
            <a:endParaRPr lang="en-US" altLang="en-US"/>
          </a:p>
        </p:txBody>
      </p:sp>
      <p:sp>
        <p:nvSpPr>
          <p:cNvPr id="718850" name="Rectangle 2"/>
          <p:cNvSpPr>
            <a:spLocks noGrp="1" noRot="1" noChangeAspect="1" noChangeArrowheads="1" noTextEdit="1"/>
          </p:cNvSpPr>
          <p:nvPr>
            <p:ph type="sldImg"/>
          </p:nvPr>
        </p:nvSpPr>
        <p:spPr>
          <a:ln/>
        </p:spPr>
      </p:sp>
      <p:sp>
        <p:nvSpPr>
          <p:cNvPr id="7188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94349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8E83ED-E304-40E9-BD8D-7F4EAA5E0BB0}" type="slidenum">
              <a:rPr lang="en-US" altLang="en-US"/>
              <a:pPr/>
              <a:t>48</a:t>
            </a:fld>
            <a:endParaRPr lang="en-US" altLang="en-US"/>
          </a:p>
        </p:txBody>
      </p:sp>
      <p:sp>
        <p:nvSpPr>
          <p:cNvPr id="719874" name="Rectangle 2"/>
          <p:cNvSpPr>
            <a:spLocks noGrp="1" noRot="1" noChangeAspect="1" noChangeArrowheads="1" noTextEdit="1"/>
          </p:cNvSpPr>
          <p:nvPr>
            <p:ph type="sldImg"/>
          </p:nvPr>
        </p:nvSpPr>
        <p:spPr>
          <a:ln/>
        </p:spPr>
      </p:sp>
      <p:sp>
        <p:nvSpPr>
          <p:cNvPr id="7198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909583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60038B-E74B-48F7-BBD4-6E25A78C4A75}" type="slidenum">
              <a:rPr lang="en-US" altLang="en-US"/>
              <a:pPr/>
              <a:t>49</a:t>
            </a:fld>
            <a:endParaRPr lang="en-US" altLang="en-US"/>
          </a:p>
        </p:txBody>
      </p:sp>
      <p:sp>
        <p:nvSpPr>
          <p:cNvPr id="720898" name="Rectangle 2"/>
          <p:cNvSpPr>
            <a:spLocks noGrp="1" noRot="1" noChangeAspect="1" noChangeArrowheads="1" noTextEdit="1"/>
          </p:cNvSpPr>
          <p:nvPr>
            <p:ph type="sldImg"/>
          </p:nvPr>
        </p:nvSpPr>
        <p:spPr>
          <a:ln/>
        </p:spPr>
      </p:sp>
      <p:sp>
        <p:nvSpPr>
          <p:cNvPr id="7208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123391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9C17F0-34EE-47F2-B0BE-713CC2678909}" type="slidenum">
              <a:rPr lang="en-US" altLang="en-US"/>
              <a:pPr/>
              <a:t>50</a:t>
            </a:fld>
            <a:endParaRPr lang="en-US" altLang="en-US"/>
          </a:p>
        </p:txBody>
      </p:sp>
      <p:sp>
        <p:nvSpPr>
          <p:cNvPr id="721922" name="Rectangle 2"/>
          <p:cNvSpPr>
            <a:spLocks noGrp="1" noRot="1" noChangeAspect="1" noChangeArrowheads="1" noTextEdit="1"/>
          </p:cNvSpPr>
          <p:nvPr>
            <p:ph type="sldImg"/>
          </p:nvPr>
        </p:nvSpPr>
        <p:spPr>
          <a:ln/>
        </p:spPr>
      </p:sp>
      <p:sp>
        <p:nvSpPr>
          <p:cNvPr id="7219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563049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CB498F-AD94-4E5C-8A49-45A951A9331C}" type="slidenum">
              <a:rPr lang="en-US" altLang="en-US"/>
              <a:pPr/>
              <a:t>51</a:t>
            </a:fld>
            <a:endParaRPr lang="en-US" altLang="en-US"/>
          </a:p>
        </p:txBody>
      </p:sp>
      <p:sp>
        <p:nvSpPr>
          <p:cNvPr id="722946" name="Rectangle 2"/>
          <p:cNvSpPr>
            <a:spLocks noGrp="1" noRot="1" noChangeAspect="1" noChangeArrowheads="1" noTextEdit="1"/>
          </p:cNvSpPr>
          <p:nvPr>
            <p:ph type="sldImg"/>
          </p:nvPr>
        </p:nvSpPr>
        <p:spPr>
          <a:ln/>
        </p:spPr>
      </p:sp>
      <p:sp>
        <p:nvSpPr>
          <p:cNvPr id="7229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361726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97A9D2-F3A7-42D2-BB82-75F2A3E599E5}" type="slidenum">
              <a:rPr lang="en-US" altLang="en-US"/>
              <a:pPr/>
              <a:t>52</a:t>
            </a:fld>
            <a:endParaRPr lang="en-US" altLang="en-US"/>
          </a:p>
        </p:txBody>
      </p:sp>
      <p:sp>
        <p:nvSpPr>
          <p:cNvPr id="723970" name="Rectangle 2"/>
          <p:cNvSpPr>
            <a:spLocks noGrp="1" noRot="1" noChangeAspect="1" noChangeArrowheads="1" noTextEdit="1"/>
          </p:cNvSpPr>
          <p:nvPr>
            <p:ph type="sldImg"/>
          </p:nvPr>
        </p:nvSpPr>
        <p:spPr>
          <a:ln/>
        </p:spPr>
      </p:sp>
      <p:sp>
        <p:nvSpPr>
          <p:cNvPr id="7239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96110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E1AF4A-7EB6-4753-833D-F8CB7438E4CF}" type="slidenum">
              <a:rPr lang="en-US" altLang="en-US"/>
              <a:pPr/>
              <a:t>7</a:t>
            </a:fld>
            <a:endParaRPr lang="en-US" alt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pPr>
              <a:buFontTx/>
              <a:buChar char="•"/>
            </a:pPr>
            <a:r>
              <a:rPr lang="en-US" altLang="en-US">
                <a:latin typeface="Helvetica" panose="020B0604020202020204" pitchFamily="34" charset="0"/>
              </a:rPr>
              <a:t>Client/server networks share many of the same components of P2P networks as well as some components specific to client/server networks:</a:t>
            </a:r>
          </a:p>
          <a:p>
            <a:pPr lvl="2">
              <a:lnSpc>
                <a:spcPct val="96000"/>
              </a:lnSpc>
              <a:spcBef>
                <a:spcPts val="400"/>
              </a:spcBef>
              <a:spcAft>
                <a:spcPts val="200"/>
              </a:spcAft>
            </a:pPr>
            <a:r>
              <a:rPr lang="en-US" altLang="en-US">
                <a:latin typeface="Times New Roman" panose="02020603050405020304" pitchFamily="18" charset="0"/>
              </a:rPr>
              <a:t>- </a:t>
            </a:r>
            <a:r>
              <a:rPr lang="en-US" altLang="en-US" b="1">
                <a:latin typeface="Times New Roman" panose="02020603050405020304" pitchFamily="18" charset="0"/>
              </a:rPr>
              <a:t>Server.</a:t>
            </a:r>
            <a:r>
              <a:rPr lang="en-US" altLang="en-US">
                <a:latin typeface="Times New Roman" panose="02020603050405020304" pitchFamily="18" charset="0"/>
              </a:rPr>
              <a:t> Unlike P2P networks, client/server networks contain at least one computer that functions solely as a server.</a:t>
            </a:r>
          </a:p>
          <a:p>
            <a:pPr lvl="2">
              <a:lnSpc>
                <a:spcPct val="96000"/>
              </a:lnSpc>
              <a:spcBef>
                <a:spcPts val="200"/>
              </a:spcBef>
              <a:spcAft>
                <a:spcPts val="200"/>
              </a:spcAft>
            </a:pPr>
            <a:r>
              <a:rPr lang="en-US" altLang="en-US">
                <a:latin typeface="Times New Roman" panose="02020603050405020304" pitchFamily="18" charset="0"/>
              </a:rPr>
              <a:t>- </a:t>
            </a:r>
            <a:r>
              <a:rPr lang="en-US" altLang="en-US" b="1">
                <a:latin typeface="Times New Roman" panose="02020603050405020304" pitchFamily="18" charset="0"/>
              </a:rPr>
              <a:t>Network topology.</a:t>
            </a:r>
            <a:r>
              <a:rPr lang="en-US" altLang="en-US">
                <a:latin typeface="Times New Roman" panose="02020603050405020304" pitchFamily="18" charset="0"/>
              </a:rPr>
              <a:t> Because client/server networks are more complex than P2P networks, the layout and structure of the network must be carefully planned.</a:t>
            </a:r>
          </a:p>
          <a:p>
            <a:pPr lvl="2">
              <a:lnSpc>
                <a:spcPct val="96000"/>
              </a:lnSpc>
              <a:spcBef>
                <a:spcPts val="200"/>
              </a:spcBef>
              <a:spcAft>
                <a:spcPts val="200"/>
              </a:spcAft>
            </a:pPr>
            <a:r>
              <a:rPr lang="en-US" altLang="en-US">
                <a:latin typeface="Times New Roman" panose="02020603050405020304" pitchFamily="18" charset="0"/>
              </a:rPr>
              <a:t>- </a:t>
            </a:r>
            <a:r>
              <a:rPr lang="en-US" altLang="en-US" b="1">
                <a:latin typeface="Times New Roman" panose="02020603050405020304" pitchFamily="18" charset="0"/>
              </a:rPr>
              <a:t>Transmission media.</a:t>
            </a:r>
            <a:r>
              <a:rPr lang="en-US" altLang="en-US">
                <a:latin typeface="Times New Roman" panose="02020603050405020304" pitchFamily="18" charset="0"/>
              </a:rPr>
              <a:t> T</a:t>
            </a:r>
            <a:r>
              <a:rPr lang="en-US" altLang="en-US" i="1">
                <a:latin typeface="Times New Roman" panose="02020603050405020304" pitchFamily="18" charset="0"/>
              </a:rPr>
              <a:t>ransmission media</a:t>
            </a:r>
            <a:r>
              <a:rPr lang="en-US" altLang="en-US">
                <a:latin typeface="Times New Roman" panose="02020603050405020304" pitchFamily="18" charset="0"/>
              </a:rPr>
              <a:t> (cable or wireless communications technology) is needed based on the network topology. Client/server networks use a wider variety of cable types than do simpler P2P networks.</a:t>
            </a:r>
          </a:p>
          <a:p>
            <a:pPr lvl="2">
              <a:lnSpc>
                <a:spcPct val="96000"/>
              </a:lnSpc>
              <a:spcBef>
                <a:spcPts val="200"/>
              </a:spcBef>
              <a:spcAft>
                <a:spcPts val="200"/>
              </a:spcAft>
            </a:pPr>
            <a:r>
              <a:rPr lang="en-US" altLang="en-US">
                <a:latin typeface="Times New Roman" panose="02020603050405020304" pitchFamily="18" charset="0"/>
              </a:rPr>
              <a:t>- </a:t>
            </a:r>
            <a:r>
              <a:rPr lang="en-US" altLang="en-US" b="1">
                <a:latin typeface="Times New Roman" panose="02020603050405020304" pitchFamily="18" charset="0"/>
              </a:rPr>
              <a:t>Network operating system (NOS) software.</a:t>
            </a:r>
            <a:r>
              <a:rPr lang="en-US" altLang="en-US">
                <a:latin typeface="Times New Roman" panose="02020603050405020304" pitchFamily="18" charset="0"/>
              </a:rPr>
              <a:t> All client/server networks require </a:t>
            </a:r>
            <a:r>
              <a:rPr lang="en-US" altLang="en-US" i="1">
                <a:latin typeface="Times New Roman" panose="02020603050405020304" pitchFamily="18" charset="0"/>
              </a:rPr>
              <a:t>network operating system (NOS) software, </a:t>
            </a:r>
            <a:r>
              <a:rPr lang="en-US" altLang="en-US">
                <a:latin typeface="Times New Roman" panose="02020603050405020304" pitchFamily="18" charset="0"/>
              </a:rPr>
              <a:t>which is specialized software that is installed on servers and client computers that enables the network to function.</a:t>
            </a:r>
          </a:p>
          <a:p>
            <a:pPr lvl="2">
              <a:lnSpc>
                <a:spcPct val="96000"/>
              </a:lnSpc>
              <a:spcBef>
                <a:spcPts val="200"/>
              </a:spcBef>
              <a:spcAft>
                <a:spcPts val="200"/>
              </a:spcAft>
            </a:pPr>
            <a:r>
              <a:rPr lang="en-US" altLang="en-US">
                <a:latin typeface="Times New Roman" panose="02020603050405020304" pitchFamily="18" charset="0"/>
              </a:rPr>
              <a:t>- </a:t>
            </a:r>
            <a:r>
              <a:rPr lang="en-US" altLang="en-US" b="1">
                <a:latin typeface="Times New Roman" panose="02020603050405020304" pitchFamily="18" charset="0"/>
              </a:rPr>
              <a:t>Network adapters.</a:t>
            </a:r>
            <a:r>
              <a:rPr lang="en-US" altLang="en-US">
                <a:latin typeface="Times New Roman" panose="02020603050405020304" pitchFamily="18" charset="0"/>
              </a:rPr>
              <a:t> N</a:t>
            </a:r>
            <a:r>
              <a:rPr lang="en-US" altLang="en-US" i="1">
                <a:latin typeface="Times New Roman" panose="02020603050405020304" pitchFamily="18" charset="0"/>
              </a:rPr>
              <a:t>etwork adapters </a:t>
            </a:r>
            <a:r>
              <a:rPr lang="en-US" altLang="en-US">
                <a:latin typeface="Times New Roman" panose="02020603050405020304" pitchFamily="18" charset="0"/>
              </a:rPr>
              <a:t>(or </a:t>
            </a:r>
            <a:r>
              <a:rPr lang="en-US" altLang="en-US" i="1">
                <a:latin typeface="Times New Roman" panose="02020603050405020304" pitchFamily="18" charset="0"/>
              </a:rPr>
              <a:t>network interface cards</a:t>
            </a:r>
            <a:r>
              <a:rPr lang="en-US" altLang="en-US">
                <a:latin typeface="Times New Roman" panose="02020603050405020304" pitchFamily="18" charset="0"/>
              </a:rPr>
              <a:t>) are attached or installed to each device on a client/server network. These adapters enable the computer (or peripheral) to communicate with the network using a common data communication language, or </a:t>
            </a:r>
            <a:r>
              <a:rPr lang="en-US" altLang="en-US" i="1">
                <a:latin typeface="Times New Roman" panose="02020603050405020304" pitchFamily="18" charset="0"/>
              </a:rPr>
              <a:t>protocol.</a:t>
            </a:r>
            <a:endParaRPr lang="en-US" altLang="en-US">
              <a:latin typeface="Times New Roman" panose="02020603050405020304" pitchFamily="18" charset="0"/>
            </a:endParaRPr>
          </a:p>
          <a:p>
            <a:pPr lvl="2">
              <a:lnSpc>
                <a:spcPct val="96000"/>
              </a:lnSpc>
              <a:spcBef>
                <a:spcPts val="200"/>
              </a:spcBef>
              <a:spcAft>
                <a:spcPts val="600"/>
              </a:spcAft>
            </a:pPr>
            <a:r>
              <a:rPr lang="en-US" altLang="en-US">
                <a:latin typeface="Times New Roman" panose="02020603050405020304" pitchFamily="18" charset="0"/>
              </a:rPr>
              <a:t>- </a:t>
            </a:r>
            <a:r>
              <a:rPr lang="en-US" altLang="en-US" b="1">
                <a:latin typeface="Times New Roman" panose="02020603050405020304" pitchFamily="18" charset="0"/>
              </a:rPr>
              <a:t>Network navigation devices.</a:t>
            </a:r>
            <a:r>
              <a:rPr lang="en-US" altLang="en-US">
                <a:latin typeface="Times New Roman" panose="02020603050405020304" pitchFamily="18" charset="0"/>
              </a:rPr>
              <a:t> Because of the complexity of a client/server network, specialized </a:t>
            </a:r>
            <a:r>
              <a:rPr lang="en-US" altLang="en-US" i="1">
                <a:latin typeface="Times New Roman" panose="02020603050405020304" pitchFamily="18" charset="0"/>
              </a:rPr>
              <a:t>network navigation devices</a:t>
            </a:r>
            <a:r>
              <a:rPr lang="en-US" altLang="en-US">
                <a:latin typeface="Times New Roman" panose="02020603050405020304" pitchFamily="18" charset="0"/>
              </a:rPr>
              <a:t> (such as </a:t>
            </a:r>
            <a:r>
              <a:rPr lang="en-US" altLang="en-US" i="1">
                <a:latin typeface="Times New Roman" panose="02020603050405020304" pitchFamily="18" charset="0"/>
              </a:rPr>
              <a:t>routers, hubs,</a:t>
            </a:r>
            <a:r>
              <a:rPr lang="en-US" altLang="en-US">
                <a:latin typeface="Times New Roman" panose="02020603050405020304" pitchFamily="18" charset="0"/>
              </a:rPr>
              <a:t> and </a:t>
            </a:r>
            <a:r>
              <a:rPr lang="en-US" altLang="en-US" i="1">
                <a:latin typeface="Times New Roman" panose="02020603050405020304" pitchFamily="18" charset="0"/>
              </a:rPr>
              <a:t>switches</a:t>
            </a:r>
            <a:r>
              <a:rPr lang="en-US" altLang="en-US">
                <a:latin typeface="Times New Roman" panose="02020603050405020304" pitchFamily="18" charset="0"/>
              </a:rPr>
              <a:t>) are needed to move data signals around the network.</a:t>
            </a:r>
          </a:p>
          <a:p>
            <a:pPr>
              <a:buFontTx/>
              <a:buChar char="•"/>
            </a:pPr>
            <a:endParaRPr lang="en-US" altLang="en-US">
              <a:latin typeface="Helvetica" panose="020B0604020202020204" pitchFamily="34" charset="0"/>
            </a:endParaRPr>
          </a:p>
        </p:txBody>
      </p:sp>
    </p:spTree>
    <p:extLst>
      <p:ext uri="{BB962C8B-B14F-4D97-AF65-F5344CB8AC3E}">
        <p14:creationId xmlns:p14="http://schemas.microsoft.com/office/powerpoint/2010/main" val="4494437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F3A603-C912-4443-BBE5-F06B19F47F54}" type="slidenum">
              <a:rPr lang="en-US" altLang="en-US"/>
              <a:pPr/>
              <a:t>53</a:t>
            </a:fld>
            <a:endParaRPr lang="en-US" altLang="en-US"/>
          </a:p>
        </p:txBody>
      </p:sp>
      <p:sp>
        <p:nvSpPr>
          <p:cNvPr id="724994" name="Rectangle 2"/>
          <p:cNvSpPr>
            <a:spLocks noGrp="1" noRot="1" noChangeAspect="1" noChangeArrowheads="1" noTextEdit="1"/>
          </p:cNvSpPr>
          <p:nvPr>
            <p:ph type="sldImg"/>
          </p:nvPr>
        </p:nvSpPr>
        <p:spPr>
          <a:ln/>
        </p:spPr>
      </p:sp>
      <p:sp>
        <p:nvSpPr>
          <p:cNvPr id="7249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117453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908B72-7040-45B6-A3A8-0EC7F08187E2}" type="slidenum">
              <a:rPr lang="en-US" altLang="en-US"/>
              <a:pPr/>
              <a:t>54</a:t>
            </a:fld>
            <a:endParaRPr lang="en-US" altLang="en-US"/>
          </a:p>
        </p:txBody>
      </p:sp>
      <p:sp>
        <p:nvSpPr>
          <p:cNvPr id="726018" name="Rectangle 2"/>
          <p:cNvSpPr>
            <a:spLocks noGrp="1" noRot="1" noChangeAspect="1" noChangeArrowheads="1" noTextEdit="1"/>
          </p:cNvSpPr>
          <p:nvPr>
            <p:ph type="sldImg"/>
          </p:nvPr>
        </p:nvSpPr>
        <p:spPr>
          <a:ln/>
        </p:spPr>
      </p:sp>
      <p:sp>
        <p:nvSpPr>
          <p:cNvPr id="7260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712700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A82BEB-6053-4885-9A4D-8B0D73F043A5}" type="slidenum">
              <a:rPr lang="en-US" altLang="en-US"/>
              <a:pPr/>
              <a:t>55</a:t>
            </a:fld>
            <a:endParaRPr lang="en-US" altLang="en-US"/>
          </a:p>
        </p:txBody>
      </p:sp>
      <p:sp>
        <p:nvSpPr>
          <p:cNvPr id="727042" name="Rectangle 2"/>
          <p:cNvSpPr>
            <a:spLocks noGrp="1" noRot="1" noChangeAspect="1" noChangeArrowheads="1" noTextEdit="1"/>
          </p:cNvSpPr>
          <p:nvPr>
            <p:ph type="sldImg"/>
          </p:nvPr>
        </p:nvSpPr>
        <p:spPr>
          <a:ln/>
        </p:spPr>
      </p:sp>
      <p:sp>
        <p:nvSpPr>
          <p:cNvPr id="7270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493819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F1D71A-E72C-49EA-9619-4AEB954F55DA}" type="slidenum">
              <a:rPr lang="en-US" altLang="en-US"/>
              <a:pPr/>
              <a:t>56</a:t>
            </a:fld>
            <a:endParaRPr lang="en-US" altLang="en-US"/>
          </a:p>
        </p:txBody>
      </p:sp>
      <p:sp>
        <p:nvSpPr>
          <p:cNvPr id="728066" name="Rectangle 2"/>
          <p:cNvSpPr>
            <a:spLocks noGrp="1" noRot="1" noChangeAspect="1" noChangeArrowheads="1" noTextEdit="1"/>
          </p:cNvSpPr>
          <p:nvPr>
            <p:ph type="sldImg"/>
          </p:nvPr>
        </p:nvSpPr>
        <p:spPr>
          <a:ln/>
        </p:spPr>
      </p:sp>
      <p:sp>
        <p:nvSpPr>
          <p:cNvPr id="7280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9050604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BE0B39-2A60-4973-85BA-548001018002}" type="slidenum">
              <a:rPr lang="en-US" altLang="en-US"/>
              <a:pPr/>
              <a:t>57</a:t>
            </a:fld>
            <a:endParaRPr lang="en-US" altLang="en-US"/>
          </a:p>
        </p:txBody>
      </p:sp>
      <p:sp>
        <p:nvSpPr>
          <p:cNvPr id="729090" name="Rectangle 2"/>
          <p:cNvSpPr>
            <a:spLocks noGrp="1" noRot="1" noChangeAspect="1" noChangeArrowheads="1" noTextEdit="1"/>
          </p:cNvSpPr>
          <p:nvPr>
            <p:ph type="sldImg"/>
          </p:nvPr>
        </p:nvSpPr>
        <p:spPr>
          <a:ln/>
        </p:spPr>
      </p:sp>
      <p:sp>
        <p:nvSpPr>
          <p:cNvPr id="7290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910337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EE70A7-B4E8-4AF7-998E-CAD0168C6EC1}" type="slidenum">
              <a:rPr lang="en-US" altLang="en-US"/>
              <a:pPr/>
              <a:t>58</a:t>
            </a:fld>
            <a:endParaRPr lang="en-US" altLang="en-US"/>
          </a:p>
        </p:txBody>
      </p:sp>
      <p:sp>
        <p:nvSpPr>
          <p:cNvPr id="690178" name="Rectangle 2"/>
          <p:cNvSpPr>
            <a:spLocks noGrp="1" noRot="1" noChangeAspect="1" noChangeArrowheads="1" noTextEdit="1"/>
          </p:cNvSpPr>
          <p:nvPr>
            <p:ph type="sldImg"/>
          </p:nvPr>
        </p:nvSpPr>
        <p:spPr>
          <a:ln/>
        </p:spPr>
      </p:sp>
      <p:sp>
        <p:nvSpPr>
          <p:cNvPr id="69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25301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1FA7C3-C2F7-446E-8D8A-CB6A59A4C217}" type="slidenum">
              <a:rPr lang="en-US" altLang="en-US"/>
              <a:pPr/>
              <a:t>8</a:t>
            </a:fld>
            <a:endParaRPr lang="en-US" alt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pPr>
              <a:buFontTx/>
              <a:buChar char="•"/>
            </a:pPr>
            <a:r>
              <a:rPr lang="en-US" altLang="en-US">
                <a:latin typeface="Helvetica" panose="020B0604020202020204" pitchFamily="34" charset="0"/>
              </a:rPr>
              <a:t>Servers are the workhorses of the client/server network. They serve many different network users and assist them with accomplishing a variety of tasks. </a:t>
            </a:r>
          </a:p>
          <a:p>
            <a:pPr>
              <a:buFontTx/>
              <a:buChar char="•"/>
            </a:pPr>
            <a:r>
              <a:rPr lang="en-US" altLang="en-US">
                <a:latin typeface="Helvetica" panose="020B0604020202020204" pitchFamily="34" charset="0"/>
              </a:rPr>
              <a:t>The number and types of servers on a client/server network depend on the network’s size and workload. </a:t>
            </a:r>
          </a:p>
          <a:p>
            <a:pPr>
              <a:buFontTx/>
              <a:buChar char="•"/>
            </a:pPr>
            <a:r>
              <a:rPr lang="en-US" altLang="en-US">
                <a:latin typeface="Times New Roman" panose="02020603050405020304" pitchFamily="18" charset="0"/>
              </a:rPr>
              <a:t>As more users are added to a network, </a:t>
            </a:r>
            <a:r>
              <a:rPr lang="en-US" altLang="en-US" b="1">
                <a:latin typeface="Times New Roman" panose="02020603050405020304" pitchFamily="18" charset="0"/>
              </a:rPr>
              <a:t>dedicated servers</a:t>
            </a:r>
            <a:r>
              <a:rPr lang="en-US" altLang="en-US">
                <a:latin typeface="Times New Roman" panose="02020603050405020304" pitchFamily="18" charset="0"/>
              </a:rPr>
              <a:t> are used to fulfill one specific function (such as handling e-mail). When dedicated servers are deployed, the main server then becomes merely an authentication server and/or a file server.</a:t>
            </a:r>
          </a:p>
          <a:p>
            <a:pPr>
              <a:buFontTx/>
              <a:buChar char="•"/>
            </a:pPr>
            <a:r>
              <a:rPr lang="en-US" altLang="en-US" b="1">
                <a:latin typeface="Helvetica" panose="020B0604020202020204" pitchFamily="34" charset="0"/>
              </a:rPr>
              <a:t>Authentication servers</a:t>
            </a:r>
            <a:r>
              <a:rPr lang="en-US" altLang="en-US">
                <a:latin typeface="Helvetica" panose="020B0604020202020204" pitchFamily="34" charset="0"/>
              </a:rPr>
              <a:t> keep track of who is logging on to the network and which services on the network are available to each user. Authentication servers also act as overseers for the network. They manage and coordinate the services provided by any other dedicated servers located on the network. </a:t>
            </a:r>
          </a:p>
          <a:p>
            <a:pPr>
              <a:buFontTx/>
              <a:buChar char="•"/>
            </a:pPr>
            <a:r>
              <a:rPr lang="en-US" altLang="en-US" b="1">
                <a:latin typeface="Helvetica" panose="020B0604020202020204" pitchFamily="34" charset="0"/>
              </a:rPr>
              <a:t>File servers</a:t>
            </a:r>
            <a:r>
              <a:rPr lang="en-US" altLang="en-US">
                <a:latin typeface="Helvetica" panose="020B0604020202020204" pitchFamily="34" charset="0"/>
              </a:rPr>
              <a:t> store and manage files for network users. On corporate networks, employees are provided with space on a file server to store files they create.</a:t>
            </a:r>
          </a:p>
        </p:txBody>
      </p:sp>
    </p:spTree>
    <p:extLst>
      <p:ext uri="{BB962C8B-B14F-4D97-AF65-F5344CB8AC3E}">
        <p14:creationId xmlns:p14="http://schemas.microsoft.com/office/powerpoint/2010/main" val="3050679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2D54AA-0F76-4C62-9BEA-AA9A4310A8B0}" type="slidenum">
              <a:rPr lang="en-US" altLang="en-US"/>
              <a:pPr/>
              <a:t>9</a:t>
            </a:fld>
            <a:endParaRPr lang="en-US" alt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pPr>
              <a:buFontTx/>
              <a:buChar char="•"/>
            </a:pPr>
            <a:r>
              <a:rPr lang="en-US" altLang="en-US">
                <a:latin typeface="Helvetica" panose="020B0604020202020204" pitchFamily="34" charset="0"/>
              </a:rPr>
              <a:t>Any task that is repetitive or demands a lot of time of the server’s processor (CPU) is a good candidate to relegate to a dedicated server. </a:t>
            </a:r>
          </a:p>
          <a:p>
            <a:pPr>
              <a:buFontTx/>
              <a:buChar char="•"/>
            </a:pPr>
            <a:r>
              <a:rPr lang="en-US" altLang="en-US"/>
              <a:t>A network with a centralized printing service will have a </a:t>
            </a:r>
            <a:r>
              <a:rPr lang="en-US" altLang="en-US" b="1"/>
              <a:t>print server</a:t>
            </a:r>
            <a:r>
              <a:rPr lang="en-US" altLang="en-US"/>
              <a:t> that routes print jobs to appropriate devices and prioritizes printing according to order of request, unless overridden by special needs. </a:t>
            </a:r>
          </a:p>
          <a:p>
            <a:pPr>
              <a:buFontTx/>
              <a:buChar char="•"/>
            </a:pPr>
            <a:r>
              <a:rPr lang="en-US" altLang="en-US" b="1"/>
              <a:t>Application servers</a:t>
            </a:r>
            <a:r>
              <a:rPr lang="en-US" altLang="en-US"/>
              <a:t> store and distribute as needed a set of application software for each system on the network. In these configurations, upgrades and new software installs are done just once on this server rather than deploying the programs throughout the organization.</a:t>
            </a:r>
          </a:p>
          <a:p>
            <a:pPr>
              <a:buFontTx/>
              <a:buChar char="•"/>
            </a:pPr>
            <a:r>
              <a:rPr lang="en-US" altLang="en-US" b="1"/>
              <a:t>Database servers</a:t>
            </a:r>
            <a:r>
              <a:rPr lang="en-US" altLang="en-US"/>
              <a:t> are dedicated to an organization’s database storage, queries, and retrievals.</a:t>
            </a:r>
          </a:p>
          <a:p>
            <a:pPr>
              <a:buFontTx/>
              <a:buChar char="•"/>
            </a:pPr>
            <a:r>
              <a:rPr lang="en-US" altLang="en-US"/>
              <a:t>In large organizations </a:t>
            </a:r>
            <a:r>
              <a:rPr lang="en-US" altLang="en-US" b="1"/>
              <a:t>e-mail servers</a:t>
            </a:r>
            <a:r>
              <a:rPr lang="en-US" altLang="en-US"/>
              <a:t> handle the large volume of incoming, outgoing, and internal e-mail.</a:t>
            </a:r>
          </a:p>
        </p:txBody>
      </p:sp>
    </p:spTree>
    <p:extLst>
      <p:ext uri="{BB962C8B-B14F-4D97-AF65-F5344CB8AC3E}">
        <p14:creationId xmlns:p14="http://schemas.microsoft.com/office/powerpoint/2010/main" val="1006836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3CCD76-00B4-4918-A5E7-51EE03B1CC96}" type="slidenum">
              <a:rPr lang="en-US" altLang="en-US"/>
              <a:pPr/>
              <a:t>10</a:t>
            </a:fld>
            <a:endParaRPr lang="en-US" alt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pPr>
              <a:buFontTx/>
              <a:buChar char="•"/>
            </a:pPr>
            <a:r>
              <a:rPr lang="en-US" altLang="en-US">
                <a:latin typeface="Helvetica" panose="020B0604020202020204" pitchFamily="34" charset="0"/>
              </a:rPr>
              <a:t>A </a:t>
            </a:r>
            <a:r>
              <a:rPr lang="en-US" altLang="en-US" b="1">
                <a:latin typeface="Helvetica" panose="020B0604020202020204" pitchFamily="34" charset="0"/>
              </a:rPr>
              <a:t>communications server</a:t>
            </a:r>
            <a:r>
              <a:rPr lang="en-US" altLang="en-US">
                <a:latin typeface="Helvetica" panose="020B0604020202020204" pitchFamily="34" charset="0"/>
              </a:rPr>
              <a:t> handles all communications between the network and other networks, including managing Internet connectivity. All requests for information from the Internet and all messages being sent through the Internet pass through the communications server.</a:t>
            </a:r>
          </a:p>
          <a:p>
            <a:pPr>
              <a:buFontTx/>
              <a:buChar char="•"/>
            </a:pPr>
            <a:r>
              <a:rPr lang="en-US" altLang="en-US">
                <a:latin typeface="Times New Roman" panose="02020603050405020304" pitchFamily="18" charset="0"/>
              </a:rPr>
              <a:t>Often, the communications server is the only device on the network connected to the Internet. E-mail servers, Web servers, and other devices needing to communicate with the Internet usually route all their traffic through the communications server. Providing a single point of contact with the outside world makes it easier to secure the network from hackers.</a:t>
            </a:r>
          </a:p>
          <a:p>
            <a:pPr>
              <a:buFontTx/>
              <a:buChar char="•"/>
            </a:pPr>
            <a:r>
              <a:rPr lang="en-US" altLang="en-US">
                <a:latin typeface="Helvetica" panose="020B0604020202020204" pitchFamily="34" charset="0"/>
              </a:rPr>
              <a:t>A </a:t>
            </a:r>
            <a:r>
              <a:rPr lang="en-US" altLang="en-US" b="1">
                <a:latin typeface="Helvetica" panose="020B0604020202020204" pitchFamily="34" charset="0"/>
              </a:rPr>
              <a:t>Web server</a:t>
            </a:r>
            <a:r>
              <a:rPr lang="en-US" altLang="en-US">
                <a:latin typeface="Helvetica" panose="020B0604020202020204" pitchFamily="34" charset="0"/>
              </a:rPr>
              <a:t> is used to host a Web site available through the Internet. Web servers run specialized software that enables them to host Web pages. </a:t>
            </a:r>
          </a:p>
        </p:txBody>
      </p:sp>
    </p:spTree>
    <p:extLst>
      <p:ext uri="{BB962C8B-B14F-4D97-AF65-F5344CB8AC3E}">
        <p14:creationId xmlns:p14="http://schemas.microsoft.com/office/powerpoint/2010/main" val="1044852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45AEE59-86E6-45AD-96BD-8D7D81302A39}" type="slidenum">
              <a:rPr lang="en-US" altLang="en-US"/>
              <a:pPr eaLnBrk="1" hangingPunct="1"/>
              <a:t>11</a:t>
            </a:fld>
            <a:endParaRPr lang="en-US" altLang="en-US"/>
          </a:p>
        </p:txBody>
      </p:sp>
    </p:spTree>
    <p:extLst>
      <p:ext uri="{BB962C8B-B14F-4D97-AF65-F5344CB8AC3E}">
        <p14:creationId xmlns:p14="http://schemas.microsoft.com/office/powerpoint/2010/main" val="2592761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931AED-9DE1-4F8E-8728-D66C8C7D606A}" type="datetime1">
              <a:rPr lang="en-US" smtClean="0"/>
              <a:t>9/16/2020</a:t>
            </a:fld>
            <a:endParaRPr lang="en-US"/>
          </a:p>
        </p:txBody>
      </p:sp>
      <p:sp>
        <p:nvSpPr>
          <p:cNvPr id="5" name="Footer Placeholder 4"/>
          <p:cNvSpPr>
            <a:spLocks noGrp="1"/>
          </p:cNvSpPr>
          <p:nvPr>
            <p:ph type="ftr" sz="quarter" idx="11"/>
          </p:nvPr>
        </p:nvSpPr>
        <p:spPr/>
        <p:txBody>
          <a:bodyPr/>
          <a:lstStyle/>
          <a:p>
            <a:r>
              <a:rPr lang="en-US" smtClean="0"/>
              <a:t>kksgautam@Shivaji.du.ac.in</a:t>
            </a:r>
            <a:endParaRPr lang="en-US"/>
          </a:p>
        </p:txBody>
      </p:sp>
      <p:sp>
        <p:nvSpPr>
          <p:cNvPr id="6" name="Slide Number Placeholder 5"/>
          <p:cNvSpPr>
            <a:spLocks noGrp="1"/>
          </p:cNvSpPr>
          <p:nvPr>
            <p:ph type="sldNum" sz="quarter" idx="12"/>
          </p:nvPr>
        </p:nvSpPr>
        <p:spPr/>
        <p:txBody>
          <a:bodyPr/>
          <a:lstStyle/>
          <a:p>
            <a:fld id="{D8D3D6AC-B7BE-4494-8FAB-4CDD0FE9DB2B}" type="slidenum">
              <a:rPr lang="en-US" smtClean="0"/>
              <a:t>‹#›</a:t>
            </a:fld>
            <a:endParaRPr lang="en-US"/>
          </a:p>
        </p:txBody>
      </p:sp>
    </p:spTree>
    <p:extLst>
      <p:ext uri="{BB962C8B-B14F-4D97-AF65-F5344CB8AC3E}">
        <p14:creationId xmlns:p14="http://schemas.microsoft.com/office/powerpoint/2010/main" val="1968674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2319F1-3BBC-410B-936F-980D33B75FB7}" type="datetime1">
              <a:rPr lang="en-US" smtClean="0"/>
              <a:t>9/16/2020</a:t>
            </a:fld>
            <a:endParaRPr lang="en-US"/>
          </a:p>
        </p:txBody>
      </p:sp>
      <p:sp>
        <p:nvSpPr>
          <p:cNvPr id="5" name="Footer Placeholder 4"/>
          <p:cNvSpPr>
            <a:spLocks noGrp="1"/>
          </p:cNvSpPr>
          <p:nvPr>
            <p:ph type="ftr" sz="quarter" idx="11"/>
          </p:nvPr>
        </p:nvSpPr>
        <p:spPr/>
        <p:txBody>
          <a:bodyPr/>
          <a:lstStyle/>
          <a:p>
            <a:r>
              <a:rPr lang="en-US" smtClean="0"/>
              <a:t>kksgautam@Shivaji.du.ac.in</a:t>
            </a:r>
            <a:endParaRPr lang="en-US"/>
          </a:p>
        </p:txBody>
      </p:sp>
      <p:sp>
        <p:nvSpPr>
          <p:cNvPr id="6" name="Slide Number Placeholder 5"/>
          <p:cNvSpPr>
            <a:spLocks noGrp="1"/>
          </p:cNvSpPr>
          <p:nvPr>
            <p:ph type="sldNum" sz="quarter" idx="12"/>
          </p:nvPr>
        </p:nvSpPr>
        <p:spPr/>
        <p:txBody>
          <a:bodyPr/>
          <a:lstStyle/>
          <a:p>
            <a:fld id="{D8D3D6AC-B7BE-4494-8FAB-4CDD0FE9DB2B}" type="slidenum">
              <a:rPr lang="en-US" smtClean="0"/>
              <a:t>‹#›</a:t>
            </a:fld>
            <a:endParaRPr lang="en-US"/>
          </a:p>
        </p:txBody>
      </p:sp>
    </p:spTree>
    <p:extLst>
      <p:ext uri="{BB962C8B-B14F-4D97-AF65-F5344CB8AC3E}">
        <p14:creationId xmlns:p14="http://schemas.microsoft.com/office/powerpoint/2010/main" val="2812936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04A98E-0E14-427A-98BF-739646814D47}" type="datetime1">
              <a:rPr lang="en-US" smtClean="0"/>
              <a:t>9/16/2020</a:t>
            </a:fld>
            <a:endParaRPr lang="en-US"/>
          </a:p>
        </p:txBody>
      </p:sp>
      <p:sp>
        <p:nvSpPr>
          <p:cNvPr id="5" name="Footer Placeholder 4"/>
          <p:cNvSpPr>
            <a:spLocks noGrp="1"/>
          </p:cNvSpPr>
          <p:nvPr>
            <p:ph type="ftr" sz="quarter" idx="11"/>
          </p:nvPr>
        </p:nvSpPr>
        <p:spPr/>
        <p:txBody>
          <a:bodyPr/>
          <a:lstStyle/>
          <a:p>
            <a:r>
              <a:rPr lang="en-US" smtClean="0"/>
              <a:t>kksgautam@Shivaji.du.ac.in</a:t>
            </a:r>
            <a:endParaRPr lang="en-US"/>
          </a:p>
        </p:txBody>
      </p:sp>
      <p:sp>
        <p:nvSpPr>
          <p:cNvPr id="6" name="Slide Number Placeholder 5"/>
          <p:cNvSpPr>
            <a:spLocks noGrp="1"/>
          </p:cNvSpPr>
          <p:nvPr>
            <p:ph type="sldNum" sz="quarter" idx="12"/>
          </p:nvPr>
        </p:nvSpPr>
        <p:spPr/>
        <p:txBody>
          <a:bodyPr/>
          <a:lstStyle/>
          <a:p>
            <a:fld id="{D8D3D6AC-B7BE-4494-8FAB-4CDD0FE9DB2B}" type="slidenum">
              <a:rPr lang="en-US" smtClean="0"/>
              <a:t>‹#›</a:t>
            </a:fld>
            <a:endParaRPr lang="en-US"/>
          </a:p>
        </p:txBody>
      </p:sp>
    </p:spTree>
    <p:extLst>
      <p:ext uri="{BB962C8B-B14F-4D97-AF65-F5344CB8AC3E}">
        <p14:creationId xmlns:p14="http://schemas.microsoft.com/office/powerpoint/2010/main" val="1308478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3F82DA-7D24-45A3-BCDC-310C921CE41F}" type="datetime1">
              <a:rPr lang="en-US" smtClean="0"/>
              <a:t>9/16/2020</a:t>
            </a:fld>
            <a:endParaRPr lang="en-US"/>
          </a:p>
        </p:txBody>
      </p:sp>
      <p:sp>
        <p:nvSpPr>
          <p:cNvPr id="5" name="Footer Placeholder 4"/>
          <p:cNvSpPr>
            <a:spLocks noGrp="1"/>
          </p:cNvSpPr>
          <p:nvPr>
            <p:ph type="ftr" sz="quarter" idx="11"/>
          </p:nvPr>
        </p:nvSpPr>
        <p:spPr/>
        <p:txBody>
          <a:bodyPr/>
          <a:lstStyle/>
          <a:p>
            <a:r>
              <a:rPr lang="en-US" smtClean="0"/>
              <a:t>kksgautam@Shivaji.du.ac.in</a:t>
            </a:r>
            <a:endParaRPr lang="en-US"/>
          </a:p>
        </p:txBody>
      </p:sp>
      <p:sp>
        <p:nvSpPr>
          <p:cNvPr id="6" name="Slide Number Placeholder 5"/>
          <p:cNvSpPr>
            <a:spLocks noGrp="1"/>
          </p:cNvSpPr>
          <p:nvPr>
            <p:ph type="sldNum" sz="quarter" idx="12"/>
          </p:nvPr>
        </p:nvSpPr>
        <p:spPr/>
        <p:txBody>
          <a:bodyPr/>
          <a:lstStyle/>
          <a:p>
            <a:fld id="{D8D3D6AC-B7BE-4494-8FAB-4CDD0FE9DB2B}" type="slidenum">
              <a:rPr lang="en-US" smtClean="0"/>
              <a:t>‹#›</a:t>
            </a:fld>
            <a:endParaRPr lang="en-US"/>
          </a:p>
        </p:txBody>
      </p:sp>
    </p:spTree>
    <p:extLst>
      <p:ext uri="{BB962C8B-B14F-4D97-AF65-F5344CB8AC3E}">
        <p14:creationId xmlns:p14="http://schemas.microsoft.com/office/powerpoint/2010/main" val="2281288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CD28325-C5DC-48D5-B620-36F9F8059967}" type="datetime1">
              <a:rPr lang="en-US" smtClean="0"/>
              <a:t>9/16/2020</a:t>
            </a:fld>
            <a:endParaRPr lang="en-US"/>
          </a:p>
        </p:txBody>
      </p:sp>
      <p:sp>
        <p:nvSpPr>
          <p:cNvPr id="5" name="Footer Placeholder 4"/>
          <p:cNvSpPr>
            <a:spLocks noGrp="1"/>
          </p:cNvSpPr>
          <p:nvPr>
            <p:ph type="ftr" sz="quarter" idx="11"/>
          </p:nvPr>
        </p:nvSpPr>
        <p:spPr/>
        <p:txBody>
          <a:bodyPr/>
          <a:lstStyle/>
          <a:p>
            <a:r>
              <a:rPr lang="en-US" smtClean="0"/>
              <a:t>kksgautam@Shivaji.du.ac.in</a:t>
            </a:r>
            <a:endParaRPr lang="en-US"/>
          </a:p>
        </p:txBody>
      </p:sp>
      <p:sp>
        <p:nvSpPr>
          <p:cNvPr id="6" name="Slide Number Placeholder 5"/>
          <p:cNvSpPr>
            <a:spLocks noGrp="1"/>
          </p:cNvSpPr>
          <p:nvPr>
            <p:ph type="sldNum" sz="quarter" idx="12"/>
          </p:nvPr>
        </p:nvSpPr>
        <p:spPr/>
        <p:txBody>
          <a:bodyPr/>
          <a:lstStyle/>
          <a:p>
            <a:fld id="{D8D3D6AC-B7BE-4494-8FAB-4CDD0FE9DB2B}" type="slidenum">
              <a:rPr lang="en-US" smtClean="0"/>
              <a:t>‹#›</a:t>
            </a:fld>
            <a:endParaRPr lang="en-US"/>
          </a:p>
        </p:txBody>
      </p:sp>
    </p:spTree>
    <p:extLst>
      <p:ext uri="{BB962C8B-B14F-4D97-AF65-F5344CB8AC3E}">
        <p14:creationId xmlns:p14="http://schemas.microsoft.com/office/powerpoint/2010/main" val="1934737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18AFA7-E504-4A67-B36A-0A65806F7E62}" type="datetime1">
              <a:rPr lang="en-US" smtClean="0"/>
              <a:t>9/16/2020</a:t>
            </a:fld>
            <a:endParaRPr lang="en-US"/>
          </a:p>
        </p:txBody>
      </p:sp>
      <p:sp>
        <p:nvSpPr>
          <p:cNvPr id="6" name="Footer Placeholder 5"/>
          <p:cNvSpPr>
            <a:spLocks noGrp="1"/>
          </p:cNvSpPr>
          <p:nvPr>
            <p:ph type="ftr" sz="quarter" idx="11"/>
          </p:nvPr>
        </p:nvSpPr>
        <p:spPr/>
        <p:txBody>
          <a:bodyPr/>
          <a:lstStyle/>
          <a:p>
            <a:r>
              <a:rPr lang="en-US" smtClean="0"/>
              <a:t>kksgautam@Shivaji.du.ac.in</a:t>
            </a:r>
            <a:endParaRPr lang="en-US"/>
          </a:p>
        </p:txBody>
      </p:sp>
      <p:sp>
        <p:nvSpPr>
          <p:cNvPr id="7" name="Slide Number Placeholder 6"/>
          <p:cNvSpPr>
            <a:spLocks noGrp="1"/>
          </p:cNvSpPr>
          <p:nvPr>
            <p:ph type="sldNum" sz="quarter" idx="12"/>
          </p:nvPr>
        </p:nvSpPr>
        <p:spPr/>
        <p:txBody>
          <a:bodyPr/>
          <a:lstStyle/>
          <a:p>
            <a:fld id="{D8D3D6AC-B7BE-4494-8FAB-4CDD0FE9DB2B}" type="slidenum">
              <a:rPr lang="en-US" smtClean="0"/>
              <a:t>‹#›</a:t>
            </a:fld>
            <a:endParaRPr lang="en-US"/>
          </a:p>
        </p:txBody>
      </p:sp>
    </p:spTree>
    <p:extLst>
      <p:ext uri="{BB962C8B-B14F-4D97-AF65-F5344CB8AC3E}">
        <p14:creationId xmlns:p14="http://schemas.microsoft.com/office/powerpoint/2010/main" val="2371338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57991B-2101-49C5-981D-B9391EB76DA7}" type="datetime1">
              <a:rPr lang="en-US" smtClean="0"/>
              <a:t>9/16/2020</a:t>
            </a:fld>
            <a:endParaRPr lang="en-US"/>
          </a:p>
        </p:txBody>
      </p:sp>
      <p:sp>
        <p:nvSpPr>
          <p:cNvPr id="8" name="Footer Placeholder 7"/>
          <p:cNvSpPr>
            <a:spLocks noGrp="1"/>
          </p:cNvSpPr>
          <p:nvPr>
            <p:ph type="ftr" sz="quarter" idx="11"/>
          </p:nvPr>
        </p:nvSpPr>
        <p:spPr/>
        <p:txBody>
          <a:bodyPr/>
          <a:lstStyle/>
          <a:p>
            <a:r>
              <a:rPr lang="en-US" smtClean="0"/>
              <a:t>kksgautam@Shivaji.du.ac.in</a:t>
            </a:r>
            <a:endParaRPr lang="en-US"/>
          </a:p>
        </p:txBody>
      </p:sp>
      <p:sp>
        <p:nvSpPr>
          <p:cNvPr id="9" name="Slide Number Placeholder 8"/>
          <p:cNvSpPr>
            <a:spLocks noGrp="1"/>
          </p:cNvSpPr>
          <p:nvPr>
            <p:ph type="sldNum" sz="quarter" idx="12"/>
          </p:nvPr>
        </p:nvSpPr>
        <p:spPr/>
        <p:txBody>
          <a:bodyPr/>
          <a:lstStyle/>
          <a:p>
            <a:fld id="{D8D3D6AC-B7BE-4494-8FAB-4CDD0FE9DB2B}" type="slidenum">
              <a:rPr lang="en-US" smtClean="0"/>
              <a:t>‹#›</a:t>
            </a:fld>
            <a:endParaRPr lang="en-US"/>
          </a:p>
        </p:txBody>
      </p:sp>
    </p:spTree>
    <p:extLst>
      <p:ext uri="{BB962C8B-B14F-4D97-AF65-F5344CB8AC3E}">
        <p14:creationId xmlns:p14="http://schemas.microsoft.com/office/powerpoint/2010/main" val="228928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1E0504-B550-48C2-897B-095DD8FF9F7E}" type="datetime1">
              <a:rPr lang="en-US" smtClean="0"/>
              <a:t>9/16/2020</a:t>
            </a:fld>
            <a:endParaRPr lang="en-US"/>
          </a:p>
        </p:txBody>
      </p:sp>
      <p:sp>
        <p:nvSpPr>
          <p:cNvPr id="4" name="Footer Placeholder 3"/>
          <p:cNvSpPr>
            <a:spLocks noGrp="1"/>
          </p:cNvSpPr>
          <p:nvPr>
            <p:ph type="ftr" sz="quarter" idx="11"/>
          </p:nvPr>
        </p:nvSpPr>
        <p:spPr/>
        <p:txBody>
          <a:bodyPr/>
          <a:lstStyle/>
          <a:p>
            <a:r>
              <a:rPr lang="en-US" smtClean="0"/>
              <a:t>kksgautam@Shivaji.du.ac.in</a:t>
            </a:r>
            <a:endParaRPr lang="en-US"/>
          </a:p>
        </p:txBody>
      </p:sp>
      <p:sp>
        <p:nvSpPr>
          <p:cNvPr id="5" name="Slide Number Placeholder 4"/>
          <p:cNvSpPr>
            <a:spLocks noGrp="1"/>
          </p:cNvSpPr>
          <p:nvPr>
            <p:ph type="sldNum" sz="quarter" idx="12"/>
          </p:nvPr>
        </p:nvSpPr>
        <p:spPr/>
        <p:txBody>
          <a:bodyPr/>
          <a:lstStyle/>
          <a:p>
            <a:fld id="{D8D3D6AC-B7BE-4494-8FAB-4CDD0FE9DB2B}" type="slidenum">
              <a:rPr lang="en-US" smtClean="0"/>
              <a:t>‹#›</a:t>
            </a:fld>
            <a:endParaRPr lang="en-US"/>
          </a:p>
        </p:txBody>
      </p:sp>
    </p:spTree>
    <p:extLst>
      <p:ext uri="{BB962C8B-B14F-4D97-AF65-F5344CB8AC3E}">
        <p14:creationId xmlns:p14="http://schemas.microsoft.com/office/powerpoint/2010/main" val="356688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743C01-C385-4175-9B90-630045512504}"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
        <p:nvSpPr>
          <p:cNvPr id="4" name="Slide Number Placeholder 3"/>
          <p:cNvSpPr>
            <a:spLocks noGrp="1"/>
          </p:cNvSpPr>
          <p:nvPr>
            <p:ph type="sldNum" sz="quarter" idx="12"/>
          </p:nvPr>
        </p:nvSpPr>
        <p:spPr/>
        <p:txBody>
          <a:bodyPr/>
          <a:lstStyle/>
          <a:p>
            <a:fld id="{D8D3D6AC-B7BE-4494-8FAB-4CDD0FE9DB2B}" type="slidenum">
              <a:rPr lang="en-US" smtClean="0"/>
              <a:t>‹#›</a:t>
            </a:fld>
            <a:endParaRPr lang="en-US"/>
          </a:p>
        </p:txBody>
      </p:sp>
    </p:spTree>
    <p:extLst>
      <p:ext uri="{BB962C8B-B14F-4D97-AF65-F5344CB8AC3E}">
        <p14:creationId xmlns:p14="http://schemas.microsoft.com/office/powerpoint/2010/main" val="225596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8FEF734-097B-4F42-B71C-73C410FC21B9}" type="datetime1">
              <a:rPr lang="en-US" smtClean="0"/>
              <a:t>9/16/2020</a:t>
            </a:fld>
            <a:endParaRPr lang="en-US"/>
          </a:p>
        </p:txBody>
      </p:sp>
      <p:sp>
        <p:nvSpPr>
          <p:cNvPr id="6" name="Footer Placeholder 5"/>
          <p:cNvSpPr>
            <a:spLocks noGrp="1"/>
          </p:cNvSpPr>
          <p:nvPr>
            <p:ph type="ftr" sz="quarter" idx="11"/>
          </p:nvPr>
        </p:nvSpPr>
        <p:spPr/>
        <p:txBody>
          <a:bodyPr/>
          <a:lstStyle/>
          <a:p>
            <a:r>
              <a:rPr lang="en-US" smtClean="0"/>
              <a:t>kksgautam@Shivaji.du.ac.in</a:t>
            </a:r>
            <a:endParaRPr lang="en-US"/>
          </a:p>
        </p:txBody>
      </p:sp>
      <p:sp>
        <p:nvSpPr>
          <p:cNvPr id="7" name="Slide Number Placeholder 6"/>
          <p:cNvSpPr>
            <a:spLocks noGrp="1"/>
          </p:cNvSpPr>
          <p:nvPr>
            <p:ph type="sldNum" sz="quarter" idx="12"/>
          </p:nvPr>
        </p:nvSpPr>
        <p:spPr/>
        <p:txBody>
          <a:bodyPr/>
          <a:lstStyle/>
          <a:p>
            <a:fld id="{D8D3D6AC-B7BE-4494-8FAB-4CDD0FE9DB2B}" type="slidenum">
              <a:rPr lang="en-US" smtClean="0"/>
              <a:t>‹#›</a:t>
            </a:fld>
            <a:endParaRPr lang="en-US"/>
          </a:p>
        </p:txBody>
      </p:sp>
    </p:spTree>
    <p:extLst>
      <p:ext uri="{BB962C8B-B14F-4D97-AF65-F5344CB8AC3E}">
        <p14:creationId xmlns:p14="http://schemas.microsoft.com/office/powerpoint/2010/main" val="2845553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2D23D46-3E0F-4F1E-8EAC-814A336DDB5C}" type="datetime1">
              <a:rPr lang="en-US" smtClean="0"/>
              <a:t>9/16/2020</a:t>
            </a:fld>
            <a:endParaRPr lang="en-US"/>
          </a:p>
        </p:txBody>
      </p:sp>
      <p:sp>
        <p:nvSpPr>
          <p:cNvPr id="6" name="Footer Placeholder 5"/>
          <p:cNvSpPr>
            <a:spLocks noGrp="1"/>
          </p:cNvSpPr>
          <p:nvPr>
            <p:ph type="ftr" sz="quarter" idx="11"/>
          </p:nvPr>
        </p:nvSpPr>
        <p:spPr/>
        <p:txBody>
          <a:bodyPr/>
          <a:lstStyle/>
          <a:p>
            <a:r>
              <a:rPr lang="en-US" smtClean="0"/>
              <a:t>kksgautam@Shivaji.du.ac.in</a:t>
            </a:r>
            <a:endParaRPr lang="en-US"/>
          </a:p>
        </p:txBody>
      </p:sp>
      <p:sp>
        <p:nvSpPr>
          <p:cNvPr id="7" name="Slide Number Placeholder 6"/>
          <p:cNvSpPr>
            <a:spLocks noGrp="1"/>
          </p:cNvSpPr>
          <p:nvPr>
            <p:ph type="sldNum" sz="quarter" idx="12"/>
          </p:nvPr>
        </p:nvSpPr>
        <p:spPr/>
        <p:txBody>
          <a:bodyPr/>
          <a:lstStyle/>
          <a:p>
            <a:fld id="{D8D3D6AC-B7BE-4494-8FAB-4CDD0FE9DB2B}" type="slidenum">
              <a:rPr lang="en-US" smtClean="0"/>
              <a:t>‹#›</a:t>
            </a:fld>
            <a:endParaRPr lang="en-US"/>
          </a:p>
        </p:txBody>
      </p:sp>
    </p:spTree>
    <p:extLst>
      <p:ext uri="{BB962C8B-B14F-4D97-AF65-F5344CB8AC3E}">
        <p14:creationId xmlns:p14="http://schemas.microsoft.com/office/powerpoint/2010/main" val="447723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9D021E-CA30-4F2D-98E4-750501C24A93}" type="datetime1">
              <a:rPr lang="en-US" smtClean="0"/>
              <a:t>9/16/2020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kksgautam@Shivaji.du.ac.in</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D3D6AC-B7BE-4494-8FAB-4CDD0FE9DB2B}" type="slidenum">
              <a:rPr lang="en-US" smtClean="0"/>
              <a:t>‹#›</a:t>
            </a:fld>
            <a:endParaRPr lang="en-US"/>
          </a:p>
        </p:txBody>
      </p:sp>
    </p:spTree>
    <p:extLst>
      <p:ext uri="{BB962C8B-B14F-4D97-AF65-F5344CB8AC3E}">
        <p14:creationId xmlns:p14="http://schemas.microsoft.com/office/powerpoint/2010/main" val="1231056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Computer Networks (CSGE301)</a:t>
            </a:r>
            <a:endParaRPr lang="en-US" dirty="0"/>
          </a:p>
        </p:txBody>
      </p:sp>
      <p:sp>
        <p:nvSpPr>
          <p:cNvPr id="6" name="Content Placeholder 5"/>
          <p:cNvSpPr>
            <a:spLocks noGrp="1"/>
          </p:cNvSpPr>
          <p:nvPr>
            <p:ph idx="1"/>
          </p:nvPr>
        </p:nvSpPr>
        <p:spPr/>
        <p:txBody>
          <a:bodyPr/>
          <a:lstStyle/>
          <a:p>
            <a:pPr algn="r">
              <a:defRPr/>
            </a:pPr>
            <a:endParaRPr lang="en-US" dirty="0" smtClean="0"/>
          </a:p>
          <a:p>
            <a:pPr algn="r">
              <a:defRPr/>
            </a:pPr>
            <a:endParaRPr lang="en-US" dirty="0"/>
          </a:p>
          <a:p>
            <a:pPr algn="r">
              <a:defRPr/>
            </a:pPr>
            <a:endParaRPr lang="en-US" dirty="0" smtClean="0"/>
          </a:p>
          <a:p>
            <a:pPr marL="0" indent="0" algn="ctr">
              <a:buNone/>
              <a:defRPr/>
            </a:pPr>
            <a:r>
              <a:rPr lang="en-US" dirty="0" smtClean="0"/>
              <a:t>K </a:t>
            </a:r>
            <a:r>
              <a:rPr lang="en-US" dirty="0" err="1"/>
              <a:t>K</a:t>
            </a:r>
            <a:r>
              <a:rPr lang="en-US" dirty="0"/>
              <a:t> S Gautam</a:t>
            </a:r>
          </a:p>
          <a:p>
            <a:pPr marL="0" indent="0" algn="ctr">
              <a:buNone/>
              <a:defRPr/>
            </a:pPr>
            <a:r>
              <a:rPr lang="en-US" dirty="0"/>
              <a:t>Assistant Professor</a:t>
            </a:r>
          </a:p>
          <a:p>
            <a:pPr marL="0" indent="0" algn="ctr">
              <a:buNone/>
              <a:defRPr/>
            </a:pPr>
            <a:r>
              <a:rPr lang="en-US" dirty="0"/>
              <a:t>Department of Computer Science</a:t>
            </a:r>
          </a:p>
          <a:p>
            <a:pPr marL="0" indent="0" algn="ctr">
              <a:buNone/>
              <a:defRPr/>
            </a:pPr>
            <a:r>
              <a:rPr lang="en-US" dirty="0"/>
              <a:t>Shivaji College, Raja Garden New Delhi</a:t>
            </a:r>
          </a:p>
          <a:p>
            <a:pPr marL="0" indent="0" algn="ctr">
              <a:buNone/>
              <a:defRPr/>
            </a:pPr>
            <a:r>
              <a:rPr lang="en-US" dirty="0"/>
              <a:t>kksgautam@Shivaji.du.ac.in</a:t>
            </a:r>
            <a:endParaRPr lang="en-IN" dirty="0"/>
          </a:p>
          <a:p>
            <a:endParaRPr lang="en-US" dirty="0"/>
          </a:p>
        </p:txBody>
      </p:sp>
      <p:sp>
        <p:nvSpPr>
          <p:cNvPr id="7" name="Date Placeholder 6"/>
          <p:cNvSpPr>
            <a:spLocks noGrp="1"/>
          </p:cNvSpPr>
          <p:nvPr>
            <p:ph type="dt" sz="half" idx="10"/>
          </p:nvPr>
        </p:nvSpPr>
        <p:spPr/>
        <p:txBody>
          <a:bodyPr/>
          <a:lstStyle/>
          <a:p>
            <a:fld id="{2EB3D038-D9B1-4438-A90E-99C05B7EE940}" type="datetime1">
              <a:rPr lang="en-US" smtClean="0"/>
              <a:t>9/16/2020</a:t>
            </a:fld>
            <a:endParaRPr lang="en-US"/>
          </a:p>
        </p:txBody>
      </p:sp>
      <p:sp>
        <p:nvSpPr>
          <p:cNvPr id="8" name="Footer Placeholder 7"/>
          <p:cNvSpPr>
            <a:spLocks noGrp="1"/>
          </p:cNvSpPr>
          <p:nvPr>
            <p:ph type="ftr" sz="quarter" idx="11"/>
          </p:nvPr>
        </p:nvSpPr>
        <p:spPr/>
        <p:txBody>
          <a:bodyPr/>
          <a:lstStyle/>
          <a:p>
            <a:r>
              <a:rPr lang="en-US" smtClean="0"/>
              <a:t>kksgautam@Shivaji.du.ac.in</a:t>
            </a:r>
            <a:endParaRPr lang="en-US"/>
          </a:p>
        </p:txBody>
      </p:sp>
      <p:sp>
        <p:nvSpPr>
          <p:cNvPr id="9" name="Slide Number Placeholder 8"/>
          <p:cNvSpPr>
            <a:spLocks noGrp="1"/>
          </p:cNvSpPr>
          <p:nvPr>
            <p:ph type="sldNum" sz="quarter" idx="12"/>
          </p:nvPr>
        </p:nvSpPr>
        <p:spPr/>
        <p:txBody>
          <a:bodyPr/>
          <a:lstStyle/>
          <a:p>
            <a:fld id="{D8D3D6AC-B7BE-4494-8FAB-4CDD0FE9DB2B}" type="slidenum">
              <a:rPr lang="en-US" smtClean="0"/>
              <a:t>1</a:t>
            </a:fld>
            <a:endParaRPr lang="en-US"/>
          </a:p>
        </p:txBody>
      </p:sp>
    </p:spTree>
    <p:extLst>
      <p:ext uri="{BB962C8B-B14F-4D97-AF65-F5344CB8AC3E}">
        <p14:creationId xmlns:p14="http://schemas.microsoft.com/office/powerpoint/2010/main" val="1770123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EB24EC0-3C57-4E7A-8884-96591759324F}" type="slidenum">
              <a:rPr lang="en-US" altLang="en-US"/>
              <a:pPr/>
              <a:t>10</a:t>
            </a:fld>
            <a:endParaRPr lang="en-US" altLang="en-US"/>
          </a:p>
        </p:txBody>
      </p:sp>
      <p:sp>
        <p:nvSpPr>
          <p:cNvPr id="87042" name="Rectangle 2"/>
          <p:cNvSpPr>
            <a:spLocks noGrp="1" noChangeArrowheads="1"/>
          </p:cNvSpPr>
          <p:nvPr>
            <p:ph type="title"/>
          </p:nvPr>
        </p:nvSpPr>
        <p:spPr/>
        <p:txBody>
          <a:bodyPr/>
          <a:lstStyle/>
          <a:p>
            <a:r>
              <a:rPr lang="en-US" altLang="en-US"/>
              <a:t>Dedicated Servers</a:t>
            </a:r>
          </a:p>
        </p:txBody>
      </p:sp>
      <p:sp>
        <p:nvSpPr>
          <p:cNvPr id="87043" name="Rectangle 3"/>
          <p:cNvSpPr>
            <a:spLocks noGrp="1" noChangeArrowheads="1"/>
          </p:cNvSpPr>
          <p:nvPr>
            <p:ph type="body" idx="1"/>
          </p:nvPr>
        </p:nvSpPr>
        <p:spPr/>
        <p:txBody>
          <a:bodyPr/>
          <a:lstStyle/>
          <a:p>
            <a:r>
              <a:rPr lang="en-US" altLang="en-US"/>
              <a:t>Communications server</a:t>
            </a:r>
          </a:p>
          <a:p>
            <a:pPr lvl="1"/>
            <a:r>
              <a:rPr lang="en-US" altLang="en-US"/>
              <a:t>Handles communications between networks including the Internet</a:t>
            </a:r>
          </a:p>
          <a:p>
            <a:pPr lvl="1"/>
            <a:r>
              <a:rPr lang="en-US" altLang="en-US"/>
              <a:t>Often the only device on the network directly connected to the Internet</a:t>
            </a:r>
          </a:p>
          <a:p>
            <a:r>
              <a:rPr lang="en-US" altLang="en-US"/>
              <a:t>Web server</a:t>
            </a:r>
          </a:p>
          <a:p>
            <a:pPr lvl="1"/>
            <a:r>
              <a:rPr lang="en-US" altLang="en-US"/>
              <a:t>Hosts a Web site available through </a:t>
            </a:r>
            <a:br>
              <a:rPr lang="en-US" altLang="en-US"/>
            </a:br>
            <a:r>
              <a:rPr lang="en-US" altLang="en-US"/>
              <a:t>the Internet</a:t>
            </a:r>
          </a:p>
          <a:p>
            <a:pPr lvl="1"/>
            <a:endParaRPr lang="en-US" altLang="en-US"/>
          </a:p>
        </p:txBody>
      </p:sp>
      <p:sp>
        <p:nvSpPr>
          <p:cNvPr id="2" name="Date Placeholder 1"/>
          <p:cNvSpPr>
            <a:spLocks noGrp="1"/>
          </p:cNvSpPr>
          <p:nvPr>
            <p:ph type="dt" sz="half" idx="10"/>
          </p:nvPr>
        </p:nvSpPr>
        <p:spPr/>
        <p:txBody>
          <a:bodyPr/>
          <a:lstStyle/>
          <a:p>
            <a:fld id="{A5F964EB-2FA2-4D0A-8043-93FC89C6004E}"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Tree>
    <p:extLst>
      <p:ext uri="{BB962C8B-B14F-4D97-AF65-F5344CB8AC3E}">
        <p14:creationId xmlns:p14="http://schemas.microsoft.com/office/powerpoint/2010/main" val="2212669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dirty="0" smtClean="0">
                <a:latin typeface="Book Antiqua" panose="02040602050305030304" pitchFamily="18" charset="0"/>
              </a:rPr>
              <a:t>P2P Networking/Computing</a:t>
            </a:r>
          </a:p>
        </p:txBody>
      </p:sp>
      <p:sp>
        <p:nvSpPr>
          <p:cNvPr id="12291" name="Rectangle 3"/>
          <p:cNvSpPr>
            <a:spLocks noGrp="1" noChangeArrowheads="1"/>
          </p:cNvSpPr>
          <p:nvPr>
            <p:ph type="body" idx="1"/>
          </p:nvPr>
        </p:nvSpPr>
        <p:spPr>
          <a:xfrm>
            <a:off x="1752600" y="1600201"/>
            <a:ext cx="8686800" cy="4525963"/>
          </a:xfrm>
        </p:spPr>
        <p:txBody>
          <a:bodyPr/>
          <a:lstStyle/>
          <a:p>
            <a:pPr eaLnBrk="1" hangingPunct="1">
              <a:lnSpc>
                <a:spcPct val="90000"/>
              </a:lnSpc>
            </a:pPr>
            <a:r>
              <a:rPr lang="en-US" altLang="en-US">
                <a:latin typeface="Book Antiqua" panose="02040602050305030304" pitchFamily="18" charset="0"/>
              </a:rPr>
              <a:t>P2P computing is the sharing of computer resources and services by direct exchange between systems.</a:t>
            </a:r>
          </a:p>
          <a:p>
            <a:pPr eaLnBrk="1" hangingPunct="1">
              <a:lnSpc>
                <a:spcPct val="90000"/>
              </a:lnSpc>
            </a:pPr>
            <a:r>
              <a:rPr lang="en-US" altLang="en-US">
                <a:latin typeface="Book Antiqua" panose="02040602050305030304" pitchFamily="18" charset="0"/>
              </a:rPr>
              <a:t>These resources and services include the exchange of information, processing cycles, cache storage, and disk storage for files.</a:t>
            </a:r>
          </a:p>
          <a:p>
            <a:pPr eaLnBrk="1" hangingPunct="1">
              <a:lnSpc>
                <a:spcPct val="90000"/>
              </a:lnSpc>
            </a:pPr>
            <a:r>
              <a:rPr lang="en-US" altLang="en-US">
                <a:latin typeface="Book Antiqua" panose="02040602050305030304" pitchFamily="18" charset="0"/>
              </a:rPr>
              <a:t>P2P computing takes advantage of existing computing power, computer storage and networking connectivity, allowing users to leverage their collective power to the “benefit” of all.</a:t>
            </a:r>
          </a:p>
          <a:p>
            <a:pPr eaLnBrk="1" hangingPunct="1">
              <a:lnSpc>
                <a:spcPct val="90000"/>
              </a:lnSpc>
            </a:pPr>
            <a:endParaRPr lang="en-US" altLang="en-US"/>
          </a:p>
        </p:txBody>
      </p:sp>
      <p:sp>
        <p:nvSpPr>
          <p:cNvPr id="2" name="Date Placeholder 1"/>
          <p:cNvSpPr>
            <a:spLocks noGrp="1"/>
          </p:cNvSpPr>
          <p:nvPr>
            <p:ph type="dt" sz="half" idx="10"/>
          </p:nvPr>
        </p:nvSpPr>
        <p:spPr/>
        <p:txBody>
          <a:bodyPr/>
          <a:lstStyle/>
          <a:p>
            <a:fld id="{AA74387A-5C90-4A24-9F4B-E86129BF3DC5}"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
        <p:nvSpPr>
          <p:cNvPr id="4" name="Slide Number Placeholder 3"/>
          <p:cNvSpPr>
            <a:spLocks noGrp="1"/>
          </p:cNvSpPr>
          <p:nvPr>
            <p:ph type="sldNum" sz="quarter" idx="12"/>
          </p:nvPr>
        </p:nvSpPr>
        <p:spPr/>
        <p:txBody>
          <a:bodyPr/>
          <a:lstStyle/>
          <a:p>
            <a:fld id="{D8D3D6AC-B7BE-4494-8FAB-4CDD0FE9DB2B}" type="slidenum">
              <a:rPr lang="en-US" smtClean="0"/>
              <a:t>11</a:t>
            </a:fld>
            <a:endParaRPr lang="en-US"/>
          </a:p>
        </p:txBody>
      </p:sp>
    </p:spTree>
    <p:extLst>
      <p:ext uri="{BB962C8B-B14F-4D97-AF65-F5344CB8AC3E}">
        <p14:creationId xmlns:p14="http://schemas.microsoft.com/office/powerpoint/2010/main" val="1962348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mtClean="0">
                <a:latin typeface="Book Antiqua" panose="02040602050305030304" pitchFamily="18" charset="0"/>
              </a:rPr>
              <a:t>P2P Architecture</a:t>
            </a:r>
          </a:p>
        </p:txBody>
      </p:sp>
      <p:sp>
        <p:nvSpPr>
          <p:cNvPr id="13315" name="Rectangle 3"/>
          <p:cNvSpPr>
            <a:spLocks noGrp="1" noChangeArrowheads="1"/>
          </p:cNvSpPr>
          <p:nvPr>
            <p:ph type="body" idx="1"/>
          </p:nvPr>
        </p:nvSpPr>
        <p:spPr>
          <a:xfrm>
            <a:off x="1981200" y="1600201"/>
            <a:ext cx="4191000" cy="4525963"/>
          </a:xfrm>
        </p:spPr>
        <p:txBody>
          <a:bodyPr/>
          <a:lstStyle/>
          <a:p>
            <a:pPr eaLnBrk="1" hangingPunct="1">
              <a:lnSpc>
                <a:spcPct val="80000"/>
              </a:lnSpc>
            </a:pPr>
            <a:r>
              <a:rPr lang="en-US" altLang="en-US">
                <a:latin typeface="Book Antiqua" panose="02040602050305030304" pitchFamily="18" charset="0"/>
              </a:rPr>
              <a:t>All nodes are both clients and servers</a:t>
            </a:r>
          </a:p>
          <a:p>
            <a:pPr lvl="1" eaLnBrk="1" hangingPunct="1">
              <a:lnSpc>
                <a:spcPct val="80000"/>
              </a:lnSpc>
            </a:pPr>
            <a:r>
              <a:rPr lang="en-US" altLang="en-US" sz="2000">
                <a:latin typeface="Book Antiqua" panose="02040602050305030304" pitchFamily="18" charset="0"/>
              </a:rPr>
              <a:t>Provide and consume data</a:t>
            </a:r>
          </a:p>
          <a:p>
            <a:pPr lvl="1" eaLnBrk="1" hangingPunct="1">
              <a:lnSpc>
                <a:spcPct val="80000"/>
              </a:lnSpc>
            </a:pPr>
            <a:r>
              <a:rPr lang="en-US" altLang="en-US" sz="2000">
                <a:latin typeface="Book Antiqua" panose="02040602050305030304" pitchFamily="18" charset="0"/>
              </a:rPr>
              <a:t>Any node can initiate a connection</a:t>
            </a:r>
          </a:p>
          <a:p>
            <a:pPr eaLnBrk="1" hangingPunct="1">
              <a:lnSpc>
                <a:spcPct val="80000"/>
              </a:lnSpc>
            </a:pPr>
            <a:r>
              <a:rPr lang="en-US" altLang="en-US">
                <a:latin typeface="Book Antiqua" panose="02040602050305030304" pitchFamily="18" charset="0"/>
              </a:rPr>
              <a:t>No centralized data source</a:t>
            </a:r>
          </a:p>
          <a:p>
            <a:pPr lvl="1" eaLnBrk="1" hangingPunct="1">
              <a:lnSpc>
                <a:spcPct val="80000"/>
              </a:lnSpc>
            </a:pPr>
            <a:r>
              <a:rPr lang="en-US" altLang="en-US" sz="2000">
                <a:latin typeface="Book Antiqua" panose="02040602050305030304" pitchFamily="18" charset="0"/>
              </a:rPr>
              <a:t>“The ultimate form of democracy on the Internet”</a:t>
            </a:r>
          </a:p>
          <a:p>
            <a:pPr lvl="1" eaLnBrk="1" hangingPunct="1">
              <a:lnSpc>
                <a:spcPct val="80000"/>
              </a:lnSpc>
            </a:pPr>
            <a:r>
              <a:rPr lang="en-US" altLang="en-US" sz="2000">
                <a:latin typeface="Book Antiqua" panose="02040602050305030304" pitchFamily="18" charset="0"/>
              </a:rPr>
              <a:t>“The ultimate threat to copy-right protection on the Internet</a:t>
            </a:r>
          </a:p>
          <a:p>
            <a:pPr eaLnBrk="1" hangingPunct="1">
              <a:lnSpc>
                <a:spcPct val="80000"/>
              </a:lnSpc>
            </a:pPr>
            <a:endParaRPr lang="en-US" altLang="en-US" sz="2000">
              <a:latin typeface="Book Antiqua" panose="02040602050305030304" pitchFamily="18" charset="0"/>
            </a:endParaRPr>
          </a:p>
        </p:txBody>
      </p:sp>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524000"/>
            <a:ext cx="4343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37BFD9BA-A424-4908-9EF4-7A49DAA5FAE6}"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
        <p:nvSpPr>
          <p:cNvPr id="4" name="Slide Number Placeholder 3"/>
          <p:cNvSpPr>
            <a:spLocks noGrp="1"/>
          </p:cNvSpPr>
          <p:nvPr>
            <p:ph type="sldNum" sz="quarter" idx="12"/>
          </p:nvPr>
        </p:nvSpPr>
        <p:spPr/>
        <p:txBody>
          <a:bodyPr/>
          <a:lstStyle/>
          <a:p>
            <a:fld id="{D8D3D6AC-B7BE-4494-8FAB-4CDD0FE9DB2B}" type="slidenum">
              <a:rPr lang="en-US" smtClean="0"/>
              <a:t>12</a:t>
            </a:fld>
            <a:endParaRPr lang="en-US"/>
          </a:p>
        </p:txBody>
      </p:sp>
    </p:spTree>
    <p:extLst>
      <p:ext uri="{BB962C8B-B14F-4D97-AF65-F5344CB8AC3E}">
        <p14:creationId xmlns:p14="http://schemas.microsoft.com/office/powerpoint/2010/main" val="398850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Line 2"/>
          <p:cNvSpPr>
            <a:spLocks noChangeShapeType="1"/>
          </p:cNvSpPr>
          <p:nvPr/>
        </p:nvSpPr>
        <p:spPr bwMode="auto">
          <a:xfrm flipV="1">
            <a:off x="8616950" y="3644901"/>
            <a:ext cx="0" cy="1223963"/>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39" name="Line 3"/>
          <p:cNvSpPr>
            <a:spLocks noChangeShapeType="1"/>
          </p:cNvSpPr>
          <p:nvPr/>
        </p:nvSpPr>
        <p:spPr bwMode="auto">
          <a:xfrm flipV="1">
            <a:off x="7177088" y="3644901"/>
            <a:ext cx="1439862" cy="720725"/>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0" name="Line 4"/>
          <p:cNvSpPr>
            <a:spLocks noChangeShapeType="1"/>
          </p:cNvSpPr>
          <p:nvPr/>
        </p:nvSpPr>
        <p:spPr bwMode="auto">
          <a:xfrm>
            <a:off x="7177088" y="2781300"/>
            <a:ext cx="1439862" cy="86360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1" name="Line 5"/>
          <p:cNvSpPr>
            <a:spLocks noChangeShapeType="1"/>
          </p:cNvSpPr>
          <p:nvPr/>
        </p:nvSpPr>
        <p:spPr bwMode="auto">
          <a:xfrm>
            <a:off x="8616951" y="3644901"/>
            <a:ext cx="1368425" cy="720725"/>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2" name="Line 6"/>
          <p:cNvSpPr>
            <a:spLocks noChangeShapeType="1"/>
          </p:cNvSpPr>
          <p:nvPr/>
        </p:nvSpPr>
        <p:spPr bwMode="auto">
          <a:xfrm flipV="1">
            <a:off x="8616951" y="2781300"/>
            <a:ext cx="1368425" cy="865188"/>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7"/>
          <p:cNvSpPr>
            <a:spLocks noChangeShapeType="1"/>
          </p:cNvSpPr>
          <p:nvPr/>
        </p:nvSpPr>
        <p:spPr bwMode="auto">
          <a:xfrm flipV="1">
            <a:off x="8616950" y="2349500"/>
            <a:ext cx="0" cy="129540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4" name="Rectangle 8"/>
          <p:cNvSpPr>
            <a:spLocks noGrp="1" noChangeArrowheads="1"/>
          </p:cNvSpPr>
          <p:nvPr>
            <p:ph type="title"/>
          </p:nvPr>
        </p:nvSpPr>
        <p:spPr/>
        <p:txBody>
          <a:bodyPr/>
          <a:lstStyle/>
          <a:p>
            <a:pPr eaLnBrk="1" hangingPunct="1"/>
            <a:r>
              <a:rPr lang="en-US" altLang="en-US" smtClean="0">
                <a:latin typeface="Book Antiqua" panose="02040602050305030304" pitchFamily="18" charset="0"/>
              </a:rPr>
              <a:t>What is P2P?</a:t>
            </a:r>
          </a:p>
        </p:txBody>
      </p:sp>
      <p:sp>
        <p:nvSpPr>
          <p:cNvPr id="15369" name="Rectangle 9"/>
          <p:cNvSpPr>
            <a:spLocks noGrp="1" noChangeArrowheads="1"/>
          </p:cNvSpPr>
          <p:nvPr>
            <p:ph type="body" sz="half" idx="1"/>
          </p:nvPr>
        </p:nvSpPr>
        <p:spPr>
          <a:xfrm>
            <a:off x="1981200" y="1600201"/>
            <a:ext cx="4470400" cy="4525963"/>
          </a:xfrm>
        </p:spPr>
        <p:txBody>
          <a:bodyPr/>
          <a:lstStyle/>
          <a:p>
            <a:pPr eaLnBrk="1" hangingPunct="1">
              <a:lnSpc>
                <a:spcPct val="90000"/>
              </a:lnSpc>
              <a:defRPr/>
            </a:pPr>
            <a:r>
              <a:rPr lang="en-US" sz="2200">
                <a:latin typeface="Book Antiqua" pitchFamily="18" charset="0"/>
              </a:rPr>
              <a:t>A distributed </a:t>
            </a:r>
            <a:r>
              <a:rPr lang="en-US" sz="2200">
                <a:solidFill>
                  <a:srgbClr val="CC3300"/>
                </a:solidFill>
                <a:effectLst>
                  <a:outerShdw blurRad="38100" dist="38100" dir="2700000" algn="tl">
                    <a:srgbClr val="C0C0C0"/>
                  </a:outerShdw>
                </a:effectLst>
                <a:latin typeface="Book Antiqua" pitchFamily="18" charset="0"/>
              </a:rPr>
              <a:t>system architecture</a:t>
            </a:r>
          </a:p>
          <a:p>
            <a:pPr lvl="1" eaLnBrk="1" hangingPunct="1">
              <a:lnSpc>
                <a:spcPct val="90000"/>
              </a:lnSpc>
              <a:defRPr/>
            </a:pPr>
            <a:r>
              <a:rPr lang="en-US" sz="2000">
                <a:latin typeface="Book Antiqua" pitchFamily="18" charset="0"/>
              </a:rPr>
              <a:t>No centralized control</a:t>
            </a:r>
          </a:p>
          <a:p>
            <a:pPr lvl="1" eaLnBrk="1" hangingPunct="1">
              <a:lnSpc>
                <a:spcPct val="90000"/>
              </a:lnSpc>
              <a:defRPr/>
            </a:pPr>
            <a:r>
              <a:rPr lang="en-US" sz="2000">
                <a:latin typeface="Book Antiqua" pitchFamily="18" charset="0"/>
              </a:rPr>
              <a:t>Typically many nodes, but unreliable and heterogeneous</a:t>
            </a:r>
          </a:p>
          <a:p>
            <a:pPr lvl="1" eaLnBrk="1" hangingPunct="1">
              <a:lnSpc>
                <a:spcPct val="90000"/>
              </a:lnSpc>
              <a:defRPr/>
            </a:pPr>
            <a:r>
              <a:rPr lang="en-US" sz="2000">
                <a:latin typeface="Book Antiqua" pitchFamily="18" charset="0"/>
              </a:rPr>
              <a:t>Nodes are symmetric in function</a:t>
            </a:r>
          </a:p>
          <a:p>
            <a:pPr lvl="1" eaLnBrk="1" hangingPunct="1">
              <a:lnSpc>
                <a:spcPct val="90000"/>
              </a:lnSpc>
              <a:defRPr/>
            </a:pPr>
            <a:r>
              <a:rPr lang="en-US" sz="2000">
                <a:latin typeface="Book Antiqua" pitchFamily="18" charset="0"/>
              </a:rPr>
              <a:t>Take advantage of distributed, shared resources (bandwidth, CPU, storage) on peer-nodes</a:t>
            </a:r>
          </a:p>
          <a:p>
            <a:pPr lvl="1" eaLnBrk="1" hangingPunct="1">
              <a:lnSpc>
                <a:spcPct val="90000"/>
              </a:lnSpc>
              <a:defRPr/>
            </a:pPr>
            <a:r>
              <a:rPr lang="en-US" sz="2000">
                <a:latin typeface="Book Antiqua" pitchFamily="18" charset="0"/>
              </a:rPr>
              <a:t>Fault-tolerant, self-organizing</a:t>
            </a:r>
          </a:p>
          <a:p>
            <a:pPr lvl="1" eaLnBrk="1" hangingPunct="1">
              <a:lnSpc>
                <a:spcPct val="90000"/>
              </a:lnSpc>
              <a:defRPr/>
            </a:pPr>
            <a:r>
              <a:rPr lang="en-US" sz="2000">
                <a:latin typeface="Book Antiqua" pitchFamily="18" charset="0"/>
              </a:rPr>
              <a:t>Operate in dynamic</a:t>
            </a:r>
            <a:r>
              <a:rPr lang="en-US" sz="1800"/>
              <a:t> </a:t>
            </a:r>
            <a:r>
              <a:rPr lang="en-US" sz="1800">
                <a:latin typeface="Book Antiqua" pitchFamily="18" charset="0"/>
              </a:rPr>
              <a:t>environment, frequent join and leave is the norm</a:t>
            </a:r>
          </a:p>
        </p:txBody>
      </p:sp>
      <p:grpSp>
        <p:nvGrpSpPr>
          <p:cNvPr id="14346" name="Group 10"/>
          <p:cNvGrpSpPr>
            <a:grpSpLocks/>
          </p:cNvGrpSpPr>
          <p:nvPr/>
        </p:nvGrpSpPr>
        <p:grpSpPr bwMode="auto">
          <a:xfrm>
            <a:off x="8256589" y="4652964"/>
            <a:ext cx="649287" cy="504825"/>
            <a:chOff x="4195" y="2476"/>
            <a:chExt cx="590" cy="459"/>
          </a:xfrm>
        </p:grpSpPr>
        <p:pic>
          <p:nvPicPr>
            <p:cNvPr id="15371" name="Picture 11" descr="BS01077_[1]"/>
            <p:cNvPicPr>
              <a:picLocks noChangeAspect="1" noChangeArrowheads="1"/>
            </p:cNvPicPr>
            <p:nvPr/>
          </p:nvPicPr>
          <p:blipFill>
            <a:blip r:embed="rId3"/>
            <a:srcRect/>
            <a:stretch>
              <a:fillRect/>
            </a:stretch>
          </p:blipFill>
          <p:spPr bwMode="auto">
            <a:xfrm>
              <a:off x="4559" y="2476"/>
              <a:ext cx="226" cy="188"/>
            </a:xfrm>
            <a:prstGeom prst="rect">
              <a:avLst/>
            </a:prstGeom>
            <a:noFill/>
            <a:effectLst>
              <a:outerShdw dist="35921" dir="2700000" algn="ctr" rotWithShape="0">
                <a:srgbClr val="808080"/>
              </a:outerShdw>
            </a:effectLst>
          </p:spPr>
        </p:pic>
        <p:pic>
          <p:nvPicPr>
            <p:cNvPr id="15372" name="Picture 12" descr="IN00696_[1]"/>
            <p:cNvPicPr>
              <a:picLocks noChangeAspect="1" noChangeArrowheads="1"/>
            </p:cNvPicPr>
            <p:nvPr/>
          </p:nvPicPr>
          <p:blipFill>
            <a:blip r:embed="rId4"/>
            <a:srcRect/>
            <a:stretch>
              <a:fillRect/>
            </a:stretch>
          </p:blipFill>
          <p:spPr bwMode="auto">
            <a:xfrm>
              <a:off x="4195" y="2476"/>
              <a:ext cx="273" cy="253"/>
            </a:xfrm>
            <a:prstGeom prst="rect">
              <a:avLst/>
            </a:prstGeom>
            <a:noFill/>
            <a:effectLst>
              <a:outerShdw dist="35921" dir="2700000" algn="ctr" rotWithShape="0">
                <a:srgbClr val="808080"/>
              </a:outerShdw>
            </a:effectLst>
          </p:spPr>
        </p:pic>
        <p:pic>
          <p:nvPicPr>
            <p:cNvPr id="15373" name="Picture 13" descr="BS00334_"/>
            <p:cNvPicPr>
              <a:picLocks noChangeAspect="1" noChangeArrowheads="1"/>
            </p:cNvPicPr>
            <p:nvPr/>
          </p:nvPicPr>
          <p:blipFill>
            <a:blip r:embed="rId5"/>
            <a:srcRect/>
            <a:stretch>
              <a:fillRect/>
            </a:stretch>
          </p:blipFill>
          <p:spPr bwMode="auto">
            <a:xfrm>
              <a:off x="4195" y="2522"/>
              <a:ext cx="453" cy="413"/>
            </a:xfrm>
            <a:prstGeom prst="rect">
              <a:avLst/>
            </a:prstGeom>
            <a:noFill/>
            <a:effectLst>
              <a:outerShdw dist="35921" dir="2700000" algn="ctr" rotWithShape="0">
                <a:srgbClr val="808080"/>
              </a:outerShdw>
            </a:effectLst>
          </p:spPr>
        </p:pic>
      </p:grpSp>
      <p:sp>
        <p:nvSpPr>
          <p:cNvPr id="15374" name="Cloud"/>
          <p:cNvSpPr>
            <a:spLocks noChangeAspect="1" noEditPoints="1" noChangeArrowheads="1"/>
          </p:cNvSpPr>
          <p:nvPr/>
        </p:nvSpPr>
        <p:spPr bwMode="auto">
          <a:xfrm>
            <a:off x="7608889" y="2925764"/>
            <a:ext cx="2016125" cy="134937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99"/>
          </a:solidFill>
          <a:ln w="9525">
            <a:solidFill>
              <a:srgbClr val="000000"/>
            </a:solidFill>
            <a:miter lim="800000"/>
            <a:headEnd/>
            <a:tailEnd/>
          </a:ln>
          <a:effectLst>
            <a:outerShdw dist="35921" dir="2700000" algn="ctr" rotWithShape="0">
              <a:srgbClr val="808080"/>
            </a:outerShdw>
          </a:effectLst>
        </p:spPr>
        <p:txBody>
          <a:bodyPr/>
          <a:lstStyle/>
          <a:p>
            <a:pPr algn="ctr">
              <a:defRPr/>
            </a:pPr>
            <a:r>
              <a:rPr lang="en-US">
                <a:solidFill>
                  <a:schemeClr val="tx2"/>
                </a:solidFill>
                <a:latin typeface="Arial" charset="0"/>
              </a:rPr>
              <a:t>Internet</a:t>
            </a:r>
          </a:p>
        </p:txBody>
      </p:sp>
      <p:grpSp>
        <p:nvGrpSpPr>
          <p:cNvPr id="14348" name="Group 15"/>
          <p:cNvGrpSpPr>
            <a:grpSpLocks/>
          </p:cNvGrpSpPr>
          <p:nvPr/>
        </p:nvGrpSpPr>
        <p:grpSpPr bwMode="auto">
          <a:xfrm>
            <a:off x="6816725" y="4149726"/>
            <a:ext cx="649288" cy="504825"/>
            <a:chOff x="4195" y="2476"/>
            <a:chExt cx="590" cy="459"/>
          </a:xfrm>
        </p:grpSpPr>
        <p:pic>
          <p:nvPicPr>
            <p:cNvPr id="15376" name="Picture 16" descr="BS01077_[1]"/>
            <p:cNvPicPr>
              <a:picLocks noChangeAspect="1" noChangeArrowheads="1"/>
            </p:cNvPicPr>
            <p:nvPr/>
          </p:nvPicPr>
          <p:blipFill>
            <a:blip r:embed="rId3"/>
            <a:srcRect/>
            <a:stretch>
              <a:fillRect/>
            </a:stretch>
          </p:blipFill>
          <p:spPr bwMode="auto">
            <a:xfrm>
              <a:off x="4559" y="2476"/>
              <a:ext cx="226" cy="188"/>
            </a:xfrm>
            <a:prstGeom prst="rect">
              <a:avLst/>
            </a:prstGeom>
            <a:noFill/>
            <a:effectLst>
              <a:outerShdw dist="35921" dir="2700000" algn="ctr" rotWithShape="0">
                <a:srgbClr val="808080"/>
              </a:outerShdw>
            </a:effectLst>
          </p:spPr>
        </p:pic>
        <p:pic>
          <p:nvPicPr>
            <p:cNvPr id="15377" name="Picture 17" descr="IN00696_[1]"/>
            <p:cNvPicPr>
              <a:picLocks noChangeAspect="1" noChangeArrowheads="1"/>
            </p:cNvPicPr>
            <p:nvPr/>
          </p:nvPicPr>
          <p:blipFill>
            <a:blip r:embed="rId4"/>
            <a:srcRect/>
            <a:stretch>
              <a:fillRect/>
            </a:stretch>
          </p:blipFill>
          <p:spPr bwMode="auto">
            <a:xfrm>
              <a:off x="4195" y="2476"/>
              <a:ext cx="273" cy="253"/>
            </a:xfrm>
            <a:prstGeom prst="rect">
              <a:avLst/>
            </a:prstGeom>
            <a:noFill/>
            <a:effectLst>
              <a:outerShdw dist="35921" dir="2700000" algn="ctr" rotWithShape="0">
                <a:srgbClr val="808080"/>
              </a:outerShdw>
            </a:effectLst>
          </p:spPr>
        </p:pic>
        <p:pic>
          <p:nvPicPr>
            <p:cNvPr id="15378" name="Picture 18" descr="BS00334_"/>
            <p:cNvPicPr>
              <a:picLocks noChangeAspect="1" noChangeArrowheads="1"/>
            </p:cNvPicPr>
            <p:nvPr/>
          </p:nvPicPr>
          <p:blipFill>
            <a:blip r:embed="rId5"/>
            <a:srcRect/>
            <a:stretch>
              <a:fillRect/>
            </a:stretch>
          </p:blipFill>
          <p:spPr bwMode="auto">
            <a:xfrm>
              <a:off x="4195" y="2522"/>
              <a:ext cx="453" cy="413"/>
            </a:xfrm>
            <a:prstGeom prst="rect">
              <a:avLst/>
            </a:prstGeom>
            <a:noFill/>
            <a:effectLst>
              <a:outerShdw dist="35921" dir="2700000" algn="ctr" rotWithShape="0">
                <a:srgbClr val="808080"/>
              </a:outerShdw>
            </a:effectLst>
          </p:spPr>
        </p:pic>
      </p:grpSp>
      <p:grpSp>
        <p:nvGrpSpPr>
          <p:cNvPr id="14349" name="Group 19"/>
          <p:cNvGrpSpPr>
            <a:grpSpLocks/>
          </p:cNvGrpSpPr>
          <p:nvPr/>
        </p:nvGrpSpPr>
        <p:grpSpPr bwMode="auto">
          <a:xfrm>
            <a:off x="6816725" y="2565401"/>
            <a:ext cx="649288" cy="504825"/>
            <a:chOff x="4195" y="2476"/>
            <a:chExt cx="590" cy="459"/>
          </a:xfrm>
        </p:grpSpPr>
        <p:pic>
          <p:nvPicPr>
            <p:cNvPr id="15380" name="Picture 20" descr="BS01077_[1]"/>
            <p:cNvPicPr>
              <a:picLocks noChangeAspect="1" noChangeArrowheads="1"/>
            </p:cNvPicPr>
            <p:nvPr/>
          </p:nvPicPr>
          <p:blipFill>
            <a:blip r:embed="rId3"/>
            <a:srcRect/>
            <a:stretch>
              <a:fillRect/>
            </a:stretch>
          </p:blipFill>
          <p:spPr bwMode="auto">
            <a:xfrm>
              <a:off x="4559" y="2476"/>
              <a:ext cx="226" cy="188"/>
            </a:xfrm>
            <a:prstGeom prst="rect">
              <a:avLst/>
            </a:prstGeom>
            <a:noFill/>
            <a:effectLst>
              <a:outerShdw dist="35921" dir="2700000" algn="ctr" rotWithShape="0">
                <a:srgbClr val="808080"/>
              </a:outerShdw>
            </a:effectLst>
          </p:spPr>
        </p:pic>
        <p:pic>
          <p:nvPicPr>
            <p:cNvPr id="15381" name="Picture 21" descr="IN00696_[1]"/>
            <p:cNvPicPr>
              <a:picLocks noChangeAspect="1" noChangeArrowheads="1"/>
            </p:cNvPicPr>
            <p:nvPr/>
          </p:nvPicPr>
          <p:blipFill>
            <a:blip r:embed="rId4"/>
            <a:srcRect/>
            <a:stretch>
              <a:fillRect/>
            </a:stretch>
          </p:blipFill>
          <p:spPr bwMode="auto">
            <a:xfrm>
              <a:off x="4195" y="2476"/>
              <a:ext cx="273" cy="253"/>
            </a:xfrm>
            <a:prstGeom prst="rect">
              <a:avLst/>
            </a:prstGeom>
            <a:noFill/>
            <a:effectLst>
              <a:outerShdw dist="35921" dir="2700000" algn="ctr" rotWithShape="0">
                <a:srgbClr val="808080"/>
              </a:outerShdw>
            </a:effectLst>
          </p:spPr>
        </p:pic>
        <p:pic>
          <p:nvPicPr>
            <p:cNvPr id="15382" name="Picture 22" descr="BS00334_"/>
            <p:cNvPicPr>
              <a:picLocks noChangeAspect="1" noChangeArrowheads="1"/>
            </p:cNvPicPr>
            <p:nvPr/>
          </p:nvPicPr>
          <p:blipFill>
            <a:blip r:embed="rId5"/>
            <a:srcRect/>
            <a:stretch>
              <a:fillRect/>
            </a:stretch>
          </p:blipFill>
          <p:spPr bwMode="auto">
            <a:xfrm>
              <a:off x="4195" y="2522"/>
              <a:ext cx="453" cy="413"/>
            </a:xfrm>
            <a:prstGeom prst="rect">
              <a:avLst/>
            </a:prstGeom>
            <a:noFill/>
            <a:effectLst>
              <a:outerShdw dist="35921" dir="2700000" algn="ctr" rotWithShape="0">
                <a:srgbClr val="808080"/>
              </a:outerShdw>
            </a:effectLst>
          </p:spPr>
        </p:pic>
      </p:grpSp>
      <p:grpSp>
        <p:nvGrpSpPr>
          <p:cNvPr id="14350" name="Group 23"/>
          <p:cNvGrpSpPr>
            <a:grpSpLocks/>
          </p:cNvGrpSpPr>
          <p:nvPr/>
        </p:nvGrpSpPr>
        <p:grpSpPr bwMode="auto">
          <a:xfrm>
            <a:off x="9625014" y="2565401"/>
            <a:ext cx="649287" cy="504825"/>
            <a:chOff x="4195" y="2476"/>
            <a:chExt cx="590" cy="459"/>
          </a:xfrm>
        </p:grpSpPr>
        <p:pic>
          <p:nvPicPr>
            <p:cNvPr id="15384" name="Picture 24" descr="BS01077_[1]"/>
            <p:cNvPicPr>
              <a:picLocks noChangeAspect="1" noChangeArrowheads="1"/>
            </p:cNvPicPr>
            <p:nvPr/>
          </p:nvPicPr>
          <p:blipFill>
            <a:blip r:embed="rId3"/>
            <a:srcRect/>
            <a:stretch>
              <a:fillRect/>
            </a:stretch>
          </p:blipFill>
          <p:spPr bwMode="auto">
            <a:xfrm>
              <a:off x="4559" y="2476"/>
              <a:ext cx="226" cy="188"/>
            </a:xfrm>
            <a:prstGeom prst="rect">
              <a:avLst/>
            </a:prstGeom>
            <a:noFill/>
            <a:effectLst>
              <a:outerShdw dist="35921" dir="2700000" algn="ctr" rotWithShape="0">
                <a:srgbClr val="808080"/>
              </a:outerShdw>
            </a:effectLst>
          </p:spPr>
        </p:pic>
        <p:pic>
          <p:nvPicPr>
            <p:cNvPr id="15385" name="Picture 25" descr="IN00696_[1]"/>
            <p:cNvPicPr>
              <a:picLocks noChangeAspect="1" noChangeArrowheads="1"/>
            </p:cNvPicPr>
            <p:nvPr/>
          </p:nvPicPr>
          <p:blipFill>
            <a:blip r:embed="rId4"/>
            <a:srcRect/>
            <a:stretch>
              <a:fillRect/>
            </a:stretch>
          </p:blipFill>
          <p:spPr bwMode="auto">
            <a:xfrm>
              <a:off x="4195" y="2476"/>
              <a:ext cx="273" cy="253"/>
            </a:xfrm>
            <a:prstGeom prst="rect">
              <a:avLst/>
            </a:prstGeom>
            <a:noFill/>
            <a:effectLst>
              <a:outerShdw dist="35921" dir="2700000" algn="ctr" rotWithShape="0">
                <a:srgbClr val="808080"/>
              </a:outerShdw>
            </a:effectLst>
          </p:spPr>
        </p:pic>
        <p:pic>
          <p:nvPicPr>
            <p:cNvPr id="15386" name="Picture 26" descr="BS00334_"/>
            <p:cNvPicPr>
              <a:picLocks noChangeAspect="1" noChangeArrowheads="1"/>
            </p:cNvPicPr>
            <p:nvPr/>
          </p:nvPicPr>
          <p:blipFill>
            <a:blip r:embed="rId5"/>
            <a:srcRect/>
            <a:stretch>
              <a:fillRect/>
            </a:stretch>
          </p:blipFill>
          <p:spPr bwMode="auto">
            <a:xfrm>
              <a:off x="4195" y="2522"/>
              <a:ext cx="453" cy="413"/>
            </a:xfrm>
            <a:prstGeom prst="rect">
              <a:avLst/>
            </a:prstGeom>
            <a:noFill/>
            <a:effectLst>
              <a:outerShdw dist="35921" dir="2700000" algn="ctr" rotWithShape="0">
                <a:srgbClr val="808080"/>
              </a:outerShdw>
            </a:effectLst>
          </p:spPr>
        </p:pic>
      </p:grpSp>
      <p:grpSp>
        <p:nvGrpSpPr>
          <p:cNvPr id="14351" name="Group 27"/>
          <p:cNvGrpSpPr>
            <a:grpSpLocks/>
          </p:cNvGrpSpPr>
          <p:nvPr/>
        </p:nvGrpSpPr>
        <p:grpSpPr bwMode="auto">
          <a:xfrm>
            <a:off x="8256589" y="2133601"/>
            <a:ext cx="649287" cy="504825"/>
            <a:chOff x="4195" y="2476"/>
            <a:chExt cx="590" cy="459"/>
          </a:xfrm>
        </p:grpSpPr>
        <p:pic>
          <p:nvPicPr>
            <p:cNvPr id="15388" name="Picture 28" descr="BS01077_[1]"/>
            <p:cNvPicPr>
              <a:picLocks noChangeAspect="1" noChangeArrowheads="1"/>
            </p:cNvPicPr>
            <p:nvPr/>
          </p:nvPicPr>
          <p:blipFill>
            <a:blip r:embed="rId3"/>
            <a:srcRect/>
            <a:stretch>
              <a:fillRect/>
            </a:stretch>
          </p:blipFill>
          <p:spPr bwMode="auto">
            <a:xfrm>
              <a:off x="4559" y="2476"/>
              <a:ext cx="226" cy="188"/>
            </a:xfrm>
            <a:prstGeom prst="rect">
              <a:avLst/>
            </a:prstGeom>
            <a:noFill/>
            <a:effectLst>
              <a:outerShdw dist="35921" dir="2700000" algn="ctr" rotWithShape="0">
                <a:srgbClr val="808080"/>
              </a:outerShdw>
            </a:effectLst>
          </p:spPr>
        </p:pic>
        <p:pic>
          <p:nvPicPr>
            <p:cNvPr id="15389" name="Picture 29" descr="IN00696_[1]"/>
            <p:cNvPicPr>
              <a:picLocks noChangeAspect="1" noChangeArrowheads="1"/>
            </p:cNvPicPr>
            <p:nvPr/>
          </p:nvPicPr>
          <p:blipFill>
            <a:blip r:embed="rId4"/>
            <a:srcRect/>
            <a:stretch>
              <a:fillRect/>
            </a:stretch>
          </p:blipFill>
          <p:spPr bwMode="auto">
            <a:xfrm>
              <a:off x="4195" y="2476"/>
              <a:ext cx="273" cy="253"/>
            </a:xfrm>
            <a:prstGeom prst="rect">
              <a:avLst/>
            </a:prstGeom>
            <a:noFill/>
            <a:effectLst>
              <a:outerShdw dist="35921" dir="2700000" algn="ctr" rotWithShape="0">
                <a:srgbClr val="808080"/>
              </a:outerShdw>
            </a:effectLst>
          </p:spPr>
        </p:pic>
        <p:pic>
          <p:nvPicPr>
            <p:cNvPr id="15390" name="Picture 30" descr="BS00334_"/>
            <p:cNvPicPr>
              <a:picLocks noChangeAspect="1" noChangeArrowheads="1"/>
            </p:cNvPicPr>
            <p:nvPr/>
          </p:nvPicPr>
          <p:blipFill>
            <a:blip r:embed="rId5"/>
            <a:srcRect/>
            <a:stretch>
              <a:fillRect/>
            </a:stretch>
          </p:blipFill>
          <p:spPr bwMode="auto">
            <a:xfrm>
              <a:off x="4195" y="2522"/>
              <a:ext cx="453" cy="413"/>
            </a:xfrm>
            <a:prstGeom prst="rect">
              <a:avLst/>
            </a:prstGeom>
            <a:noFill/>
            <a:effectLst>
              <a:outerShdw dist="35921" dir="2700000" algn="ctr" rotWithShape="0">
                <a:srgbClr val="808080"/>
              </a:outerShdw>
            </a:effectLst>
          </p:spPr>
        </p:pic>
      </p:grpSp>
      <p:grpSp>
        <p:nvGrpSpPr>
          <p:cNvPr id="14352" name="Group 31"/>
          <p:cNvGrpSpPr>
            <a:grpSpLocks/>
          </p:cNvGrpSpPr>
          <p:nvPr/>
        </p:nvGrpSpPr>
        <p:grpSpPr bwMode="auto">
          <a:xfrm>
            <a:off x="9625014" y="4149726"/>
            <a:ext cx="649287" cy="504825"/>
            <a:chOff x="4195" y="2476"/>
            <a:chExt cx="590" cy="459"/>
          </a:xfrm>
        </p:grpSpPr>
        <p:pic>
          <p:nvPicPr>
            <p:cNvPr id="15392" name="Picture 32" descr="BS01077_[1]"/>
            <p:cNvPicPr>
              <a:picLocks noChangeAspect="1" noChangeArrowheads="1"/>
            </p:cNvPicPr>
            <p:nvPr/>
          </p:nvPicPr>
          <p:blipFill>
            <a:blip r:embed="rId3"/>
            <a:srcRect/>
            <a:stretch>
              <a:fillRect/>
            </a:stretch>
          </p:blipFill>
          <p:spPr bwMode="auto">
            <a:xfrm>
              <a:off x="4559" y="2476"/>
              <a:ext cx="226" cy="188"/>
            </a:xfrm>
            <a:prstGeom prst="rect">
              <a:avLst/>
            </a:prstGeom>
            <a:noFill/>
            <a:effectLst>
              <a:outerShdw dist="35921" dir="2700000" algn="ctr" rotWithShape="0">
                <a:srgbClr val="808080"/>
              </a:outerShdw>
            </a:effectLst>
          </p:spPr>
        </p:pic>
        <p:pic>
          <p:nvPicPr>
            <p:cNvPr id="15393" name="Picture 33" descr="IN00696_[1]"/>
            <p:cNvPicPr>
              <a:picLocks noChangeAspect="1" noChangeArrowheads="1"/>
            </p:cNvPicPr>
            <p:nvPr/>
          </p:nvPicPr>
          <p:blipFill>
            <a:blip r:embed="rId4"/>
            <a:srcRect/>
            <a:stretch>
              <a:fillRect/>
            </a:stretch>
          </p:blipFill>
          <p:spPr bwMode="auto">
            <a:xfrm>
              <a:off x="4195" y="2476"/>
              <a:ext cx="273" cy="253"/>
            </a:xfrm>
            <a:prstGeom prst="rect">
              <a:avLst/>
            </a:prstGeom>
            <a:noFill/>
            <a:effectLst>
              <a:outerShdw dist="35921" dir="2700000" algn="ctr" rotWithShape="0">
                <a:srgbClr val="808080"/>
              </a:outerShdw>
            </a:effectLst>
          </p:spPr>
        </p:pic>
        <p:pic>
          <p:nvPicPr>
            <p:cNvPr id="15394" name="Picture 34" descr="BS00334_"/>
            <p:cNvPicPr>
              <a:picLocks noChangeAspect="1" noChangeArrowheads="1"/>
            </p:cNvPicPr>
            <p:nvPr/>
          </p:nvPicPr>
          <p:blipFill>
            <a:blip r:embed="rId5"/>
            <a:srcRect/>
            <a:stretch>
              <a:fillRect/>
            </a:stretch>
          </p:blipFill>
          <p:spPr bwMode="auto">
            <a:xfrm>
              <a:off x="4195" y="2522"/>
              <a:ext cx="453" cy="413"/>
            </a:xfrm>
            <a:prstGeom prst="rect">
              <a:avLst/>
            </a:prstGeom>
            <a:noFill/>
            <a:effectLst>
              <a:outerShdw dist="35921" dir="2700000" algn="ctr" rotWithShape="0">
                <a:srgbClr val="808080"/>
              </a:outerShdw>
            </a:effectLst>
          </p:spPr>
        </p:pic>
      </p:grpSp>
      <p:sp>
        <p:nvSpPr>
          <p:cNvPr id="14353" name="Freeform 35"/>
          <p:cNvSpPr>
            <a:spLocks/>
          </p:cNvSpPr>
          <p:nvPr/>
        </p:nvSpPr>
        <p:spPr bwMode="auto">
          <a:xfrm>
            <a:off x="7319963" y="2997200"/>
            <a:ext cx="673100" cy="1079500"/>
          </a:xfrm>
          <a:custGeom>
            <a:avLst/>
            <a:gdLst>
              <a:gd name="T0" fmla="*/ 0 w 424"/>
              <a:gd name="T1" fmla="*/ 0 h 680"/>
              <a:gd name="T2" fmla="*/ 409 w 424"/>
              <a:gd name="T3" fmla="*/ 363 h 680"/>
              <a:gd name="T4" fmla="*/ 91 w 424"/>
              <a:gd name="T5" fmla="*/ 680 h 680"/>
              <a:gd name="T6" fmla="*/ 0 60000 65536"/>
              <a:gd name="T7" fmla="*/ 0 60000 65536"/>
              <a:gd name="T8" fmla="*/ 0 60000 65536"/>
              <a:gd name="T9" fmla="*/ 0 w 424"/>
              <a:gd name="T10" fmla="*/ 0 h 680"/>
              <a:gd name="T11" fmla="*/ 424 w 424"/>
              <a:gd name="T12" fmla="*/ 680 h 680"/>
            </a:gdLst>
            <a:ahLst/>
            <a:cxnLst>
              <a:cxn ang="T6">
                <a:pos x="T0" y="T1"/>
              </a:cxn>
              <a:cxn ang="T7">
                <a:pos x="T2" y="T3"/>
              </a:cxn>
              <a:cxn ang="T8">
                <a:pos x="T4" y="T5"/>
              </a:cxn>
            </a:cxnLst>
            <a:rect l="T9" t="T10" r="T11" b="T12"/>
            <a:pathLst>
              <a:path w="424" h="680">
                <a:moveTo>
                  <a:pt x="0" y="0"/>
                </a:moveTo>
                <a:cubicBezTo>
                  <a:pt x="197" y="125"/>
                  <a:pt x="394" y="250"/>
                  <a:pt x="409" y="363"/>
                </a:cubicBezTo>
                <a:cubicBezTo>
                  <a:pt x="424" y="476"/>
                  <a:pt x="257" y="578"/>
                  <a:pt x="91" y="680"/>
                </a:cubicBezTo>
              </a:path>
            </a:pathLst>
          </a:custGeom>
          <a:noFill/>
          <a:ln w="19050">
            <a:solidFill>
              <a:srgbClr val="0099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54" name="Freeform 36"/>
          <p:cNvSpPr>
            <a:spLocks/>
          </p:cNvSpPr>
          <p:nvPr/>
        </p:nvSpPr>
        <p:spPr bwMode="auto">
          <a:xfrm>
            <a:off x="7608888" y="3068638"/>
            <a:ext cx="2087562" cy="1225550"/>
          </a:xfrm>
          <a:custGeom>
            <a:avLst/>
            <a:gdLst>
              <a:gd name="T0" fmla="*/ 0 w 1315"/>
              <a:gd name="T1" fmla="*/ 772 h 772"/>
              <a:gd name="T2" fmla="*/ 726 w 1315"/>
              <a:gd name="T3" fmla="*/ 409 h 772"/>
              <a:gd name="T4" fmla="*/ 1315 w 1315"/>
              <a:gd name="T5" fmla="*/ 0 h 772"/>
              <a:gd name="T6" fmla="*/ 0 60000 65536"/>
              <a:gd name="T7" fmla="*/ 0 60000 65536"/>
              <a:gd name="T8" fmla="*/ 0 60000 65536"/>
              <a:gd name="T9" fmla="*/ 0 w 1315"/>
              <a:gd name="T10" fmla="*/ 0 h 772"/>
              <a:gd name="T11" fmla="*/ 1315 w 1315"/>
              <a:gd name="T12" fmla="*/ 772 h 772"/>
            </a:gdLst>
            <a:ahLst/>
            <a:cxnLst>
              <a:cxn ang="T6">
                <a:pos x="T0" y="T1"/>
              </a:cxn>
              <a:cxn ang="T7">
                <a:pos x="T2" y="T3"/>
              </a:cxn>
              <a:cxn ang="T8">
                <a:pos x="T4" y="T5"/>
              </a:cxn>
            </a:cxnLst>
            <a:rect l="T9" t="T10" r="T11" b="T12"/>
            <a:pathLst>
              <a:path w="1315" h="772">
                <a:moveTo>
                  <a:pt x="0" y="772"/>
                </a:moveTo>
                <a:cubicBezTo>
                  <a:pt x="253" y="655"/>
                  <a:pt x="507" y="538"/>
                  <a:pt x="726" y="409"/>
                </a:cubicBezTo>
                <a:cubicBezTo>
                  <a:pt x="945" y="280"/>
                  <a:pt x="1130" y="140"/>
                  <a:pt x="1315" y="0"/>
                </a:cubicBezTo>
              </a:path>
            </a:pathLst>
          </a:custGeom>
          <a:noFill/>
          <a:ln w="19050">
            <a:solidFill>
              <a:srgbClr val="CC33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55" name="Freeform 37"/>
          <p:cNvSpPr>
            <a:spLocks/>
          </p:cNvSpPr>
          <p:nvPr/>
        </p:nvSpPr>
        <p:spPr bwMode="auto">
          <a:xfrm>
            <a:off x="8712201" y="3924301"/>
            <a:ext cx="841375" cy="657225"/>
          </a:xfrm>
          <a:custGeom>
            <a:avLst/>
            <a:gdLst>
              <a:gd name="T0" fmla="*/ 31 w 530"/>
              <a:gd name="T1" fmla="*/ 414 h 414"/>
              <a:gd name="T2" fmla="*/ 83 w 530"/>
              <a:gd name="T3" fmla="*/ 30 h 414"/>
              <a:gd name="T4" fmla="*/ 530 w 530"/>
              <a:gd name="T5" fmla="*/ 233 h 414"/>
              <a:gd name="T6" fmla="*/ 0 60000 65536"/>
              <a:gd name="T7" fmla="*/ 0 60000 65536"/>
              <a:gd name="T8" fmla="*/ 0 60000 65536"/>
              <a:gd name="T9" fmla="*/ 0 w 530"/>
              <a:gd name="T10" fmla="*/ 0 h 414"/>
              <a:gd name="T11" fmla="*/ 530 w 530"/>
              <a:gd name="T12" fmla="*/ 414 h 414"/>
            </a:gdLst>
            <a:ahLst/>
            <a:cxnLst>
              <a:cxn ang="T6">
                <a:pos x="T0" y="T1"/>
              </a:cxn>
              <a:cxn ang="T7">
                <a:pos x="T2" y="T3"/>
              </a:cxn>
              <a:cxn ang="T8">
                <a:pos x="T4" y="T5"/>
              </a:cxn>
            </a:cxnLst>
            <a:rect l="T9" t="T10" r="T11" b="T12"/>
            <a:pathLst>
              <a:path w="530" h="414">
                <a:moveTo>
                  <a:pt x="31" y="414"/>
                </a:moveTo>
                <a:cubicBezTo>
                  <a:pt x="40" y="350"/>
                  <a:pt x="0" y="60"/>
                  <a:pt x="83" y="30"/>
                </a:cubicBezTo>
                <a:cubicBezTo>
                  <a:pt x="166" y="0"/>
                  <a:pt x="437" y="191"/>
                  <a:pt x="530" y="233"/>
                </a:cubicBezTo>
              </a:path>
            </a:pathLst>
          </a:custGeom>
          <a:noFill/>
          <a:ln w="19050">
            <a:solidFill>
              <a:srgbClr val="009900"/>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56" name="Freeform 38"/>
          <p:cNvSpPr>
            <a:spLocks/>
          </p:cNvSpPr>
          <p:nvPr/>
        </p:nvSpPr>
        <p:spPr bwMode="auto">
          <a:xfrm>
            <a:off x="7537451" y="2709864"/>
            <a:ext cx="938213" cy="504825"/>
          </a:xfrm>
          <a:custGeom>
            <a:avLst/>
            <a:gdLst>
              <a:gd name="T0" fmla="*/ 0 w 591"/>
              <a:gd name="T1" fmla="*/ 90 h 318"/>
              <a:gd name="T2" fmla="*/ 493 w 591"/>
              <a:gd name="T3" fmla="*/ 303 h 318"/>
              <a:gd name="T4" fmla="*/ 589 w 591"/>
              <a:gd name="T5" fmla="*/ 0 h 318"/>
              <a:gd name="T6" fmla="*/ 0 60000 65536"/>
              <a:gd name="T7" fmla="*/ 0 60000 65536"/>
              <a:gd name="T8" fmla="*/ 0 60000 65536"/>
              <a:gd name="T9" fmla="*/ 0 w 591"/>
              <a:gd name="T10" fmla="*/ 0 h 318"/>
              <a:gd name="T11" fmla="*/ 591 w 591"/>
              <a:gd name="T12" fmla="*/ 318 h 318"/>
            </a:gdLst>
            <a:ahLst/>
            <a:cxnLst>
              <a:cxn ang="T6">
                <a:pos x="T0" y="T1"/>
              </a:cxn>
              <a:cxn ang="T7">
                <a:pos x="T2" y="T3"/>
              </a:cxn>
              <a:cxn ang="T8">
                <a:pos x="T4" y="T5"/>
              </a:cxn>
            </a:cxnLst>
            <a:rect l="T9" t="T10" r="T11" b="T12"/>
            <a:pathLst>
              <a:path w="591" h="318">
                <a:moveTo>
                  <a:pt x="0" y="90"/>
                </a:moveTo>
                <a:cubicBezTo>
                  <a:pt x="82" y="125"/>
                  <a:pt x="395" y="318"/>
                  <a:pt x="493" y="303"/>
                </a:cubicBezTo>
                <a:cubicBezTo>
                  <a:pt x="591" y="288"/>
                  <a:pt x="569" y="63"/>
                  <a:pt x="589" y="0"/>
                </a:cubicBezTo>
              </a:path>
            </a:pathLst>
          </a:custGeom>
          <a:noFill/>
          <a:ln w="19050">
            <a:solidFill>
              <a:srgbClr val="CC3300"/>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57" name="Freeform 39"/>
          <p:cNvSpPr>
            <a:spLocks/>
          </p:cNvSpPr>
          <p:nvPr/>
        </p:nvSpPr>
        <p:spPr bwMode="auto">
          <a:xfrm>
            <a:off x="8761413" y="2636839"/>
            <a:ext cx="863600" cy="528637"/>
          </a:xfrm>
          <a:custGeom>
            <a:avLst/>
            <a:gdLst>
              <a:gd name="T0" fmla="*/ 1 w 545"/>
              <a:gd name="T1" fmla="*/ 0 h 287"/>
              <a:gd name="T2" fmla="*/ 91 w 545"/>
              <a:gd name="T3" fmla="*/ 272 h 287"/>
              <a:gd name="T4" fmla="*/ 545 w 545"/>
              <a:gd name="T5" fmla="*/ 90 h 287"/>
              <a:gd name="T6" fmla="*/ 0 60000 65536"/>
              <a:gd name="T7" fmla="*/ 0 60000 65536"/>
              <a:gd name="T8" fmla="*/ 0 60000 65536"/>
              <a:gd name="T9" fmla="*/ 0 w 545"/>
              <a:gd name="T10" fmla="*/ 0 h 287"/>
              <a:gd name="T11" fmla="*/ 545 w 545"/>
              <a:gd name="T12" fmla="*/ 287 h 287"/>
            </a:gdLst>
            <a:ahLst/>
            <a:cxnLst>
              <a:cxn ang="T6">
                <a:pos x="T0" y="T1"/>
              </a:cxn>
              <a:cxn ang="T7">
                <a:pos x="T2" y="T3"/>
              </a:cxn>
              <a:cxn ang="T8">
                <a:pos x="T4" y="T5"/>
              </a:cxn>
            </a:cxnLst>
            <a:rect l="T9" t="T10" r="T11" b="T12"/>
            <a:pathLst>
              <a:path w="545" h="287">
                <a:moveTo>
                  <a:pt x="1" y="0"/>
                </a:moveTo>
                <a:cubicBezTo>
                  <a:pt x="0" y="128"/>
                  <a:pt x="0" y="257"/>
                  <a:pt x="91" y="272"/>
                </a:cubicBezTo>
                <a:cubicBezTo>
                  <a:pt x="182" y="287"/>
                  <a:pt x="363" y="188"/>
                  <a:pt x="545" y="90"/>
                </a:cubicBezTo>
              </a:path>
            </a:pathLst>
          </a:custGeom>
          <a:noFill/>
          <a:ln w="19050">
            <a:solidFill>
              <a:srgbClr val="CC33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15400" name="Picture 40" descr="BS00876_[1]"/>
          <p:cNvPicPr>
            <a:picLocks noChangeAspect="1" noChangeArrowheads="1"/>
          </p:cNvPicPr>
          <p:nvPr/>
        </p:nvPicPr>
        <p:blipFill>
          <a:blip r:embed="rId6"/>
          <a:srcRect/>
          <a:stretch>
            <a:fillRect/>
          </a:stretch>
        </p:blipFill>
        <p:spPr bwMode="auto">
          <a:xfrm>
            <a:off x="7896225" y="3502026"/>
            <a:ext cx="223838" cy="250825"/>
          </a:xfrm>
          <a:prstGeom prst="rect">
            <a:avLst/>
          </a:prstGeom>
          <a:noFill/>
          <a:effectLst>
            <a:outerShdw dist="35921" dir="2700000" algn="ctr" rotWithShape="0">
              <a:srgbClr val="808080"/>
            </a:outerShdw>
          </a:effectLst>
        </p:spPr>
      </p:pic>
      <p:pic>
        <p:nvPicPr>
          <p:cNvPr id="15401" name="Picture 41" descr="BS00876_[1]"/>
          <p:cNvPicPr>
            <a:picLocks noChangeAspect="1" noChangeArrowheads="1"/>
          </p:cNvPicPr>
          <p:nvPr/>
        </p:nvPicPr>
        <p:blipFill>
          <a:blip r:embed="rId6"/>
          <a:srcRect/>
          <a:stretch>
            <a:fillRect/>
          </a:stretch>
        </p:blipFill>
        <p:spPr bwMode="auto">
          <a:xfrm>
            <a:off x="8616950" y="3933826"/>
            <a:ext cx="223838" cy="250825"/>
          </a:xfrm>
          <a:prstGeom prst="rect">
            <a:avLst/>
          </a:prstGeom>
          <a:noFill/>
          <a:effectLst>
            <a:outerShdw dist="35921" dir="2700000" algn="ctr" rotWithShape="0">
              <a:srgbClr val="808080"/>
            </a:outerShdw>
          </a:effectLst>
        </p:spPr>
      </p:pic>
      <p:sp>
        <p:nvSpPr>
          <p:cNvPr id="2" name="Date Placeholder 1"/>
          <p:cNvSpPr>
            <a:spLocks noGrp="1"/>
          </p:cNvSpPr>
          <p:nvPr>
            <p:ph type="dt" sz="half" idx="10"/>
          </p:nvPr>
        </p:nvSpPr>
        <p:spPr/>
        <p:txBody>
          <a:bodyPr/>
          <a:lstStyle/>
          <a:p>
            <a:fld id="{5EBA3079-B734-435E-875F-F049E3EEB27E}"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
        <p:nvSpPr>
          <p:cNvPr id="4" name="Slide Number Placeholder 3"/>
          <p:cNvSpPr>
            <a:spLocks noGrp="1"/>
          </p:cNvSpPr>
          <p:nvPr>
            <p:ph type="sldNum" sz="quarter" idx="12"/>
          </p:nvPr>
        </p:nvSpPr>
        <p:spPr/>
        <p:txBody>
          <a:bodyPr/>
          <a:lstStyle/>
          <a:p>
            <a:fld id="{D8D3D6AC-B7BE-4494-8FAB-4CDD0FE9DB2B}" type="slidenum">
              <a:rPr lang="en-US" smtClean="0"/>
              <a:t>13</a:t>
            </a:fld>
            <a:endParaRPr lang="en-US"/>
          </a:p>
        </p:txBody>
      </p:sp>
    </p:spTree>
    <p:extLst>
      <p:ext uri="{BB962C8B-B14F-4D97-AF65-F5344CB8AC3E}">
        <p14:creationId xmlns:p14="http://schemas.microsoft.com/office/powerpoint/2010/main" val="18165635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mtClean="0">
                <a:latin typeface="Book Antiqua" panose="02040602050305030304" pitchFamily="18" charset="0"/>
              </a:rPr>
              <a:t>P2P Network Characteristics</a:t>
            </a:r>
          </a:p>
        </p:txBody>
      </p:sp>
      <p:sp>
        <p:nvSpPr>
          <p:cNvPr id="15363" name="Rectangle 3"/>
          <p:cNvSpPr>
            <a:spLocks noGrp="1" noChangeArrowheads="1"/>
          </p:cNvSpPr>
          <p:nvPr>
            <p:ph type="body" idx="1"/>
          </p:nvPr>
        </p:nvSpPr>
        <p:spPr/>
        <p:txBody>
          <a:bodyPr/>
          <a:lstStyle/>
          <a:p>
            <a:pPr eaLnBrk="1" hangingPunct="1"/>
            <a:r>
              <a:rPr lang="en-US" altLang="en-US">
                <a:latin typeface="Book Antiqua" panose="02040602050305030304" pitchFamily="18" charset="0"/>
              </a:rPr>
              <a:t>Clients are also servers and routers</a:t>
            </a:r>
          </a:p>
          <a:p>
            <a:pPr lvl="1" eaLnBrk="1" hangingPunct="1"/>
            <a:r>
              <a:rPr lang="en-US" altLang="en-US">
                <a:latin typeface="Book Antiqua" panose="02040602050305030304" pitchFamily="18" charset="0"/>
              </a:rPr>
              <a:t>Nodes contribute content, storage, memory, CPU</a:t>
            </a:r>
          </a:p>
          <a:p>
            <a:pPr eaLnBrk="1" hangingPunct="1"/>
            <a:r>
              <a:rPr lang="en-US" altLang="en-US">
                <a:latin typeface="Book Antiqua" panose="02040602050305030304" pitchFamily="18" charset="0"/>
              </a:rPr>
              <a:t>Nodes are autonomous (no administrative</a:t>
            </a:r>
          </a:p>
          <a:p>
            <a:pPr eaLnBrk="1" hangingPunct="1"/>
            <a:r>
              <a:rPr lang="en-US" altLang="en-US">
                <a:latin typeface="Book Antiqua" panose="02040602050305030304" pitchFamily="18" charset="0"/>
              </a:rPr>
              <a:t>authority)</a:t>
            </a:r>
          </a:p>
          <a:p>
            <a:pPr eaLnBrk="1" hangingPunct="1"/>
            <a:r>
              <a:rPr lang="en-US" altLang="en-US">
                <a:latin typeface="Book Antiqua" panose="02040602050305030304" pitchFamily="18" charset="0"/>
              </a:rPr>
              <a:t>Network is dynamic: nodes enter and leave the network “frequently”</a:t>
            </a:r>
          </a:p>
          <a:p>
            <a:pPr eaLnBrk="1" hangingPunct="1"/>
            <a:r>
              <a:rPr lang="en-US" altLang="en-US">
                <a:latin typeface="Book Antiqua" panose="02040602050305030304" pitchFamily="18" charset="0"/>
              </a:rPr>
              <a:t>Nodes collaborate directly with each other (not through well-known servers)</a:t>
            </a:r>
          </a:p>
          <a:p>
            <a:pPr eaLnBrk="1" hangingPunct="1"/>
            <a:r>
              <a:rPr lang="en-US" altLang="en-US">
                <a:latin typeface="Book Antiqua" panose="02040602050305030304" pitchFamily="18" charset="0"/>
              </a:rPr>
              <a:t>Nodes have widely varying capabilities</a:t>
            </a:r>
          </a:p>
        </p:txBody>
      </p:sp>
      <p:sp>
        <p:nvSpPr>
          <p:cNvPr id="2" name="Date Placeholder 1"/>
          <p:cNvSpPr>
            <a:spLocks noGrp="1"/>
          </p:cNvSpPr>
          <p:nvPr>
            <p:ph type="dt" sz="half" idx="10"/>
          </p:nvPr>
        </p:nvSpPr>
        <p:spPr/>
        <p:txBody>
          <a:bodyPr/>
          <a:lstStyle/>
          <a:p>
            <a:fld id="{0BDC761E-A48D-4485-A73C-A10751D45C5C}"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
        <p:nvSpPr>
          <p:cNvPr id="4" name="Slide Number Placeholder 3"/>
          <p:cNvSpPr>
            <a:spLocks noGrp="1"/>
          </p:cNvSpPr>
          <p:nvPr>
            <p:ph type="sldNum" sz="quarter" idx="12"/>
          </p:nvPr>
        </p:nvSpPr>
        <p:spPr/>
        <p:txBody>
          <a:bodyPr/>
          <a:lstStyle/>
          <a:p>
            <a:fld id="{D8D3D6AC-B7BE-4494-8FAB-4CDD0FE9DB2B}" type="slidenum">
              <a:rPr lang="en-US" smtClean="0"/>
              <a:t>14</a:t>
            </a:fld>
            <a:endParaRPr lang="en-US"/>
          </a:p>
        </p:txBody>
      </p:sp>
    </p:spTree>
    <p:extLst>
      <p:ext uri="{BB962C8B-B14F-4D97-AF65-F5344CB8AC3E}">
        <p14:creationId xmlns:p14="http://schemas.microsoft.com/office/powerpoint/2010/main" val="1336746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mtClean="0">
                <a:latin typeface="Book Antiqua" panose="02040602050305030304" pitchFamily="18" charset="0"/>
              </a:rPr>
              <a:t>P2P vs. Client/Server</a:t>
            </a:r>
          </a:p>
        </p:txBody>
      </p:sp>
      <p:sp>
        <p:nvSpPr>
          <p:cNvPr id="16387" name="Rectangle 3"/>
          <p:cNvSpPr>
            <a:spLocks noGrp="1" noChangeArrowheads="1"/>
          </p:cNvSpPr>
          <p:nvPr>
            <p:ph type="body" idx="1"/>
          </p:nvPr>
        </p:nvSpPr>
        <p:spPr>
          <a:xfrm>
            <a:off x="1981200" y="1600200"/>
            <a:ext cx="8229600" cy="3733800"/>
          </a:xfrm>
        </p:spPr>
        <p:txBody>
          <a:bodyPr/>
          <a:lstStyle/>
          <a:p>
            <a:pPr eaLnBrk="1" hangingPunct="1">
              <a:lnSpc>
                <a:spcPct val="90000"/>
              </a:lnSpc>
            </a:pPr>
            <a:r>
              <a:rPr lang="en-US" altLang="en-US">
                <a:latin typeface="Book Antiqua" panose="02040602050305030304" pitchFamily="18" charset="0"/>
              </a:rPr>
              <a:t>Pure P2P:</a:t>
            </a:r>
          </a:p>
          <a:p>
            <a:pPr lvl="1" eaLnBrk="1" hangingPunct="1">
              <a:lnSpc>
                <a:spcPct val="90000"/>
              </a:lnSpc>
            </a:pPr>
            <a:r>
              <a:rPr lang="en-US" altLang="en-US">
                <a:latin typeface="Book Antiqua" panose="02040602050305030304" pitchFamily="18" charset="0"/>
              </a:rPr>
              <a:t>No central server</a:t>
            </a:r>
          </a:p>
          <a:p>
            <a:pPr lvl="1" eaLnBrk="1" hangingPunct="1">
              <a:lnSpc>
                <a:spcPct val="90000"/>
              </a:lnSpc>
            </a:pPr>
            <a:r>
              <a:rPr lang="en-US" altLang="en-US">
                <a:latin typeface="Book Antiqua" panose="02040602050305030304" pitchFamily="18" charset="0"/>
              </a:rPr>
              <a:t>For certain requests any peer can function as a client, as a router, or as a server</a:t>
            </a:r>
          </a:p>
          <a:p>
            <a:pPr lvl="1" eaLnBrk="1" hangingPunct="1">
              <a:lnSpc>
                <a:spcPct val="90000"/>
              </a:lnSpc>
            </a:pPr>
            <a:r>
              <a:rPr lang="en-US" altLang="en-US">
                <a:latin typeface="Book Antiqua" panose="02040602050305030304" pitchFamily="18" charset="0"/>
              </a:rPr>
              <a:t>The information is not located in a central location but is distributed among all peers</a:t>
            </a:r>
          </a:p>
          <a:p>
            <a:pPr lvl="1" eaLnBrk="1" hangingPunct="1">
              <a:lnSpc>
                <a:spcPct val="90000"/>
              </a:lnSpc>
            </a:pPr>
            <a:r>
              <a:rPr lang="en-US" altLang="en-US">
                <a:latin typeface="Book Antiqua" panose="02040602050305030304" pitchFamily="18" charset="0"/>
              </a:rPr>
              <a:t>A peer may need to communicate with multiple peers to locate a piece of information</a:t>
            </a:r>
          </a:p>
          <a:p>
            <a:pPr eaLnBrk="1" hangingPunct="1">
              <a:lnSpc>
                <a:spcPct val="90000"/>
              </a:lnSpc>
            </a:pPr>
            <a:endParaRPr lang="en-US" altLang="en-US">
              <a:latin typeface="Book Antiqua" panose="02040602050305030304" pitchFamily="18" charset="0"/>
            </a:endParaRPr>
          </a:p>
        </p:txBody>
      </p:sp>
      <p:sp>
        <p:nvSpPr>
          <p:cNvPr id="16388" name="Text Box 4"/>
          <p:cNvSpPr txBox="1">
            <a:spLocks noChangeArrowheads="1"/>
          </p:cNvSpPr>
          <p:nvPr/>
        </p:nvSpPr>
        <p:spPr bwMode="auto">
          <a:xfrm>
            <a:off x="2498726" y="5184775"/>
            <a:ext cx="69500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latin typeface="Book Antiqua" panose="02040602050305030304" pitchFamily="18" charset="0"/>
              </a:rPr>
              <a:t>As more peers are added, both demand </a:t>
            </a:r>
          </a:p>
          <a:p>
            <a:pPr algn="ctr" eaLnBrk="1" hangingPunct="1"/>
            <a:r>
              <a:rPr lang="en-US" altLang="en-US" sz="2800" b="1">
                <a:latin typeface="Book Antiqua" panose="02040602050305030304" pitchFamily="18" charset="0"/>
              </a:rPr>
              <a:t>and capacity of the network increases !</a:t>
            </a:r>
          </a:p>
        </p:txBody>
      </p:sp>
      <p:sp>
        <p:nvSpPr>
          <p:cNvPr id="2" name="Date Placeholder 1"/>
          <p:cNvSpPr>
            <a:spLocks noGrp="1"/>
          </p:cNvSpPr>
          <p:nvPr>
            <p:ph type="dt" sz="half" idx="10"/>
          </p:nvPr>
        </p:nvSpPr>
        <p:spPr/>
        <p:txBody>
          <a:bodyPr/>
          <a:lstStyle/>
          <a:p>
            <a:fld id="{6C3BF897-F894-4D9C-A598-2B58CE44072F}"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
        <p:nvSpPr>
          <p:cNvPr id="4" name="Slide Number Placeholder 3"/>
          <p:cNvSpPr>
            <a:spLocks noGrp="1"/>
          </p:cNvSpPr>
          <p:nvPr>
            <p:ph type="sldNum" sz="quarter" idx="12"/>
          </p:nvPr>
        </p:nvSpPr>
        <p:spPr/>
        <p:txBody>
          <a:bodyPr/>
          <a:lstStyle/>
          <a:p>
            <a:fld id="{D8D3D6AC-B7BE-4494-8FAB-4CDD0FE9DB2B}" type="slidenum">
              <a:rPr lang="en-US" smtClean="0"/>
              <a:t>15</a:t>
            </a:fld>
            <a:endParaRPr lang="en-US"/>
          </a:p>
        </p:txBody>
      </p:sp>
    </p:spTree>
    <p:extLst>
      <p:ext uri="{BB962C8B-B14F-4D97-AF65-F5344CB8AC3E}">
        <p14:creationId xmlns:p14="http://schemas.microsoft.com/office/powerpoint/2010/main" val="411229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mtClean="0">
                <a:latin typeface="Book Antiqua" panose="02040602050305030304" pitchFamily="18" charset="0"/>
              </a:rPr>
              <a:t>P2P Benefits</a:t>
            </a:r>
          </a:p>
        </p:txBody>
      </p:sp>
      <p:sp>
        <p:nvSpPr>
          <p:cNvPr id="17411" name="Rectangle 3"/>
          <p:cNvSpPr>
            <a:spLocks noGrp="1" noChangeArrowheads="1"/>
          </p:cNvSpPr>
          <p:nvPr>
            <p:ph type="body" idx="1"/>
          </p:nvPr>
        </p:nvSpPr>
        <p:spPr/>
        <p:txBody>
          <a:bodyPr>
            <a:normAutofit lnSpcReduction="10000"/>
          </a:bodyPr>
          <a:lstStyle/>
          <a:p>
            <a:pPr eaLnBrk="1" hangingPunct="1">
              <a:lnSpc>
                <a:spcPct val="80000"/>
              </a:lnSpc>
            </a:pPr>
            <a:r>
              <a:rPr lang="en-US" altLang="en-US" sz="2400">
                <a:latin typeface="Book Antiqua" panose="02040602050305030304" pitchFamily="18" charset="0"/>
              </a:rPr>
              <a:t>Efficient use of resources</a:t>
            </a:r>
          </a:p>
          <a:p>
            <a:pPr lvl="1" eaLnBrk="1" hangingPunct="1">
              <a:lnSpc>
                <a:spcPct val="80000"/>
              </a:lnSpc>
            </a:pPr>
            <a:r>
              <a:rPr lang="en-US" altLang="en-US" sz="2000">
                <a:latin typeface="Book Antiqua" panose="02040602050305030304" pitchFamily="18" charset="0"/>
              </a:rPr>
              <a:t>Unused bandwidth, storage, processing power at the edge of the network</a:t>
            </a:r>
          </a:p>
          <a:p>
            <a:pPr eaLnBrk="1" hangingPunct="1">
              <a:lnSpc>
                <a:spcPct val="80000"/>
              </a:lnSpc>
            </a:pPr>
            <a:r>
              <a:rPr lang="en-US" altLang="en-US" sz="2400">
                <a:latin typeface="Book Antiqua" panose="02040602050305030304" pitchFamily="18" charset="0"/>
              </a:rPr>
              <a:t>Scalability</a:t>
            </a:r>
          </a:p>
          <a:p>
            <a:pPr lvl="1" eaLnBrk="1" hangingPunct="1">
              <a:lnSpc>
                <a:spcPct val="80000"/>
              </a:lnSpc>
            </a:pPr>
            <a:r>
              <a:rPr lang="en-US" altLang="en-US" sz="2000">
                <a:latin typeface="Book Antiqua" panose="02040602050305030304" pitchFamily="18" charset="0"/>
              </a:rPr>
              <a:t>Consumers of resources also donate resources</a:t>
            </a:r>
          </a:p>
          <a:p>
            <a:pPr lvl="1" eaLnBrk="1" hangingPunct="1">
              <a:lnSpc>
                <a:spcPct val="80000"/>
              </a:lnSpc>
            </a:pPr>
            <a:r>
              <a:rPr lang="en-US" altLang="en-US" sz="2000">
                <a:latin typeface="Book Antiqua" panose="02040602050305030304" pitchFamily="18" charset="0"/>
              </a:rPr>
              <a:t>Aggregate resources grow naturally with utilization</a:t>
            </a:r>
          </a:p>
          <a:p>
            <a:pPr eaLnBrk="1" hangingPunct="1">
              <a:lnSpc>
                <a:spcPct val="80000"/>
              </a:lnSpc>
            </a:pPr>
            <a:r>
              <a:rPr lang="en-US" altLang="en-US" sz="2400">
                <a:latin typeface="Book Antiqua" panose="02040602050305030304" pitchFamily="18" charset="0"/>
              </a:rPr>
              <a:t>Reliability</a:t>
            </a:r>
          </a:p>
          <a:p>
            <a:pPr lvl="1" eaLnBrk="1" hangingPunct="1">
              <a:lnSpc>
                <a:spcPct val="80000"/>
              </a:lnSpc>
            </a:pPr>
            <a:r>
              <a:rPr lang="en-US" altLang="en-US" sz="2000">
                <a:latin typeface="Book Antiqua" panose="02040602050305030304" pitchFamily="18" charset="0"/>
              </a:rPr>
              <a:t>Replicas</a:t>
            </a:r>
          </a:p>
          <a:p>
            <a:pPr lvl="1" eaLnBrk="1" hangingPunct="1">
              <a:lnSpc>
                <a:spcPct val="80000"/>
              </a:lnSpc>
            </a:pPr>
            <a:r>
              <a:rPr lang="en-US" altLang="en-US" sz="2000">
                <a:latin typeface="Book Antiqua" panose="02040602050305030304" pitchFamily="18" charset="0"/>
              </a:rPr>
              <a:t>Geographic distribution</a:t>
            </a:r>
          </a:p>
          <a:p>
            <a:pPr lvl="1" eaLnBrk="1" hangingPunct="1">
              <a:lnSpc>
                <a:spcPct val="80000"/>
              </a:lnSpc>
            </a:pPr>
            <a:r>
              <a:rPr lang="en-US" altLang="en-US" sz="2000">
                <a:latin typeface="Book Antiqua" panose="02040602050305030304" pitchFamily="18" charset="0"/>
              </a:rPr>
              <a:t>No single point of failure</a:t>
            </a:r>
          </a:p>
          <a:p>
            <a:pPr eaLnBrk="1" hangingPunct="1">
              <a:lnSpc>
                <a:spcPct val="80000"/>
              </a:lnSpc>
            </a:pPr>
            <a:r>
              <a:rPr lang="en-US" altLang="en-US" sz="2400">
                <a:latin typeface="Book Antiqua" panose="02040602050305030304" pitchFamily="18" charset="0"/>
              </a:rPr>
              <a:t>Ease of administration</a:t>
            </a:r>
          </a:p>
          <a:p>
            <a:pPr lvl="1" eaLnBrk="1" hangingPunct="1">
              <a:lnSpc>
                <a:spcPct val="80000"/>
              </a:lnSpc>
            </a:pPr>
            <a:r>
              <a:rPr lang="en-US" altLang="en-US" sz="2000">
                <a:latin typeface="Book Antiqua" panose="02040602050305030304" pitchFamily="18" charset="0"/>
              </a:rPr>
              <a:t>Nodes self organize</a:t>
            </a:r>
          </a:p>
          <a:p>
            <a:pPr lvl="1" eaLnBrk="1" hangingPunct="1">
              <a:lnSpc>
                <a:spcPct val="80000"/>
              </a:lnSpc>
            </a:pPr>
            <a:r>
              <a:rPr lang="en-US" altLang="en-US" sz="2000">
                <a:latin typeface="Book Antiqua" panose="02040602050305030304" pitchFamily="18" charset="0"/>
              </a:rPr>
              <a:t>No need to deploy servers to satisfy demand (c.f. scalability)</a:t>
            </a:r>
          </a:p>
          <a:p>
            <a:pPr lvl="1" eaLnBrk="1" hangingPunct="1">
              <a:lnSpc>
                <a:spcPct val="80000"/>
              </a:lnSpc>
            </a:pPr>
            <a:r>
              <a:rPr lang="en-US" altLang="en-US" sz="2000">
                <a:latin typeface="Book Antiqua" panose="02040602050305030304" pitchFamily="18" charset="0"/>
              </a:rPr>
              <a:t>Built-in fault tolerance, replication, and load balancing</a:t>
            </a:r>
          </a:p>
          <a:p>
            <a:pPr eaLnBrk="1" hangingPunct="1">
              <a:lnSpc>
                <a:spcPct val="80000"/>
              </a:lnSpc>
            </a:pPr>
            <a:endParaRPr lang="en-US" altLang="en-US" sz="2000">
              <a:latin typeface="Book Antiqua" panose="02040602050305030304" pitchFamily="18" charset="0"/>
            </a:endParaRPr>
          </a:p>
        </p:txBody>
      </p:sp>
      <p:sp>
        <p:nvSpPr>
          <p:cNvPr id="2" name="Date Placeholder 1"/>
          <p:cNvSpPr>
            <a:spLocks noGrp="1"/>
          </p:cNvSpPr>
          <p:nvPr>
            <p:ph type="dt" sz="half" idx="10"/>
          </p:nvPr>
        </p:nvSpPr>
        <p:spPr/>
        <p:txBody>
          <a:bodyPr/>
          <a:lstStyle/>
          <a:p>
            <a:fld id="{64A19CA1-5F0B-4F31-957E-BFEECD7D8BBC}"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
        <p:nvSpPr>
          <p:cNvPr id="4" name="Slide Number Placeholder 3"/>
          <p:cNvSpPr>
            <a:spLocks noGrp="1"/>
          </p:cNvSpPr>
          <p:nvPr>
            <p:ph type="sldNum" sz="quarter" idx="12"/>
          </p:nvPr>
        </p:nvSpPr>
        <p:spPr/>
        <p:txBody>
          <a:bodyPr/>
          <a:lstStyle/>
          <a:p>
            <a:fld id="{D8D3D6AC-B7BE-4494-8FAB-4CDD0FE9DB2B}" type="slidenum">
              <a:rPr lang="en-US" smtClean="0"/>
              <a:t>16</a:t>
            </a:fld>
            <a:endParaRPr lang="en-US"/>
          </a:p>
        </p:txBody>
      </p:sp>
    </p:spTree>
    <p:extLst>
      <p:ext uri="{BB962C8B-B14F-4D97-AF65-F5344CB8AC3E}">
        <p14:creationId xmlns:p14="http://schemas.microsoft.com/office/powerpoint/2010/main" val="3290049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Difference between Client-Server and Peer-to-Peer Network:</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24629520"/>
              </p:ext>
            </p:extLst>
          </p:nvPr>
        </p:nvGraphicFramePr>
        <p:xfrm>
          <a:off x="838200" y="1593667"/>
          <a:ext cx="10515600" cy="5474970"/>
        </p:xfrm>
        <a:graphic>
          <a:graphicData uri="http://schemas.openxmlformats.org/drawingml/2006/table">
            <a:tbl>
              <a:tblPr firstRow="1" bandRow="1">
                <a:tableStyleId>{5C22544A-7EE6-4342-B048-85BDC9FD1C3A}</a:tableStyleId>
              </a:tblPr>
              <a:tblGrid>
                <a:gridCol w="768531">
                  <a:extLst>
                    <a:ext uri="{9D8B030D-6E8A-4147-A177-3AD203B41FA5}">
                      <a16:colId xmlns:a16="http://schemas.microsoft.com/office/drawing/2014/main" val="3903193349"/>
                    </a:ext>
                  </a:extLst>
                </a:gridCol>
                <a:gridCol w="4467498">
                  <a:extLst>
                    <a:ext uri="{9D8B030D-6E8A-4147-A177-3AD203B41FA5}">
                      <a16:colId xmlns:a16="http://schemas.microsoft.com/office/drawing/2014/main" val="874934399"/>
                    </a:ext>
                  </a:extLst>
                </a:gridCol>
                <a:gridCol w="5279571">
                  <a:extLst>
                    <a:ext uri="{9D8B030D-6E8A-4147-A177-3AD203B41FA5}">
                      <a16:colId xmlns:a16="http://schemas.microsoft.com/office/drawing/2014/main" val="153689545"/>
                    </a:ext>
                  </a:extLst>
                </a:gridCol>
              </a:tblGrid>
              <a:tr h="417430">
                <a:tc>
                  <a:txBody>
                    <a:bodyPr/>
                    <a:lstStyle/>
                    <a:p>
                      <a:pPr algn="ctr" fontAlgn="base"/>
                      <a:r>
                        <a:rPr lang="en-US" b="1" cap="all" dirty="0">
                          <a:solidFill>
                            <a:srgbClr val="000000"/>
                          </a:solidFill>
                          <a:effectLst/>
                        </a:rPr>
                        <a:t>S.NO</a:t>
                      </a:r>
                    </a:p>
                  </a:txBody>
                  <a:tcPr marL="76200" marR="76200" marT="76200" marB="76200" anchor="ctr"/>
                </a:tc>
                <a:tc>
                  <a:txBody>
                    <a:bodyPr/>
                    <a:lstStyle/>
                    <a:p>
                      <a:pPr algn="ctr" fontAlgn="base"/>
                      <a:r>
                        <a:rPr lang="en-US" b="1" cap="all">
                          <a:solidFill>
                            <a:srgbClr val="000000"/>
                          </a:solidFill>
                          <a:effectLst/>
                        </a:rPr>
                        <a:t>CLIENT-SERVER NETWORK</a:t>
                      </a:r>
                    </a:p>
                  </a:txBody>
                  <a:tcPr marL="76200" marR="76200" marT="76200" marB="76200" anchor="ctr"/>
                </a:tc>
                <a:tc>
                  <a:txBody>
                    <a:bodyPr/>
                    <a:lstStyle/>
                    <a:p>
                      <a:pPr algn="ctr" fontAlgn="base"/>
                      <a:r>
                        <a:rPr lang="en-US" b="1" cap="all">
                          <a:solidFill>
                            <a:srgbClr val="000000"/>
                          </a:solidFill>
                          <a:effectLst/>
                        </a:rPr>
                        <a:t>PEER-TO-PEER NETWORK</a:t>
                      </a:r>
                    </a:p>
                  </a:txBody>
                  <a:tcPr marL="76200" marR="76200" marT="76200" marB="76200" anchor="ctr"/>
                </a:tc>
                <a:extLst>
                  <a:ext uri="{0D108BD9-81ED-4DB2-BD59-A6C34878D82A}">
                    <a16:rowId xmlns:a16="http://schemas.microsoft.com/office/drawing/2014/main" val="466594726"/>
                  </a:ext>
                </a:extLst>
              </a:tr>
              <a:tr h="935490">
                <a:tc>
                  <a:txBody>
                    <a:bodyPr/>
                    <a:lstStyle/>
                    <a:p>
                      <a:pPr algn="l" fontAlgn="base"/>
                      <a:r>
                        <a:rPr lang="en-US" b="0">
                          <a:effectLst/>
                        </a:rPr>
                        <a:t>1.</a:t>
                      </a:r>
                    </a:p>
                  </a:txBody>
                  <a:tcPr marL="133350" marR="133350" marT="66675" marB="66675" anchor="ctr"/>
                </a:tc>
                <a:tc>
                  <a:txBody>
                    <a:bodyPr/>
                    <a:lstStyle/>
                    <a:p>
                      <a:pPr algn="l" fontAlgn="base"/>
                      <a:r>
                        <a:rPr lang="en-US" b="0">
                          <a:effectLst/>
                        </a:rPr>
                        <a:t>In Client-Server Network, Clients and server are differentiated, Specific server and clients are present.</a:t>
                      </a:r>
                    </a:p>
                  </a:txBody>
                  <a:tcPr marL="133350" marR="133350" marT="66675" marB="66675" anchor="ctr"/>
                </a:tc>
                <a:tc>
                  <a:txBody>
                    <a:bodyPr/>
                    <a:lstStyle/>
                    <a:p>
                      <a:pPr algn="l" fontAlgn="base"/>
                      <a:r>
                        <a:rPr lang="en-US" b="0">
                          <a:effectLst/>
                        </a:rPr>
                        <a:t>In Peer-to-Peer Network, Clients and server are not differentiated.</a:t>
                      </a:r>
                    </a:p>
                  </a:txBody>
                  <a:tcPr marL="133350" marR="133350" marT="66675" marB="66675" anchor="ctr"/>
                </a:tc>
                <a:extLst>
                  <a:ext uri="{0D108BD9-81ED-4DB2-BD59-A6C34878D82A}">
                    <a16:rowId xmlns:a16="http://schemas.microsoft.com/office/drawing/2014/main" val="4008671119"/>
                  </a:ext>
                </a:extLst>
              </a:tr>
              <a:tr h="667142">
                <a:tc>
                  <a:txBody>
                    <a:bodyPr/>
                    <a:lstStyle/>
                    <a:p>
                      <a:pPr algn="l" fontAlgn="base"/>
                      <a:r>
                        <a:rPr lang="en-US" b="0">
                          <a:effectLst/>
                        </a:rPr>
                        <a:t>2.</a:t>
                      </a:r>
                    </a:p>
                  </a:txBody>
                  <a:tcPr marL="133350" marR="133350" marT="66675" marB="66675" anchor="ctr"/>
                </a:tc>
                <a:tc>
                  <a:txBody>
                    <a:bodyPr/>
                    <a:lstStyle/>
                    <a:p>
                      <a:pPr algn="l" fontAlgn="base"/>
                      <a:r>
                        <a:rPr lang="en-US" b="0" dirty="0">
                          <a:effectLst/>
                        </a:rPr>
                        <a:t>Client-Server Network focuses on information sharing.</a:t>
                      </a:r>
                    </a:p>
                  </a:txBody>
                  <a:tcPr marL="133350" marR="133350" marT="66675" marB="66675" anchor="ctr"/>
                </a:tc>
                <a:tc>
                  <a:txBody>
                    <a:bodyPr/>
                    <a:lstStyle/>
                    <a:p>
                      <a:pPr algn="l" fontAlgn="base"/>
                      <a:r>
                        <a:rPr lang="en-US" b="0">
                          <a:effectLst/>
                        </a:rPr>
                        <a:t>While Peer-to-Peer Network focuses on connectivity.</a:t>
                      </a:r>
                    </a:p>
                  </a:txBody>
                  <a:tcPr marL="133350" marR="133350" marT="66675" marB="66675" anchor="ctr"/>
                </a:tc>
                <a:extLst>
                  <a:ext uri="{0D108BD9-81ED-4DB2-BD59-A6C34878D82A}">
                    <a16:rowId xmlns:a16="http://schemas.microsoft.com/office/drawing/2014/main" val="537193565"/>
                  </a:ext>
                </a:extLst>
              </a:tr>
              <a:tr h="667142">
                <a:tc>
                  <a:txBody>
                    <a:bodyPr/>
                    <a:lstStyle/>
                    <a:p>
                      <a:pPr algn="l" fontAlgn="base"/>
                      <a:r>
                        <a:rPr lang="en-US" b="0">
                          <a:effectLst/>
                        </a:rPr>
                        <a:t>3.</a:t>
                      </a:r>
                    </a:p>
                  </a:txBody>
                  <a:tcPr marL="133350" marR="133350" marT="66675" marB="66675" anchor="ctr"/>
                </a:tc>
                <a:tc>
                  <a:txBody>
                    <a:bodyPr/>
                    <a:lstStyle/>
                    <a:p>
                      <a:pPr algn="l" fontAlgn="base"/>
                      <a:r>
                        <a:rPr lang="en-US" b="0">
                          <a:effectLst/>
                        </a:rPr>
                        <a:t>In Client-Server Network, Centralized server is used to store the data.</a:t>
                      </a:r>
                    </a:p>
                  </a:txBody>
                  <a:tcPr marL="133350" marR="133350" marT="66675" marB="66675" anchor="ctr"/>
                </a:tc>
                <a:tc>
                  <a:txBody>
                    <a:bodyPr/>
                    <a:lstStyle/>
                    <a:p>
                      <a:pPr algn="l" fontAlgn="base"/>
                      <a:r>
                        <a:rPr lang="en-US" b="0">
                          <a:effectLst/>
                        </a:rPr>
                        <a:t>While in Peer-to-Peer Network, Each peer has its own data.</a:t>
                      </a:r>
                    </a:p>
                  </a:txBody>
                  <a:tcPr marL="133350" marR="133350" marT="66675" marB="66675" anchor="ctr"/>
                </a:tc>
                <a:extLst>
                  <a:ext uri="{0D108BD9-81ED-4DB2-BD59-A6C34878D82A}">
                    <a16:rowId xmlns:a16="http://schemas.microsoft.com/office/drawing/2014/main" val="271638297"/>
                  </a:ext>
                </a:extLst>
              </a:tr>
              <a:tr h="667142">
                <a:tc>
                  <a:txBody>
                    <a:bodyPr/>
                    <a:lstStyle/>
                    <a:p>
                      <a:pPr algn="l" fontAlgn="base"/>
                      <a:r>
                        <a:rPr lang="en-US" b="0">
                          <a:effectLst/>
                        </a:rPr>
                        <a:t>4.</a:t>
                      </a:r>
                    </a:p>
                  </a:txBody>
                  <a:tcPr marL="133350" marR="133350" marT="66675" marB="66675" anchor="ctr"/>
                </a:tc>
                <a:tc>
                  <a:txBody>
                    <a:bodyPr/>
                    <a:lstStyle/>
                    <a:p>
                      <a:pPr algn="l" fontAlgn="base"/>
                      <a:r>
                        <a:rPr lang="en-US" b="0">
                          <a:effectLst/>
                        </a:rPr>
                        <a:t>In Client-Server Network, Server respond the services which is request by Client.</a:t>
                      </a:r>
                    </a:p>
                  </a:txBody>
                  <a:tcPr marL="133350" marR="133350" marT="66675" marB="66675" anchor="ctr"/>
                </a:tc>
                <a:tc>
                  <a:txBody>
                    <a:bodyPr/>
                    <a:lstStyle/>
                    <a:p>
                      <a:pPr algn="l" fontAlgn="base"/>
                      <a:r>
                        <a:rPr lang="en-US" b="0">
                          <a:effectLst/>
                        </a:rPr>
                        <a:t>While in Peer-to-Peer Network, Each and every node can do both request and respond for the services.</a:t>
                      </a:r>
                    </a:p>
                  </a:txBody>
                  <a:tcPr marL="133350" marR="133350" marT="66675" marB="66675" anchor="ctr"/>
                </a:tc>
                <a:extLst>
                  <a:ext uri="{0D108BD9-81ED-4DB2-BD59-A6C34878D82A}">
                    <a16:rowId xmlns:a16="http://schemas.microsoft.com/office/drawing/2014/main" val="3096531418"/>
                  </a:ext>
                </a:extLst>
              </a:tr>
              <a:tr h="667142">
                <a:tc>
                  <a:txBody>
                    <a:bodyPr/>
                    <a:lstStyle/>
                    <a:p>
                      <a:pPr algn="l" fontAlgn="base"/>
                      <a:r>
                        <a:rPr lang="en-US" b="0">
                          <a:effectLst/>
                        </a:rPr>
                        <a:t>5.</a:t>
                      </a:r>
                    </a:p>
                  </a:txBody>
                  <a:tcPr marL="133350" marR="133350" marT="66675" marB="66675" anchor="ctr"/>
                </a:tc>
                <a:tc>
                  <a:txBody>
                    <a:bodyPr/>
                    <a:lstStyle/>
                    <a:p>
                      <a:pPr algn="l" fontAlgn="base"/>
                      <a:r>
                        <a:rPr lang="en-US" b="0">
                          <a:effectLst/>
                        </a:rPr>
                        <a:t>Client-Server Network are costlier than Peer-to-Peer Network.</a:t>
                      </a:r>
                    </a:p>
                  </a:txBody>
                  <a:tcPr marL="133350" marR="133350" marT="66675" marB="66675" anchor="ctr"/>
                </a:tc>
                <a:tc>
                  <a:txBody>
                    <a:bodyPr/>
                    <a:lstStyle/>
                    <a:p>
                      <a:pPr algn="l" fontAlgn="base"/>
                      <a:r>
                        <a:rPr lang="en-US" b="0">
                          <a:effectLst/>
                        </a:rPr>
                        <a:t>While Peer-to-Peer Network are less costlier than Client-Server Network.</a:t>
                      </a:r>
                    </a:p>
                  </a:txBody>
                  <a:tcPr marL="133350" marR="133350" marT="66675" marB="66675" anchor="ctr"/>
                </a:tc>
                <a:extLst>
                  <a:ext uri="{0D108BD9-81ED-4DB2-BD59-A6C34878D82A}">
                    <a16:rowId xmlns:a16="http://schemas.microsoft.com/office/drawing/2014/main" val="3546481001"/>
                  </a:ext>
                </a:extLst>
              </a:tr>
              <a:tr h="667142">
                <a:tc>
                  <a:txBody>
                    <a:bodyPr/>
                    <a:lstStyle/>
                    <a:p>
                      <a:pPr algn="l" fontAlgn="base"/>
                      <a:r>
                        <a:rPr lang="en-US" b="0">
                          <a:effectLst/>
                        </a:rPr>
                        <a:t>6.</a:t>
                      </a:r>
                    </a:p>
                  </a:txBody>
                  <a:tcPr marL="133350" marR="133350" marT="66675" marB="66675" anchor="ctr"/>
                </a:tc>
                <a:tc>
                  <a:txBody>
                    <a:bodyPr/>
                    <a:lstStyle/>
                    <a:p>
                      <a:pPr algn="l" fontAlgn="base"/>
                      <a:r>
                        <a:rPr lang="en-US" b="0">
                          <a:effectLst/>
                        </a:rPr>
                        <a:t>Client-Server Network are more stable than Peer-to-Peer Network.</a:t>
                      </a:r>
                    </a:p>
                  </a:txBody>
                  <a:tcPr marL="133350" marR="133350" marT="66675" marB="66675" anchor="ctr"/>
                </a:tc>
                <a:tc>
                  <a:txBody>
                    <a:bodyPr/>
                    <a:lstStyle/>
                    <a:p>
                      <a:pPr algn="l" fontAlgn="base"/>
                      <a:r>
                        <a:rPr lang="en-US" b="0">
                          <a:effectLst/>
                        </a:rPr>
                        <a:t>While Peer-to-Peer Network are less stable if number of peer is increase.</a:t>
                      </a:r>
                    </a:p>
                  </a:txBody>
                  <a:tcPr marL="133350" marR="133350" marT="66675" marB="66675" anchor="ctr"/>
                </a:tc>
                <a:extLst>
                  <a:ext uri="{0D108BD9-81ED-4DB2-BD59-A6C34878D82A}">
                    <a16:rowId xmlns:a16="http://schemas.microsoft.com/office/drawing/2014/main" val="1385192467"/>
                  </a:ext>
                </a:extLst>
              </a:tr>
              <a:tr h="667142">
                <a:tc>
                  <a:txBody>
                    <a:bodyPr/>
                    <a:lstStyle/>
                    <a:p>
                      <a:pPr algn="l" fontAlgn="base"/>
                      <a:r>
                        <a:rPr lang="en-US" b="0">
                          <a:effectLst/>
                        </a:rPr>
                        <a:t>7.</a:t>
                      </a:r>
                    </a:p>
                  </a:txBody>
                  <a:tcPr marL="133350" marR="133350" marT="66675" marB="66675" anchor="ctr"/>
                </a:tc>
                <a:tc>
                  <a:txBody>
                    <a:bodyPr/>
                    <a:lstStyle/>
                    <a:p>
                      <a:pPr algn="l" fontAlgn="base"/>
                      <a:r>
                        <a:rPr lang="en-US" b="0">
                          <a:effectLst/>
                        </a:rPr>
                        <a:t>Client-Server Network is used for both small and large networks.</a:t>
                      </a:r>
                    </a:p>
                  </a:txBody>
                  <a:tcPr marL="133350" marR="133350" marT="66675" marB="66675" anchor="ctr"/>
                </a:tc>
                <a:tc>
                  <a:txBody>
                    <a:bodyPr/>
                    <a:lstStyle/>
                    <a:p>
                      <a:pPr algn="l" fontAlgn="base"/>
                      <a:r>
                        <a:rPr lang="en-US" b="0" dirty="0">
                          <a:effectLst/>
                        </a:rPr>
                        <a:t>While Peer-to-Peer Network is generally suited for small networks with fewer </a:t>
                      </a:r>
                      <a:r>
                        <a:rPr lang="en-US" b="0" dirty="0" smtClean="0">
                          <a:effectLst/>
                        </a:rPr>
                        <a:t>than 10 computers</a:t>
                      </a:r>
                      <a:endParaRPr lang="en-US" b="0" dirty="0">
                        <a:effectLst/>
                      </a:endParaRPr>
                    </a:p>
                  </a:txBody>
                  <a:tcPr marL="133350" marR="133350" marT="66675" marB="66675" anchor="ctr"/>
                </a:tc>
                <a:extLst>
                  <a:ext uri="{0D108BD9-81ED-4DB2-BD59-A6C34878D82A}">
                    <a16:rowId xmlns:a16="http://schemas.microsoft.com/office/drawing/2014/main" val="2184445014"/>
                  </a:ext>
                </a:extLst>
              </a:tr>
            </a:tbl>
          </a:graphicData>
        </a:graphic>
      </p:graphicFrame>
      <p:sp>
        <p:nvSpPr>
          <p:cNvPr id="3" name="Date Placeholder 2"/>
          <p:cNvSpPr>
            <a:spLocks noGrp="1"/>
          </p:cNvSpPr>
          <p:nvPr>
            <p:ph type="dt" sz="half" idx="10"/>
          </p:nvPr>
        </p:nvSpPr>
        <p:spPr/>
        <p:txBody>
          <a:bodyPr/>
          <a:lstStyle/>
          <a:p>
            <a:fld id="{670420E2-10D7-4A28-86D2-B940F1D07A18}" type="datetime1">
              <a:rPr lang="en-US" smtClean="0"/>
              <a:t>9/16/2020</a:t>
            </a:fld>
            <a:endParaRPr lang="en-US"/>
          </a:p>
        </p:txBody>
      </p:sp>
      <p:sp>
        <p:nvSpPr>
          <p:cNvPr id="5" name="Footer Placeholder 4"/>
          <p:cNvSpPr>
            <a:spLocks noGrp="1"/>
          </p:cNvSpPr>
          <p:nvPr>
            <p:ph type="ftr" sz="quarter" idx="11"/>
          </p:nvPr>
        </p:nvSpPr>
        <p:spPr/>
        <p:txBody>
          <a:bodyPr/>
          <a:lstStyle/>
          <a:p>
            <a:r>
              <a:rPr lang="en-US" smtClean="0"/>
              <a:t>kksgautam@Shivaji.du.ac.in</a:t>
            </a:r>
            <a:endParaRPr lang="en-US"/>
          </a:p>
        </p:txBody>
      </p:sp>
      <p:sp>
        <p:nvSpPr>
          <p:cNvPr id="6" name="Slide Number Placeholder 5"/>
          <p:cNvSpPr>
            <a:spLocks noGrp="1"/>
          </p:cNvSpPr>
          <p:nvPr>
            <p:ph type="sldNum" sz="quarter" idx="12"/>
          </p:nvPr>
        </p:nvSpPr>
        <p:spPr/>
        <p:txBody>
          <a:bodyPr/>
          <a:lstStyle/>
          <a:p>
            <a:fld id="{D8D3D6AC-B7BE-4494-8FAB-4CDD0FE9DB2B}" type="slidenum">
              <a:rPr lang="en-US" smtClean="0"/>
              <a:t>17</a:t>
            </a:fld>
            <a:endParaRPr lang="en-US"/>
          </a:p>
        </p:txBody>
      </p:sp>
    </p:spTree>
    <p:extLst>
      <p:ext uri="{BB962C8B-B14F-4D97-AF65-F5344CB8AC3E}">
        <p14:creationId xmlns:p14="http://schemas.microsoft.com/office/powerpoint/2010/main" val="2755219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p:cNvSpPr>
            <a:spLocks noGrp="1"/>
          </p:cNvSpPr>
          <p:nvPr>
            <p:ph type="sldNum" sz="quarter" idx="10"/>
          </p:nvPr>
        </p:nvSpPr>
        <p:spPr/>
        <p:txBody>
          <a:bodyPr/>
          <a:lstStyle/>
          <a:p>
            <a:r>
              <a:rPr lang="en-US" altLang="en-US"/>
              <a:t>2.</a:t>
            </a:r>
            <a:fld id="{643389C2-BA5F-4F70-AAEA-266835BF084A}" type="slidenum">
              <a:rPr lang="en-US" altLang="en-US"/>
              <a:pPr/>
              <a:t>18</a:t>
            </a:fld>
            <a:endParaRPr lang="en-US" altLang="en-US"/>
          </a:p>
        </p:txBody>
      </p:sp>
      <p:sp>
        <p:nvSpPr>
          <p:cNvPr id="565250" name="Rectangle 2"/>
          <p:cNvSpPr>
            <a:spLocks noChangeArrowheads="1"/>
          </p:cNvSpPr>
          <p:nvPr/>
        </p:nvSpPr>
        <p:spPr bwMode="auto">
          <a:xfrm>
            <a:off x="1524000" y="0"/>
            <a:ext cx="9144000" cy="838200"/>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3200">
              <a:effectLst>
                <a:outerShdw blurRad="38100" dist="38100" dir="2700000" algn="tl">
                  <a:srgbClr val="FFFFFF"/>
                </a:outerShdw>
              </a:effectLst>
            </a:endParaRPr>
          </a:p>
        </p:txBody>
      </p:sp>
      <p:sp>
        <p:nvSpPr>
          <p:cNvPr id="565251" name="Text Box 3"/>
          <p:cNvSpPr txBox="1">
            <a:spLocks noChangeArrowheads="1"/>
          </p:cNvSpPr>
          <p:nvPr/>
        </p:nvSpPr>
        <p:spPr bwMode="auto">
          <a:xfrm>
            <a:off x="1752600" y="76201"/>
            <a:ext cx="42760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effectLst>
                  <a:outerShdw blurRad="38100" dist="38100" dir="2700000" algn="tl">
                    <a:srgbClr val="C0C0C0"/>
                  </a:outerShdw>
                </a:effectLst>
                <a:latin typeface="Times" panose="02020603050405020304" pitchFamily="18" charset="0"/>
              </a:rPr>
              <a:t>2-1   LAYERED TASKS</a:t>
            </a:r>
          </a:p>
        </p:txBody>
      </p:sp>
      <p:sp>
        <p:nvSpPr>
          <p:cNvPr id="565252" name="Text Box 4"/>
          <p:cNvSpPr txBox="1">
            <a:spLocks noChangeArrowheads="1"/>
          </p:cNvSpPr>
          <p:nvPr/>
        </p:nvSpPr>
        <p:spPr bwMode="auto">
          <a:xfrm>
            <a:off x="9753600" y="6400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565277" name="Rectangle 29"/>
          <p:cNvSpPr>
            <a:spLocks noChangeArrowheads="1"/>
          </p:cNvSpPr>
          <p:nvPr/>
        </p:nvSpPr>
        <p:spPr bwMode="auto">
          <a:xfrm>
            <a:off x="1600200" y="1127126"/>
            <a:ext cx="86106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2800" i="1">
                <a:effectLst>
                  <a:outerShdw blurRad="38100" dist="38100" dir="2700000" algn="tl">
                    <a:srgbClr val="C0C0C0"/>
                  </a:outerShdw>
                </a:effectLst>
              </a:rPr>
              <a:t>We use the concept of </a:t>
            </a:r>
            <a:r>
              <a:rPr lang="en-US" altLang="en-US" sz="2800" i="1">
                <a:solidFill>
                  <a:schemeClr val="hlink"/>
                </a:solidFill>
                <a:effectLst>
                  <a:outerShdw blurRad="38100" dist="38100" dir="2700000" algn="tl">
                    <a:srgbClr val="C0C0C0"/>
                  </a:outerShdw>
                </a:effectLst>
              </a:rPr>
              <a:t>layers</a:t>
            </a:r>
            <a:r>
              <a:rPr lang="en-US" altLang="en-US" sz="2800" i="1">
                <a:effectLst>
                  <a:outerShdw blurRad="38100" dist="38100" dir="2700000" algn="tl">
                    <a:srgbClr val="C0C0C0"/>
                  </a:outerShdw>
                </a:effectLst>
              </a:rPr>
              <a:t> in our daily life. As an example, let us consider two friends who communicate through postal mail. The process of sending a letter to a friend would be complex if there were no services available from the post office. </a:t>
            </a:r>
          </a:p>
        </p:txBody>
      </p:sp>
      <p:sp>
        <p:nvSpPr>
          <p:cNvPr id="565278" name="Rectangle 30"/>
          <p:cNvSpPr>
            <a:spLocks noChangeArrowheads="1"/>
          </p:cNvSpPr>
          <p:nvPr/>
        </p:nvSpPr>
        <p:spPr bwMode="auto">
          <a:xfrm>
            <a:off x="1752600" y="4972051"/>
            <a:ext cx="5715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chemeClr val="tx1"/>
              </a:buClr>
              <a:buSzPct val="117000"/>
              <a:buFont typeface="Wingdings" panose="05000000000000000000" pitchFamily="2" charset="2"/>
              <a:buNone/>
            </a:pPr>
            <a:r>
              <a:rPr lang="fr-FR" altLang="en-US" sz="2400">
                <a:solidFill>
                  <a:srgbClr val="0033CC"/>
                </a:solidFill>
              </a:rPr>
              <a:t>Sender, Receiver, and Carrier</a:t>
            </a:r>
            <a:br>
              <a:rPr lang="fr-FR" altLang="en-US" sz="2400">
                <a:solidFill>
                  <a:srgbClr val="0033CC"/>
                </a:solidFill>
              </a:rPr>
            </a:br>
            <a:r>
              <a:rPr lang="fr-FR" altLang="en-US" sz="2400">
                <a:solidFill>
                  <a:srgbClr val="0033CC"/>
                </a:solidFill>
              </a:rPr>
              <a:t>Hierarchy</a:t>
            </a:r>
            <a:endParaRPr lang="en-US" altLang="en-US" sz="2400">
              <a:solidFill>
                <a:srgbClr val="0033CC"/>
              </a:solidFill>
            </a:endParaRPr>
          </a:p>
        </p:txBody>
      </p:sp>
      <p:sp>
        <p:nvSpPr>
          <p:cNvPr id="565279" name="Text Box 31"/>
          <p:cNvSpPr txBox="1">
            <a:spLocks noChangeArrowheads="1"/>
          </p:cNvSpPr>
          <p:nvPr/>
        </p:nvSpPr>
        <p:spPr bwMode="auto">
          <a:xfrm>
            <a:off x="1763714" y="4495801"/>
            <a:ext cx="48672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i="1" u="sng">
                <a:solidFill>
                  <a:schemeClr val="hlink"/>
                </a:solidFill>
                <a:effectLst>
                  <a:outerShdw blurRad="38100" dist="38100" dir="2700000" algn="tl">
                    <a:srgbClr val="C0C0C0"/>
                  </a:outerShdw>
                </a:effectLst>
              </a:rPr>
              <a:t>Topics discussed in this section:</a:t>
            </a:r>
          </a:p>
        </p:txBody>
      </p:sp>
      <p:sp>
        <p:nvSpPr>
          <p:cNvPr id="2" name="Date Placeholder 1"/>
          <p:cNvSpPr>
            <a:spLocks noGrp="1"/>
          </p:cNvSpPr>
          <p:nvPr>
            <p:ph type="dt" sz="half" idx="10"/>
          </p:nvPr>
        </p:nvSpPr>
        <p:spPr/>
        <p:txBody>
          <a:bodyPr/>
          <a:lstStyle/>
          <a:p>
            <a:fld id="{47CE26F2-3D74-4DFE-B7BE-710C38499967}"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Tree>
    <p:extLst>
      <p:ext uri="{BB962C8B-B14F-4D97-AF65-F5344CB8AC3E}">
        <p14:creationId xmlns:p14="http://schemas.microsoft.com/office/powerpoint/2010/main" val="38893083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p:cNvSpPr>
            <a:spLocks noGrp="1"/>
          </p:cNvSpPr>
          <p:nvPr>
            <p:ph type="sldNum" sz="quarter" idx="10"/>
          </p:nvPr>
        </p:nvSpPr>
        <p:spPr/>
        <p:txBody>
          <a:bodyPr/>
          <a:lstStyle/>
          <a:p>
            <a:r>
              <a:rPr lang="en-US" altLang="en-US"/>
              <a:t>2.</a:t>
            </a:r>
            <a:fld id="{6FDBBEE1-A2A0-45FD-8E0F-BBAC8D3D84F0}" type="slidenum">
              <a:rPr lang="en-US" altLang="en-US"/>
              <a:pPr/>
              <a:t>19</a:t>
            </a:fld>
            <a:endParaRPr lang="en-US" altLang="en-US"/>
          </a:p>
        </p:txBody>
      </p:sp>
      <p:sp>
        <p:nvSpPr>
          <p:cNvPr id="634882" name="Line 2"/>
          <p:cNvSpPr>
            <a:spLocks noChangeShapeType="1"/>
          </p:cNvSpPr>
          <p:nvPr/>
        </p:nvSpPr>
        <p:spPr bwMode="auto">
          <a:xfrm>
            <a:off x="1676400" y="152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4883" name="Line 3"/>
          <p:cNvSpPr>
            <a:spLocks noChangeShapeType="1"/>
          </p:cNvSpPr>
          <p:nvPr/>
        </p:nvSpPr>
        <p:spPr bwMode="auto">
          <a:xfrm>
            <a:off x="1676400" y="990600"/>
            <a:ext cx="8763000"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4884" name="Text Box 4"/>
          <p:cNvSpPr txBox="1">
            <a:spLocks noChangeArrowheads="1"/>
          </p:cNvSpPr>
          <p:nvPr/>
        </p:nvSpPr>
        <p:spPr bwMode="auto">
          <a:xfrm>
            <a:off x="1828800" y="381001"/>
            <a:ext cx="46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folHlink"/>
                </a:solidFill>
              </a:rPr>
              <a:t>Figure 2.1  </a:t>
            </a:r>
            <a:r>
              <a:rPr lang="en-US" altLang="en-US"/>
              <a:t>Tasks involved in sending a letter</a:t>
            </a:r>
            <a:endParaRPr lang="en-US" altLang="en-US" sz="2000" i="1"/>
          </a:p>
        </p:txBody>
      </p:sp>
      <p:sp>
        <p:nvSpPr>
          <p:cNvPr id="634885" name="Line 5"/>
          <p:cNvSpPr>
            <a:spLocks noChangeShapeType="1"/>
          </p:cNvSpPr>
          <p:nvPr/>
        </p:nvSpPr>
        <p:spPr bwMode="auto">
          <a:xfrm>
            <a:off x="1676400" y="6248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3488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7700" y="1219201"/>
            <a:ext cx="5575300" cy="479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B2693146-E9E6-49BA-967C-F4B67B661942}"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Tree>
    <p:extLst>
      <p:ext uri="{BB962C8B-B14F-4D97-AF65-F5344CB8AC3E}">
        <p14:creationId xmlns:p14="http://schemas.microsoft.com/office/powerpoint/2010/main" val="30327632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UNIT II </a:t>
            </a:r>
            <a:endParaRPr lang="en-US" dirty="0"/>
          </a:p>
        </p:txBody>
      </p:sp>
      <p:sp>
        <p:nvSpPr>
          <p:cNvPr id="3" name="Content Placeholder 2"/>
          <p:cNvSpPr>
            <a:spLocks noGrp="1"/>
          </p:cNvSpPr>
          <p:nvPr>
            <p:ph idx="1"/>
          </p:nvPr>
        </p:nvSpPr>
        <p:spPr/>
        <p:txBody>
          <a:bodyPr>
            <a:normAutofit/>
          </a:bodyPr>
          <a:lstStyle/>
          <a:p>
            <a:r>
              <a:rPr lang="en-US" sz="4000" b="1" dirty="0"/>
              <a:t>Network Models: </a:t>
            </a:r>
            <a:r>
              <a:rPr lang="en-US" sz="4000" dirty="0"/>
              <a:t>Client/ server network and Peer-to-peer network, </a:t>
            </a:r>
            <a:endParaRPr lang="en-US" sz="4000" dirty="0" smtClean="0"/>
          </a:p>
          <a:p>
            <a:r>
              <a:rPr lang="en-US" sz="4000" dirty="0" smtClean="0"/>
              <a:t>OSI</a:t>
            </a:r>
            <a:r>
              <a:rPr lang="en-US" sz="4000" dirty="0"/>
              <a:t>, TCP/IP, layers and functionalities. </a:t>
            </a:r>
          </a:p>
        </p:txBody>
      </p:sp>
      <p:sp>
        <p:nvSpPr>
          <p:cNvPr id="4" name="Date Placeholder 3"/>
          <p:cNvSpPr>
            <a:spLocks noGrp="1"/>
          </p:cNvSpPr>
          <p:nvPr>
            <p:ph type="dt" sz="half" idx="10"/>
          </p:nvPr>
        </p:nvSpPr>
        <p:spPr/>
        <p:txBody>
          <a:bodyPr/>
          <a:lstStyle/>
          <a:p>
            <a:fld id="{BF413E66-7B8C-497A-B991-69A516EDBB55}" type="datetime1">
              <a:rPr lang="en-US" smtClean="0"/>
              <a:t>9/16/2020</a:t>
            </a:fld>
            <a:endParaRPr lang="en-US"/>
          </a:p>
        </p:txBody>
      </p:sp>
      <p:sp>
        <p:nvSpPr>
          <p:cNvPr id="5" name="Footer Placeholder 4"/>
          <p:cNvSpPr>
            <a:spLocks noGrp="1"/>
          </p:cNvSpPr>
          <p:nvPr>
            <p:ph type="ftr" sz="quarter" idx="11"/>
          </p:nvPr>
        </p:nvSpPr>
        <p:spPr/>
        <p:txBody>
          <a:bodyPr/>
          <a:lstStyle/>
          <a:p>
            <a:r>
              <a:rPr lang="en-US" smtClean="0"/>
              <a:t>kksgautam@Shivaji.du.ac.in</a:t>
            </a:r>
            <a:endParaRPr lang="en-US"/>
          </a:p>
        </p:txBody>
      </p:sp>
      <p:sp>
        <p:nvSpPr>
          <p:cNvPr id="6" name="Slide Number Placeholder 5"/>
          <p:cNvSpPr>
            <a:spLocks noGrp="1"/>
          </p:cNvSpPr>
          <p:nvPr>
            <p:ph type="sldNum" sz="quarter" idx="12"/>
          </p:nvPr>
        </p:nvSpPr>
        <p:spPr/>
        <p:txBody>
          <a:bodyPr/>
          <a:lstStyle/>
          <a:p>
            <a:fld id="{D8D3D6AC-B7BE-4494-8FAB-4CDD0FE9DB2B}" type="slidenum">
              <a:rPr lang="en-US" smtClean="0"/>
              <a:t>2</a:t>
            </a:fld>
            <a:endParaRPr lang="en-US"/>
          </a:p>
        </p:txBody>
      </p:sp>
    </p:spTree>
    <p:extLst>
      <p:ext uri="{BB962C8B-B14F-4D97-AF65-F5344CB8AC3E}">
        <p14:creationId xmlns:p14="http://schemas.microsoft.com/office/powerpoint/2010/main" val="3225381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p:cNvSpPr>
            <a:spLocks noGrp="1"/>
          </p:cNvSpPr>
          <p:nvPr>
            <p:ph type="sldNum" sz="quarter" idx="10"/>
          </p:nvPr>
        </p:nvSpPr>
        <p:spPr/>
        <p:txBody>
          <a:bodyPr/>
          <a:lstStyle/>
          <a:p>
            <a:r>
              <a:rPr lang="en-US" altLang="en-US"/>
              <a:t>2.</a:t>
            </a:r>
            <a:fld id="{58759C07-010B-434B-982C-771FE997C954}" type="slidenum">
              <a:rPr lang="en-US" altLang="en-US"/>
              <a:pPr/>
              <a:t>20</a:t>
            </a:fld>
            <a:endParaRPr lang="en-US" altLang="en-US"/>
          </a:p>
        </p:txBody>
      </p:sp>
      <p:sp>
        <p:nvSpPr>
          <p:cNvPr id="677890" name="Rectangle 2"/>
          <p:cNvSpPr>
            <a:spLocks noChangeArrowheads="1"/>
          </p:cNvSpPr>
          <p:nvPr/>
        </p:nvSpPr>
        <p:spPr bwMode="auto">
          <a:xfrm>
            <a:off x="1524000" y="0"/>
            <a:ext cx="9144000" cy="838200"/>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3200">
              <a:effectLst>
                <a:outerShdw blurRad="38100" dist="38100" dir="2700000" algn="tl">
                  <a:srgbClr val="FFFFFF"/>
                </a:outerShdw>
              </a:effectLst>
            </a:endParaRPr>
          </a:p>
        </p:txBody>
      </p:sp>
      <p:sp>
        <p:nvSpPr>
          <p:cNvPr id="677891" name="Text Box 3"/>
          <p:cNvSpPr txBox="1">
            <a:spLocks noChangeArrowheads="1"/>
          </p:cNvSpPr>
          <p:nvPr/>
        </p:nvSpPr>
        <p:spPr bwMode="auto">
          <a:xfrm>
            <a:off x="1752601" y="76201"/>
            <a:ext cx="415267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effectLst>
                  <a:outerShdw blurRad="38100" dist="38100" dir="2700000" algn="tl">
                    <a:srgbClr val="C0C0C0"/>
                  </a:outerShdw>
                </a:effectLst>
                <a:latin typeface="Times" panose="02020603050405020304" pitchFamily="18" charset="0"/>
              </a:rPr>
              <a:t>2-2   THE OSI MODEL</a:t>
            </a:r>
          </a:p>
        </p:txBody>
      </p:sp>
      <p:sp>
        <p:nvSpPr>
          <p:cNvPr id="677892" name="Text Box 4"/>
          <p:cNvSpPr txBox="1">
            <a:spLocks noChangeArrowheads="1"/>
          </p:cNvSpPr>
          <p:nvPr/>
        </p:nvSpPr>
        <p:spPr bwMode="auto">
          <a:xfrm>
            <a:off x="9753600" y="6400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677893" name="Rectangle 5"/>
          <p:cNvSpPr>
            <a:spLocks noChangeArrowheads="1"/>
          </p:cNvSpPr>
          <p:nvPr/>
        </p:nvSpPr>
        <p:spPr bwMode="auto">
          <a:xfrm>
            <a:off x="1600200" y="850900"/>
            <a:ext cx="86106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2800" i="1">
                <a:effectLst>
                  <a:outerShdw blurRad="38100" dist="38100" dir="2700000" algn="tl">
                    <a:srgbClr val="C0C0C0"/>
                  </a:outerShdw>
                </a:effectLst>
              </a:rPr>
              <a:t>Established in 1947, the International Standards Organization (</a:t>
            </a:r>
            <a:r>
              <a:rPr lang="en-US" altLang="en-US" sz="2800" i="1">
                <a:solidFill>
                  <a:schemeClr val="hlink"/>
                </a:solidFill>
                <a:effectLst>
                  <a:outerShdw blurRad="38100" dist="38100" dir="2700000" algn="tl">
                    <a:srgbClr val="C0C0C0"/>
                  </a:outerShdw>
                </a:effectLst>
              </a:rPr>
              <a:t>ISO</a:t>
            </a:r>
            <a:r>
              <a:rPr lang="en-US" altLang="en-US" sz="2800" i="1">
                <a:effectLst>
                  <a:outerShdw blurRad="38100" dist="38100" dir="2700000" algn="tl">
                    <a:srgbClr val="C0C0C0"/>
                  </a:outerShdw>
                </a:effectLst>
              </a:rPr>
              <a:t>) is a multinational body dedicated to worldwide agreement on international standards. An ISO standard that covers all aspects of network communications is the Open Systems Interconnection (</a:t>
            </a:r>
            <a:r>
              <a:rPr lang="en-US" altLang="en-US" sz="2800" i="1">
                <a:solidFill>
                  <a:schemeClr val="hlink"/>
                </a:solidFill>
                <a:effectLst>
                  <a:outerShdw blurRad="38100" dist="38100" dir="2700000" algn="tl">
                    <a:srgbClr val="C0C0C0"/>
                  </a:outerShdw>
                </a:effectLst>
              </a:rPr>
              <a:t>OSI</a:t>
            </a:r>
            <a:r>
              <a:rPr lang="en-US" altLang="en-US" sz="2800" i="1">
                <a:effectLst>
                  <a:outerShdw blurRad="38100" dist="38100" dir="2700000" algn="tl">
                    <a:srgbClr val="C0C0C0"/>
                  </a:outerShdw>
                </a:effectLst>
              </a:rPr>
              <a:t>) model. It was first introduced in the late 1970s. </a:t>
            </a:r>
          </a:p>
        </p:txBody>
      </p:sp>
      <p:sp>
        <p:nvSpPr>
          <p:cNvPr id="677894" name="Rectangle 6"/>
          <p:cNvSpPr>
            <a:spLocks noChangeArrowheads="1"/>
          </p:cNvSpPr>
          <p:nvPr/>
        </p:nvSpPr>
        <p:spPr bwMode="auto">
          <a:xfrm>
            <a:off x="1752600" y="4972051"/>
            <a:ext cx="5715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chemeClr val="tx1"/>
              </a:buClr>
              <a:buSzPct val="117000"/>
              <a:buFont typeface="Wingdings" panose="05000000000000000000" pitchFamily="2" charset="2"/>
              <a:buNone/>
            </a:pPr>
            <a:r>
              <a:rPr lang="fr-FR" altLang="en-US" sz="2400">
                <a:solidFill>
                  <a:srgbClr val="0033CC"/>
                </a:solidFill>
              </a:rPr>
              <a:t>Layered Architecture</a:t>
            </a:r>
            <a:br>
              <a:rPr lang="fr-FR" altLang="en-US" sz="2400">
                <a:solidFill>
                  <a:srgbClr val="0033CC"/>
                </a:solidFill>
              </a:rPr>
            </a:br>
            <a:r>
              <a:rPr lang="fr-FR" altLang="en-US" sz="2400">
                <a:solidFill>
                  <a:srgbClr val="0033CC"/>
                </a:solidFill>
              </a:rPr>
              <a:t>Peer-to-Peer Processes</a:t>
            </a:r>
          </a:p>
          <a:p>
            <a:pPr>
              <a:buClr>
                <a:schemeClr val="tx1"/>
              </a:buClr>
              <a:buSzPct val="117000"/>
              <a:buFont typeface="Wingdings" panose="05000000000000000000" pitchFamily="2" charset="2"/>
              <a:buNone/>
            </a:pPr>
            <a:r>
              <a:rPr lang="en-US" altLang="en-US" sz="2400">
                <a:solidFill>
                  <a:srgbClr val="0033CC"/>
                </a:solidFill>
              </a:rPr>
              <a:t>Encapsulation</a:t>
            </a:r>
          </a:p>
        </p:txBody>
      </p:sp>
      <p:sp>
        <p:nvSpPr>
          <p:cNvPr id="677895" name="Text Box 7"/>
          <p:cNvSpPr txBox="1">
            <a:spLocks noChangeArrowheads="1"/>
          </p:cNvSpPr>
          <p:nvPr/>
        </p:nvSpPr>
        <p:spPr bwMode="auto">
          <a:xfrm>
            <a:off x="1763714" y="4495801"/>
            <a:ext cx="48672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i="1" u="sng">
                <a:solidFill>
                  <a:schemeClr val="hlink"/>
                </a:solidFill>
                <a:effectLst>
                  <a:outerShdw blurRad="38100" dist="38100" dir="2700000" algn="tl">
                    <a:srgbClr val="C0C0C0"/>
                  </a:outerShdw>
                </a:effectLst>
              </a:rPr>
              <a:t>Topics discussed in this section:</a:t>
            </a:r>
          </a:p>
        </p:txBody>
      </p:sp>
      <p:sp>
        <p:nvSpPr>
          <p:cNvPr id="2" name="Date Placeholder 1"/>
          <p:cNvSpPr>
            <a:spLocks noGrp="1"/>
          </p:cNvSpPr>
          <p:nvPr>
            <p:ph type="dt" sz="half" idx="10"/>
          </p:nvPr>
        </p:nvSpPr>
        <p:spPr/>
        <p:txBody>
          <a:bodyPr/>
          <a:lstStyle/>
          <a:p>
            <a:fld id="{1F2CE51E-D586-4219-9646-B0F195478BFF}"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Tree>
    <p:extLst>
      <p:ext uri="{BB962C8B-B14F-4D97-AF65-F5344CB8AC3E}">
        <p14:creationId xmlns:p14="http://schemas.microsoft.com/office/powerpoint/2010/main" val="6393833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0"/>
          </p:nvPr>
        </p:nvSpPr>
        <p:spPr/>
        <p:txBody>
          <a:bodyPr/>
          <a:lstStyle/>
          <a:p>
            <a:r>
              <a:rPr lang="en-US" altLang="en-US"/>
              <a:t>2.</a:t>
            </a:r>
            <a:fld id="{A131B1A9-D20D-48EE-B2B8-B7184BA9FA44}" type="slidenum">
              <a:rPr lang="en-US" altLang="en-US"/>
              <a:pPr/>
              <a:t>21</a:t>
            </a:fld>
            <a:endParaRPr lang="en-US" altLang="en-US"/>
          </a:p>
        </p:txBody>
      </p:sp>
      <p:sp>
        <p:nvSpPr>
          <p:cNvPr id="656386" name="Rectangle 2"/>
          <p:cNvSpPr>
            <a:spLocks noChangeArrowheads="1"/>
          </p:cNvSpPr>
          <p:nvPr/>
        </p:nvSpPr>
        <p:spPr bwMode="ltGray">
          <a:xfrm>
            <a:off x="1890713" y="107951"/>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656387" name="Rectangle 3"/>
          <p:cNvSpPr>
            <a:spLocks noChangeArrowheads="1"/>
          </p:cNvSpPr>
          <p:nvPr/>
        </p:nvSpPr>
        <p:spPr bwMode="ltGray">
          <a:xfrm>
            <a:off x="2273301" y="107951"/>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656388" name="Rectangle 4"/>
          <p:cNvSpPr>
            <a:spLocks noChangeArrowheads="1"/>
          </p:cNvSpPr>
          <p:nvPr/>
        </p:nvSpPr>
        <p:spPr bwMode="ltGray">
          <a:xfrm>
            <a:off x="2014539" y="530226"/>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656389" name="Rectangle 5"/>
          <p:cNvSpPr>
            <a:spLocks noChangeArrowheads="1"/>
          </p:cNvSpPr>
          <p:nvPr/>
        </p:nvSpPr>
        <p:spPr bwMode="ltGray">
          <a:xfrm>
            <a:off x="2384425" y="530226"/>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656390" name="Rectangle 6"/>
          <p:cNvSpPr>
            <a:spLocks noChangeArrowheads="1"/>
          </p:cNvSpPr>
          <p:nvPr/>
        </p:nvSpPr>
        <p:spPr bwMode="ltGray">
          <a:xfrm>
            <a:off x="1600200" y="457201"/>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656391" name="Rectangle 7"/>
          <p:cNvSpPr>
            <a:spLocks noChangeArrowheads="1"/>
          </p:cNvSpPr>
          <p:nvPr/>
        </p:nvSpPr>
        <p:spPr bwMode="gray">
          <a:xfrm>
            <a:off x="2235200" y="1"/>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656392" name="Rectangle 8"/>
          <p:cNvSpPr>
            <a:spLocks noChangeArrowheads="1"/>
          </p:cNvSpPr>
          <p:nvPr/>
        </p:nvSpPr>
        <p:spPr bwMode="gray">
          <a:xfrm>
            <a:off x="1966914"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656393" name="Line 9"/>
          <p:cNvSpPr>
            <a:spLocks noChangeShapeType="1"/>
          </p:cNvSpPr>
          <p:nvPr/>
        </p:nvSpPr>
        <p:spPr bwMode="auto">
          <a:xfrm>
            <a:off x="1981200" y="28194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394" name="Line 10"/>
          <p:cNvSpPr>
            <a:spLocks noChangeShapeType="1"/>
          </p:cNvSpPr>
          <p:nvPr/>
        </p:nvSpPr>
        <p:spPr bwMode="auto">
          <a:xfrm>
            <a:off x="1982788" y="38100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395" name="Rectangle 11"/>
          <p:cNvSpPr>
            <a:spLocks noChangeArrowheads="1"/>
          </p:cNvSpPr>
          <p:nvPr/>
        </p:nvSpPr>
        <p:spPr bwMode="auto">
          <a:xfrm>
            <a:off x="2019300" y="2911476"/>
            <a:ext cx="8077200" cy="830997"/>
          </a:xfrm>
          <a:prstGeom prst="rect">
            <a:avLst/>
          </a:prstGeom>
          <a:solidFill>
            <a:srgbClr val="99FF33"/>
          </a:solidFill>
          <a:ln>
            <a:noFill/>
          </a:ln>
          <a:effectLst/>
          <a:extLs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t>ISO is the organization.</a:t>
            </a:r>
            <a:br>
              <a:rPr lang="en-US" altLang="en-US" sz="2400"/>
            </a:br>
            <a:r>
              <a:rPr lang="en-US" altLang="en-US" sz="2400"/>
              <a:t>OSI is the model.</a:t>
            </a:r>
          </a:p>
        </p:txBody>
      </p:sp>
      <p:grpSp>
        <p:nvGrpSpPr>
          <p:cNvPr id="656401" name="Group 17"/>
          <p:cNvGrpSpPr>
            <a:grpSpLocks/>
          </p:cNvGrpSpPr>
          <p:nvPr/>
        </p:nvGrpSpPr>
        <p:grpSpPr bwMode="auto">
          <a:xfrm>
            <a:off x="1981200" y="2133600"/>
            <a:ext cx="1143000" cy="566738"/>
            <a:chOff x="1200" y="1248"/>
            <a:chExt cx="720" cy="357"/>
          </a:xfrm>
        </p:grpSpPr>
        <p:pic>
          <p:nvPicPr>
            <p:cNvPr id="656402"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1248"/>
              <a:ext cx="720" cy="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6403" name="Text Box 19"/>
            <p:cNvSpPr txBox="1">
              <a:spLocks noChangeArrowheads="1"/>
            </p:cNvSpPr>
            <p:nvPr/>
          </p:nvSpPr>
          <p:spPr bwMode="auto">
            <a:xfrm>
              <a:off x="1284" y="1248"/>
              <a:ext cx="559"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i="1">
                  <a:solidFill>
                    <a:schemeClr val="hlink"/>
                  </a:solidFill>
                </a:rPr>
                <a:t>Note</a:t>
              </a:r>
            </a:p>
          </p:txBody>
        </p:sp>
      </p:grpSp>
      <p:sp>
        <p:nvSpPr>
          <p:cNvPr id="2" name="Date Placeholder 1"/>
          <p:cNvSpPr>
            <a:spLocks noGrp="1"/>
          </p:cNvSpPr>
          <p:nvPr>
            <p:ph type="dt" sz="half" idx="10"/>
          </p:nvPr>
        </p:nvSpPr>
        <p:spPr/>
        <p:txBody>
          <a:bodyPr/>
          <a:lstStyle/>
          <a:p>
            <a:fld id="{9757565B-099C-4B3F-A39B-F8817E223C30}"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Tree>
    <p:extLst>
      <p:ext uri="{BB962C8B-B14F-4D97-AF65-F5344CB8AC3E}">
        <p14:creationId xmlns:p14="http://schemas.microsoft.com/office/powerpoint/2010/main" val="25355346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p:cNvSpPr>
            <a:spLocks noGrp="1"/>
          </p:cNvSpPr>
          <p:nvPr>
            <p:ph type="sldNum" sz="quarter" idx="10"/>
          </p:nvPr>
        </p:nvSpPr>
        <p:spPr/>
        <p:txBody>
          <a:bodyPr/>
          <a:lstStyle/>
          <a:p>
            <a:r>
              <a:rPr lang="en-US" altLang="en-US"/>
              <a:t>2.</a:t>
            </a:r>
            <a:fld id="{6C090D28-8DAA-41BE-A16D-6B91BAAB9000}" type="slidenum">
              <a:rPr lang="en-US" altLang="en-US"/>
              <a:pPr/>
              <a:t>22</a:t>
            </a:fld>
            <a:endParaRPr lang="en-US" altLang="en-US"/>
          </a:p>
        </p:txBody>
      </p:sp>
      <p:sp>
        <p:nvSpPr>
          <p:cNvPr id="635906" name="Line 2"/>
          <p:cNvSpPr>
            <a:spLocks noChangeShapeType="1"/>
          </p:cNvSpPr>
          <p:nvPr/>
        </p:nvSpPr>
        <p:spPr bwMode="auto">
          <a:xfrm>
            <a:off x="1676400" y="2286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907" name="Line 3"/>
          <p:cNvSpPr>
            <a:spLocks noChangeShapeType="1"/>
          </p:cNvSpPr>
          <p:nvPr/>
        </p:nvSpPr>
        <p:spPr bwMode="auto">
          <a:xfrm>
            <a:off x="1676400" y="1066800"/>
            <a:ext cx="8763000"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908" name="Text Box 4"/>
          <p:cNvSpPr txBox="1">
            <a:spLocks noChangeArrowheads="1"/>
          </p:cNvSpPr>
          <p:nvPr/>
        </p:nvSpPr>
        <p:spPr bwMode="auto">
          <a:xfrm>
            <a:off x="1828801" y="457201"/>
            <a:ext cx="460651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folHlink"/>
                </a:solidFill>
              </a:rPr>
              <a:t>Figure 2.2  </a:t>
            </a:r>
            <a:r>
              <a:rPr lang="en-US" altLang="en-US" sz="2000" i="1"/>
              <a:t>Seven layers of the OSI model</a:t>
            </a:r>
          </a:p>
        </p:txBody>
      </p:sp>
      <p:sp>
        <p:nvSpPr>
          <p:cNvPr id="635909" name="Line 5"/>
          <p:cNvSpPr>
            <a:spLocks noChangeShapeType="1"/>
          </p:cNvSpPr>
          <p:nvPr/>
        </p:nvSpPr>
        <p:spPr bwMode="auto">
          <a:xfrm>
            <a:off x="1676400" y="6248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3591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3476" y="1427164"/>
            <a:ext cx="4251325" cy="436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9112E78C-EF43-4176-9E81-47A1E0C53DF9}"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Tree>
    <p:extLst>
      <p:ext uri="{BB962C8B-B14F-4D97-AF65-F5344CB8AC3E}">
        <p14:creationId xmlns:p14="http://schemas.microsoft.com/office/powerpoint/2010/main" val="10474931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p:cNvSpPr>
            <a:spLocks noGrp="1"/>
          </p:cNvSpPr>
          <p:nvPr>
            <p:ph type="sldNum" sz="quarter" idx="10"/>
          </p:nvPr>
        </p:nvSpPr>
        <p:spPr/>
        <p:txBody>
          <a:bodyPr/>
          <a:lstStyle/>
          <a:p>
            <a:r>
              <a:rPr lang="en-US" altLang="en-US"/>
              <a:t>2.</a:t>
            </a:r>
            <a:fld id="{30F4D475-C979-458A-B4E9-878CE9843E59}" type="slidenum">
              <a:rPr lang="en-US" altLang="en-US"/>
              <a:pPr/>
              <a:t>23</a:t>
            </a:fld>
            <a:endParaRPr lang="en-US" altLang="en-US"/>
          </a:p>
        </p:txBody>
      </p:sp>
      <p:sp>
        <p:nvSpPr>
          <p:cNvPr id="636930" name="Line 2"/>
          <p:cNvSpPr>
            <a:spLocks noChangeShapeType="1"/>
          </p:cNvSpPr>
          <p:nvPr/>
        </p:nvSpPr>
        <p:spPr bwMode="auto">
          <a:xfrm>
            <a:off x="1676400" y="152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6931" name="Line 3"/>
          <p:cNvSpPr>
            <a:spLocks noChangeShapeType="1"/>
          </p:cNvSpPr>
          <p:nvPr/>
        </p:nvSpPr>
        <p:spPr bwMode="auto">
          <a:xfrm>
            <a:off x="1676400" y="990600"/>
            <a:ext cx="8763000"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6932" name="Text Box 4"/>
          <p:cNvSpPr txBox="1">
            <a:spLocks noChangeArrowheads="1"/>
          </p:cNvSpPr>
          <p:nvPr/>
        </p:nvSpPr>
        <p:spPr bwMode="auto">
          <a:xfrm>
            <a:off x="1828801" y="381000"/>
            <a:ext cx="6715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folHlink"/>
                </a:solidFill>
              </a:rPr>
              <a:t>Figure 2.3  </a:t>
            </a:r>
            <a:r>
              <a:rPr lang="en-US" altLang="en-US" sz="2000" i="1"/>
              <a:t>The interaction between layers in the OSI model</a:t>
            </a:r>
          </a:p>
        </p:txBody>
      </p:sp>
      <p:sp>
        <p:nvSpPr>
          <p:cNvPr id="636933" name="Line 5"/>
          <p:cNvSpPr>
            <a:spLocks noChangeShapeType="1"/>
          </p:cNvSpPr>
          <p:nvPr/>
        </p:nvSpPr>
        <p:spPr bwMode="auto">
          <a:xfrm>
            <a:off x="1676400" y="63246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3693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6650" y="1066801"/>
            <a:ext cx="6965950" cy="516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E9A334C3-0C8C-4157-B539-5C977706F6CB}"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Tree>
    <p:extLst>
      <p:ext uri="{BB962C8B-B14F-4D97-AF65-F5344CB8AC3E}">
        <p14:creationId xmlns:p14="http://schemas.microsoft.com/office/powerpoint/2010/main" val="23445630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p:cNvSpPr>
            <a:spLocks noGrp="1"/>
          </p:cNvSpPr>
          <p:nvPr>
            <p:ph type="sldNum" sz="quarter" idx="10"/>
          </p:nvPr>
        </p:nvSpPr>
        <p:spPr/>
        <p:txBody>
          <a:bodyPr/>
          <a:lstStyle/>
          <a:p>
            <a:r>
              <a:rPr lang="en-US" altLang="en-US"/>
              <a:t>2.</a:t>
            </a:r>
            <a:fld id="{D63FB44C-E9C5-444F-BF60-372B3578A24C}" type="slidenum">
              <a:rPr lang="en-US" altLang="en-US"/>
              <a:pPr/>
              <a:t>24</a:t>
            </a:fld>
            <a:endParaRPr lang="en-US" altLang="en-US"/>
          </a:p>
        </p:txBody>
      </p:sp>
      <p:sp>
        <p:nvSpPr>
          <p:cNvPr id="637954" name="Line 2"/>
          <p:cNvSpPr>
            <a:spLocks noChangeShapeType="1"/>
          </p:cNvSpPr>
          <p:nvPr/>
        </p:nvSpPr>
        <p:spPr bwMode="auto">
          <a:xfrm>
            <a:off x="1676400" y="152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7955" name="Line 3"/>
          <p:cNvSpPr>
            <a:spLocks noChangeShapeType="1"/>
          </p:cNvSpPr>
          <p:nvPr/>
        </p:nvSpPr>
        <p:spPr bwMode="auto">
          <a:xfrm>
            <a:off x="1676400" y="990600"/>
            <a:ext cx="8763000"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7956" name="Text Box 4"/>
          <p:cNvSpPr txBox="1">
            <a:spLocks noChangeArrowheads="1"/>
          </p:cNvSpPr>
          <p:nvPr/>
        </p:nvSpPr>
        <p:spPr bwMode="auto">
          <a:xfrm>
            <a:off x="1828801" y="381001"/>
            <a:ext cx="498809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folHlink"/>
                </a:solidFill>
              </a:rPr>
              <a:t>Figure 2.4  </a:t>
            </a:r>
            <a:r>
              <a:rPr lang="en-US" altLang="en-US" sz="2000" i="1"/>
              <a:t>An exchange using the OSI model</a:t>
            </a:r>
          </a:p>
        </p:txBody>
      </p:sp>
      <p:sp>
        <p:nvSpPr>
          <p:cNvPr id="637957" name="Line 5"/>
          <p:cNvSpPr>
            <a:spLocks noChangeShapeType="1"/>
          </p:cNvSpPr>
          <p:nvPr/>
        </p:nvSpPr>
        <p:spPr bwMode="auto">
          <a:xfrm>
            <a:off x="1676400" y="6248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3795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038" y="1200150"/>
            <a:ext cx="7523162" cy="481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21F14FEC-384D-4C60-8D7D-C4C5D1987064}"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Tree>
    <p:extLst>
      <p:ext uri="{BB962C8B-B14F-4D97-AF65-F5344CB8AC3E}">
        <p14:creationId xmlns:p14="http://schemas.microsoft.com/office/powerpoint/2010/main" val="3980392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p:cNvSpPr>
            <a:spLocks noGrp="1"/>
          </p:cNvSpPr>
          <p:nvPr>
            <p:ph type="sldNum" sz="quarter" idx="10"/>
          </p:nvPr>
        </p:nvSpPr>
        <p:spPr/>
        <p:txBody>
          <a:bodyPr/>
          <a:lstStyle/>
          <a:p>
            <a:r>
              <a:rPr lang="en-US" altLang="en-US"/>
              <a:t>2.</a:t>
            </a:r>
            <a:fld id="{FF48D87A-C45B-4BB1-A165-C0A12EB02059}" type="slidenum">
              <a:rPr lang="en-US" altLang="en-US"/>
              <a:pPr/>
              <a:t>25</a:t>
            </a:fld>
            <a:endParaRPr lang="en-US" altLang="en-US"/>
          </a:p>
        </p:txBody>
      </p:sp>
      <p:sp>
        <p:nvSpPr>
          <p:cNvPr id="678914" name="Rectangle 2"/>
          <p:cNvSpPr>
            <a:spLocks noChangeArrowheads="1"/>
          </p:cNvSpPr>
          <p:nvPr/>
        </p:nvSpPr>
        <p:spPr bwMode="auto">
          <a:xfrm>
            <a:off x="1524000" y="0"/>
            <a:ext cx="9144000" cy="838200"/>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3200">
              <a:effectLst>
                <a:outerShdw blurRad="38100" dist="38100" dir="2700000" algn="tl">
                  <a:srgbClr val="FFFFFF"/>
                </a:outerShdw>
              </a:effectLst>
            </a:endParaRPr>
          </a:p>
        </p:txBody>
      </p:sp>
      <p:sp>
        <p:nvSpPr>
          <p:cNvPr id="678915" name="Text Box 3"/>
          <p:cNvSpPr txBox="1">
            <a:spLocks noChangeArrowheads="1"/>
          </p:cNvSpPr>
          <p:nvPr/>
        </p:nvSpPr>
        <p:spPr bwMode="auto">
          <a:xfrm>
            <a:off x="1752600" y="76201"/>
            <a:ext cx="634795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effectLst>
                  <a:outerShdw blurRad="38100" dist="38100" dir="2700000" algn="tl">
                    <a:srgbClr val="C0C0C0"/>
                  </a:outerShdw>
                </a:effectLst>
                <a:latin typeface="Times" panose="02020603050405020304" pitchFamily="18" charset="0"/>
              </a:rPr>
              <a:t>2-3   LAYERS IN THE OSI MODEL</a:t>
            </a:r>
          </a:p>
        </p:txBody>
      </p:sp>
      <p:sp>
        <p:nvSpPr>
          <p:cNvPr id="678916" name="Text Box 4"/>
          <p:cNvSpPr txBox="1">
            <a:spLocks noChangeArrowheads="1"/>
          </p:cNvSpPr>
          <p:nvPr/>
        </p:nvSpPr>
        <p:spPr bwMode="auto">
          <a:xfrm>
            <a:off x="9753600" y="6400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678917" name="Rectangle 5"/>
          <p:cNvSpPr>
            <a:spLocks noChangeArrowheads="1"/>
          </p:cNvSpPr>
          <p:nvPr/>
        </p:nvSpPr>
        <p:spPr bwMode="auto">
          <a:xfrm>
            <a:off x="1600200" y="987425"/>
            <a:ext cx="8610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2800" i="1">
                <a:effectLst>
                  <a:outerShdw blurRad="38100" dist="38100" dir="2700000" algn="tl">
                    <a:srgbClr val="C0C0C0"/>
                  </a:outerShdw>
                </a:effectLst>
              </a:rPr>
              <a:t>In this section we briefly describe the functions of each layer in the OSI model.</a:t>
            </a:r>
          </a:p>
        </p:txBody>
      </p:sp>
      <p:sp>
        <p:nvSpPr>
          <p:cNvPr id="678918" name="Rectangle 6"/>
          <p:cNvSpPr>
            <a:spLocks noChangeArrowheads="1"/>
          </p:cNvSpPr>
          <p:nvPr/>
        </p:nvSpPr>
        <p:spPr bwMode="auto">
          <a:xfrm>
            <a:off x="1752600" y="3295650"/>
            <a:ext cx="57150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chemeClr val="tx1"/>
              </a:buClr>
              <a:buSzPct val="117000"/>
              <a:buFont typeface="Wingdings" panose="05000000000000000000" pitchFamily="2" charset="2"/>
              <a:buNone/>
            </a:pPr>
            <a:r>
              <a:rPr lang="fr-FR" altLang="en-US" sz="2400">
                <a:solidFill>
                  <a:srgbClr val="0033CC"/>
                </a:solidFill>
              </a:rPr>
              <a:t>Physical Layer</a:t>
            </a:r>
            <a:br>
              <a:rPr lang="fr-FR" altLang="en-US" sz="2400">
                <a:solidFill>
                  <a:srgbClr val="0033CC"/>
                </a:solidFill>
              </a:rPr>
            </a:br>
            <a:r>
              <a:rPr lang="fr-FR" altLang="en-US" sz="2400">
                <a:solidFill>
                  <a:srgbClr val="0033CC"/>
                </a:solidFill>
              </a:rPr>
              <a:t>Data Link Layer</a:t>
            </a:r>
          </a:p>
          <a:p>
            <a:pPr>
              <a:buClr>
                <a:schemeClr val="tx1"/>
              </a:buClr>
              <a:buSzPct val="117000"/>
              <a:buFont typeface="Wingdings" panose="05000000000000000000" pitchFamily="2" charset="2"/>
              <a:buNone/>
            </a:pPr>
            <a:r>
              <a:rPr lang="en-US" altLang="en-US" sz="2400">
                <a:solidFill>
                  <a:srgbClr val="0033CC"/>
                </a:solidFill>
              </a:rPr>
              <a:t>Network Layer</a:t>
            </a:r>
          </a:p>
          <a:p>
            <a:pPr>
              <a:buClr>
                <a:schemeClr val="tx1"/>
              </a:buClr>
              <a:buSzPct val="117000"/>
              <a:buFont typeface="Wingdings" panose="05000000000000000000" pitchFamily="2" charset="2"/>
              <a:buNone/>
            </a:pPr>
            <a:r>
              <a:rPr lang="en-US" altLang="en-US" sz="2400">
                <a:solidFill>
                  <a:srgbClr val="0033CC"/>
                </a:solidFill>
              </a:rPr>
              <a:t>Transport Layer</a:t>
            </a:r>
          </a:p>
          <a:p>
            <a:pPr>
              <a:buClr>
                <a:schemeClr val="tx1"/>
              </a:buClr>
              <a:buSzPct val="117000"/>
              <a:buFont typeface="Wingdings" panose="05000000000000000000" pitchFamily="2" charset="2"/>
              <a:buNone/>
            </a:pPr>
            <a:r>
              <a:rPr lang="en-US" altLang="en-US" sz="2400">
                <a:solidFill>
                  <a:srgbClr val="0033CC"/>
                </a:solidFill>
              </a:rPr>
              <a:t>Session Layer</a:t>
            </a:r>
          </a:p>
          <a:p>
            <a:pPr>
              <a:buClr>
                <a:schemeClr val="tx1"/>
              </a:buClr>
              <a:buSzPct val="117000"/>
              <a:buFont typeface="Wingdings" panose="05000000000000000000" pitchFamily="2" charset="2"/>
              <a:buNone/>
            </a:pPr>
            <a:r>
              <a:rPr lang="en-US" altLang="en-US" sz="2400">
                <a:solidFill>
                  <a:srgbClr val="0033CC"/>
                </a:solidFill>
              </a:rPr>
              <a:t>Presentation Layer</a:t>
            </a:r>
          </a:p>
          <a:p>
            <a:pPr>
              <a:buClr>
                <a:schemeClr val="tx1"/>
              </a:buClr>
              <a:buSzPct val="117000"/>
              <a:buFont typeface="Wingdings" panose="05000000000000000000" pitchFamily="2" charset="2"/>
              <a:buNone/>
            </a:pPr>
            <a:r>
              <a:rPr lang="en-US" altLang="en-US" sz="2400">
                <a:solidFill>
                  <a:srgbClr val="0033CC"/>
                </a:solidFill>
              </a:rPr>
              <a:t>Application Layer</a:t>
            </a:r>
          </a:p>
        </p:txBody>
      </p:sp>
      <p:sp>
        <p:nvSpPr>
          <p:cNvPr id="678919" name="Text Box 7"/>
          <p:cNvSpPr txBox="1">
            <a:spLocks noChangeArrowheads="1"/>
          </p:cNvSpPr>
          <p:nvPr/>
        </p:nvSpPr>
        <p:spPr bwMode="auto">
          <a:xfrm>
            <a:off x="1763714" y="2819401"/>
            <a:ext cx="48672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i="1" u="sng">
                <a:solidFill>
                  <a:schemeClr val="hlink"/>
                </a:solidFill>
                <a:effectLst>
                  <a:outerShdw blurRad="38100" dist="38100" dir="2700000" algn="tl">
                    <a:srgbClr val="C0C0C0"/>
                  </a:outerShdw>
                </a:effectLst>
              </a:rPr>
              <a:t>Topics discussed in this section:</a:t>
            </a:r>
          </a:p>
        </p:txBody>
      </p:sp>
      <p:sp>
        <p:nvSpPr>
          <p:cNvPr id="2" name="Date Placeholder 1"/>
          <p:cNvSpPr>
            <a:spLocks noGrp="1"/>
          </p:cNvSpPr>
          <p:nvPr>
            <p:ph type="dt" sz="half" idx="10"/>
          </p:nvPr>
        </p:nvSpPr>
        <p:spPr/>
        <p:txBody>
          <a:bodyPr/>
          <a:lstStyle/>
          <a:p>
            <a:fld id="{EF09F0A1-0BDE-43A4-9EE5-28441E995003}"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Tree>
    <p:extLst>
      <p:ext uri="{BB962C8B-B14F-4D97-AF65-F5344CB8AC3E}">
        <p14:creationId xmlns:p14="http://schemas.microsoft.com/office/powerpoint/2010/main" val="2548295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p:cNvSpPr>
            <a:spLocks noGrp="1"/>
          </p:cNvSpPr>
          <p:nvPr>
            <p:ph type="sldNum" sz="quarter" idx="10"/>
          </p:nvPr>
        </p:nvSpPr>
        <p:spPr/>
        <p:txBody>
          <a:bodyPr/>
          <a:lstStyle/>
          <a:p>
            <a:r>
              <a:rPr lang="en-US" altLang="en-US"/>
              <a:t>2.</a:t>
            </a:r>
            <a:fld id="{5AFC3803-D9DE-4E65-A239-A9C082F02B15}" type="slidenum">
              <a:rPr lang="en-US" altLang="en-US"/>
              <a:pPr/>
              <a:t>26</a:t>
            </a:fld>
            <a:endParaRPr lang="en-US" altLang="en-US"/>
          </a:p>
        </p:txBody>
      </p:sp>
      <p:sp>
        <p:nvSpPr>
          <p:cNvPr id="638978" name="Line 2"/>
          <p:cNvSpPr>
            <a:spLocks noChangeShapeType="1"/>
          </p:cNvSpPr>
          <p:nvPr/>
        </p:nvSpPr>
        <p:spPr bwMode="auto">
          <a:xfrm>
            <a:off x="1676400" y="152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8979" name="Line 3"/>
          <p:cNvSpPr>
            <a:spLocks noChangeShapeType="1"/>
          </p:cNvSpPr>
          <p:nvPr/>
        </p:nvSpPr>
        <p:spPr bwMode="auto">
          <a:xfrm>
            <a:off x="1676400" y="990600"/>
            <a:ext cx="8763000"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8980" name="Text Box 4"/>
          <p:cNvSpPr txBox="1">
            <a:spLocks noChangeArrowheads="1"/>
          </p:cNvSpPr>
          <p:nvPr/>
        </p:nvSpPr>
        <p:spPr bwMode="auto">
          <a:xfrm>
            <a:off x="1828801" y="381001"/>
            <a:ext cx="295882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folHlink"/>
                </a:solidFill>
              </a:rPr>
              <a:t>Figure 2.5  </a:t>
            </a:r>
            <a:r>
              <a:rPr lang="en-US" altLang="en-US" sz="2000" i="1"/>
              <a:t>Physical layer</a:t>
            </a:r>
          </a:p>
        </p:txBody>
      </p:sp>
      <p:sp>
        <p:nvSpPr>
          <p:cNvPr id="638981" name="Line 5"/>
          <p:cNvSpPr>
            <a:spLocks noChangeShapeType="1"/>
          </p:cNvSpPr>
          <p:nvPr/>
        </p:nvSpPr>
        <p:spPr bwMode="auto">
          <a:xfrm>
            <a:off x="1676400" y="61722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3898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3550" y="2349500"/>
            <a:ext cx="862965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4FB99C92-3823-4258-A4C5-9E91F619E575}"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Tree>
    <p:extLst>
      <p:ext uri="{BB962C8B-B14F-4D97-AF65-F5344CB8AC3E}">
        <p14:creationId xmlns:p14="http://schemas.microsoft.com/office/powerpoint/2010/main" val="22185982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0"/>
          </p:nvPr>
        </p:nvSpPr>
        <p:spPr/>
        <p:txBody>
          <a:bodyPr/>
          <a:lstStyle/>
          <a:p>
            <a:r>
              <a:rPr lang="en-US" altLang="en-US"/>
              <a:t>2.</a:t>
            </a:r>
            <a:fld id="{9BBC3476-6A26-4142-B931-5868037E1670}" type="slidenum">
              <a:rPr lang="en-US" altLang="en-US"/>
              <a:pPr/>
              <a:t>27</a:t>
            </a:fld>
            <a:endParaRPr lang="en-US" altLang="en-US"/>
          </a:p>
        </p:txBody>
      </p:sp>
      <p:sp>
        <p:nvSpPr>
          <p:cNvPr id="657410" name="Rectangle 2"/>
          <p:cNvSpPr>
            <a:spLocks noChangeArrowheads="1"/>
          </p:cNvSpPr>
          <p:nvPr/>
        </p:nvSpPr>
        <p:spPr bwMode="ltGray">
          <a:xfrm>
            <a:off x="1890713" y="107951"/>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657411" name="Rectangle 3"/>
          <p:cNvSpPr>
            <a:spLocks noChangeArrowheads="1"/>
          </p:cNvSpPr>
          <p:nvPr/>
        </p:nvSpPr>
        <p:spPr bwMode="ltGray">
          <a:xfrm>
            <a:off x="2273301" y="107951"/>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657412" name="Rectangle 4"/>
          <p:cNvSpPr>
            <a:spLocks noChangeArrowheads="1"/>
          </p:cNvSpPr>
          <p:nvPr/>
        </p:nvSpPr>
        <p:spPr bwMode="ltGray">
          <a:xfrm>
            <a:off x="2014539" y="530226"/>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657413" name="Rectangle 5"/>
          <p:cNvSpPr>
            <a:spLocks noChangeArrowheads="1"/>
          </p:cNvSpPr>
          <p:nvPr/>
        </p:nvSpPr>
        <p:spPr bwMode="ltGray">
          <a:xfrm>
            <a:off x="2384425" y="530226"/>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657414" name="Rectangle 6"/>
          <p:cNvSpPr>
            <a:spLocks noChangeArrowheads="1"/>
          </p:cNvSpPr>
          <p:nvPr/>
        </p:nvSpPr>
        <p:spPr bwMode="ltGray">
          <a:xfrm>
            <a:off x="1600200" y="457201"/>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657415" name="Rectangle 7"/>
          <p:cNvSpPr>
            <a:spLocks noChangeArrowheads="1"/>
          </p:cNvSpPr>
          <p:nvPr/>
        </p:nvSpPr>
        <p:spPr bwMode="gray">
          <a:xfrm>
            <a:off x="2235200" y="1"/>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657416" name="Rectangle 8"/>
          <p:cNvSpPr>
            <a:spLocks noChangeArrowheads="1"/>
          </p:cNvSpPr>
          <p:nvPr/>
        </p:nvSpPr>
        <p:spPr bwMode="gray">
          <a:xfrm>
            <a:off x="1966914"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657417" name="Line 9"/>
          <p:cNvSpPr>
            <a:spLocks noChangeShapeType="1"/>
          </p:cNvSpPr>
          <p:nvPr/>
        </p:nvSpPr>
        <p:spPr bwMode="auto">
          <a:xfrm>
            <a:off x="1981200" y="29718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7418" name="Line 10"/>
          <p:cNvSpPr>
            <a:spLocks noChangeShapeType="1"/>
          </p:cNvSpPr>
          <p:nvPr/>
        </p:nvSpPr>
        <p:spPr bwMode="auto">
          <a:xfrm>
            <a:off x="1982788" y="39624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7419" name="Rectangle 11"/>
          <p:cNvSpPr>
            <a:spLocks noChangeArrowheads="1"/>
          </p:cNvSpPr>
          <p:nvPr/>
        </p:nvSpPr>
        <p:spPr bwMode="auto">
          <a:xfrm>
            <a:off x="2019300" y="3063876"/>
            <a:ext cx="8077200" cy="830997"/>
          </a:xfrm>
          <a:prstGeom prst="rect">
            <a:avLst/>
          </a:prstGeom>
          <a:solidFill>
            <a:srgbClr val="99FF33"/>
          </a:solidFill>
          <a:ln>
            <a:noFill/>
          </a:ln>
          <a:effectLst/>
          <a:extLs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t>The physical layer is responsible for movements of</a:t>
            </a:r>
          </a:p>
          <a:p>
            <a:pPr algn="ctr"/>
            <a:r>
              <a:rPr lang="en-US" altLang="en-US" sz="2400"/>
              <a:t>individual bits from one hop (node) to the next.</a:t>
            </a:r>
          </a:p>
        </p:txBody>
      </p:sp>
      <p:grpSp>
        <p:nvGrpSpPr>
          <p:cNvPr id="657423" name="Group 15"/>
          <p:cNvGrpSpPr>
            <a:grpSpLocks/>
          </p:cNvGrpSpPr>
          <p:nvPr/>
        </p:nvGrpSpPr>
        <p:grpSpPr bwMode="auto">
          <a:xfrm>
            <a:off x="1981200" y="2286000"/>
            <a:ext cx="1143000" cy="566738"/>
            <a:chOff x="1200" y="1248"/>
            <a:chExt cx="720" cy="357"/>
          </a:xfrm>
        </p:grpSpPr>
        <p:pic>
          <p:nvPicPr>
            <p:cNvPr id="657424"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1248"/>
              <a:ext cx="720" cy="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7425" name="Text Box 17"/>
            <p:cNvSpPr txBox="1">
              <a:spLocks noChangeArrowheads="1"/>
            </p:cNvSpPr>
            <p:nvPr/>
          </p:nvSpPr>
          <p:spPr bwMode="auto">
            <a:xfrm>
              <a:off x="1284" y="1248"/>
              <a:ext cx="559"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i="1">
                  <a:solidFill>
                    <a:schemeClr val="hlink"/>
                  </a:solidFill>
                </a:rPr>
                <a:t>Note</a:t>
              </a:r>
            </a:p>
          </p:txBody>
        </p:sp>
      </p:grpSp>
      <p:sp>
        <p:nvSpPr>
          <p:cNvPr id="2" name="Date Placeholder 1"/>
          <p:cNvSpPr>
            <a:spLocks noGrp="1"/>
          </p:cNvSpPr>
          <p:nvPr>
            <p:ph type="dt" sz="half" idx="10"/>
          </p:nvPr>
        </p:nvSpPr>
        <p:spPr/>
        <p:txBody>
          <a:bodyPr/>
          <a:lstStyle/>
          <a:p>
            <a:fld id="{30B61CBA-2543-4562-9E67-F7C49EE6148C}"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Tree>
    <p:extLst>
      <p:ext uri="{BB962C8B-B14F-4D97-AF65-F5344CB8AC3E}">
        <p14:creationId xmlns:p14="http://schemas.microsoft.com/office/powerpoint/2010/main" val="7866148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p:cNvSpPr>
            <a:spLocks noGrp="1"/>
          </p:cNvSpPr>
          <p:nvPr>
            <p:ph type="sldNum" sz="quarter" idx="10"/>
          </p:nvPr>
        </p:nvSpPr>
        <p:spPr/>
        <p:txBody>
          <a:bodyPr/>
          <a:lstStyle/>
          <a:p>
            <a:r>
              <a:rPr lang="en-US" altLang="en-US"/>
              <a:t>2.</a:t>
            </a:r>
            <a:fld id="{0D819811-F32C-423C-9BE9-654E2A7EFD40}" type="slidenum">
              <a:rPr lang="en-US" altLang="en-US"/>
              <a:pPr/>
              <a:t>28</a:t>
            </a:fld>
            <a:endParaRPr lang="en-US" altLang="en-US"/>
          </a:p>
        </p:txBody>
      </p:sp>
      <p:sp>
        <p:nvSpPr>
          <p:cNvPr id="640002" name="Line 2"/>
          <p:cNvSpPr>
            <a:spLocks noChangeShapeType="1"/>
          </p:cNvSpPr>
          <p:nvPr/>
        </p:nvSpPr>
        <p:spPr bwMode="auto">
          <a:xfrm>
            <a:off x="1676400" y="152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0003" name="Line 3"/>
          <p:cNvSpPr>
            <a:spLocks noChangeShapeType="1"/>
          </p:cNvSpPr>
          <p:nvPr/>
        </p:nvSpPr>
        <p:spPr bwMode="auto">
          <a:xfrm>
            <a:off x="1676400" y="990600"/>
            <a:ext cx="8763000"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0004" name="Text Box 4"/>
          <p:cNvSpPr txBox="1">
            <a:spLocks noChangeArrowheads="1"/>
          </p:cNvSpPr>
          <p:nvPr/>
        </p:nvSpPr>
        <p:spPr bwMode="auto">
          <a:xfrm>
            <a:off x="1828801" y="381001"/>
            <a:ext cx="305609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folHlink"/>
                </a:solidFill>
              </a:rPr>
              <a:t>Figure 2.6  </a:t>
            </a:r>
            <a:r>
              <a:rPr lang="en-US" altLang="en-US" sz="2000" i="1"/>
              <a:t>Data link layer</a:t>
            </a:r>
          </a:p>
        </p:txBody>
      </p:sp>
      <p:sp>
        <p:nvSpPr>
          <p:cNvPr id="640005" name="Line 5"/>
          <p:cNvSpPr>
            <a:spLocks noChangeShapeType="1"/>
          </p:cNvSpPr>
          <p:nvPr/>
        </p:nvSpPr>
        <p:spPr bwMode="auto">
          <a:xfrm>
            <a:off x="1676400" y="6248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4000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2288" y="2057400"/>
            <a:ext cx="8418512" cy="279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1CA9DE88-0E03-432D-B43A-B8715DF0D027}"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Tree>
    <p:extLst>
      <p:ext uri="{BB962C8B-B14F-4D97-AF65-F5344CB8AC3E}">
        <p14:creationId xmlns:p14="http://schemas.microsoft.com/office/powerpoint/2010/main" val="14410829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0"/>
          </p:nvPr>
        </p:nvSpPr>
        <p:spPr/>
        <p:txBody>
          <a:bodyPr/>
          <a:lstStyle/>
          <a:p>
            <a:r>
              <a:rPr lang="en-US" altLang="en-US"/>
              <a:t>2.</a:t>
            </a:r>
            <a:fld id="{DAB6B4D3-63DC-445D-958A-99F06E8C804B}" type="slidenum">
              <a:rPr lang="en-US" altLang="en-US"/>
              <a:pPr/>
              <a:t>29</a:t>
            </a:fld>
            <a:endParaRPr lang="en-US" altLang="en-US"/>
          </a:p>
        </p:txBody>
      </p:sp>
      <p:sp>
        <p:nvSpPr>
          <p:cNvPr id="658434" name="Rectangle 2"/>
          <p:cNvSpPr>
            <a:spLocks noChangeArrowheads="1"/>
          </p:cNvSpPr>
          <p:nvPr/>
        </p:nvSpPr>
        <p:spPr bwMode="ltGray">
          <a:xfrm>
            <a:off x="1890713" y="107951"/>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658435" name="Rectangle 3"/>
          <p:cNvSpPr>
            <a:spLocks noChangeArrowheads="1"/>
          </p:cNvSpPr>
          <p:nvPr/>
        </p:nvSpPr>
        <p:spPr bwMode="ltGray">
          <a:xfrm>
            <a:off x="2273301" y="107951"/>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658436" name="Rectangle 4"/>
          <p:cNvSpPr>
            <a:spLocks noChangeArrowheads="1"/>
          </p:cNvSpPr>
          <p:nvPr/>
        </p:nvSpPr>
        <p:spPr bwMode="ltGray">
          <a:xfrm>
            <a:off x="2014539" y="530226"/>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658437" name="Rectangle 5"/>
          <p:cNvSpPr>
            <a:spLocks noChangeArrowheads="1"/>
          </p:cNvSpPr>
          <p:nvPr/>
        </p:nvSpPr>
        <p:spPr bwMode="ltGray">
          <a:xfrm>
            <a:off x="2384425" y="530226"/>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658438" name="Rectangle 6"/>
          <p:cNvSpPr>
            <a:spLocks noChangeArrowheads="1"/>
          </p:cNvSpPr>
          <p:nvPr/>
        </p:nvSpPr>
        <p:spPr bwMode="ltGray">
          <a:xfrm>
            <a:off x="1600200" y="457201"/>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658439" name="Rectangle 7"/>
          <p:cNvSpPr>
            <a:spLocks noChangeArrowheads="1"/>
          </p:cNvSpPr>
          <p:nvPr/>
        </p:nvSpPr>
        <p:spPr bwMode="gray">
          <a:xfrm>
            <a:off x="2235200" y="1"/>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658440" name="Rectangle 8"/>
          <p:cNvSpPr>
            <a:spLocks noChangeArrowheads="1"/>
          </p:cNvSpPr>
          <p:nvPr/>
        </p:nvSpPr>
        <p:spPr bwMode="gray">
          <a:xfrm>
            <a:off x="1966914"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658441" name="Line 9"/>
          <p:cNvSpPr>
            <a:spLocks noChangeShapeType="1"/>
          </p:cNvSpPr>
          <p:nvPr/>
        </p:nvSpPr>
        <p:spPr bwMode="auto">
          <a:xfrm>
            <a:off x="1981200" y="29718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8442" name="Line 10"/>
          <p:cNvSpPr>
            <a:spLocks noChangeShapeType="1"/>
          </p:cNvSpPr>
          <p:nvPr/>
        </p:nvSpPr>
        <p:spPr bwMode="auto">
          <a:xfrm>
            <a:off x="1982788" y="39624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8443" name="Rectangle 11"/>
          <p:cNvSpPr>
            <a:spLocks noChangeArrowheads="1"/>
          </p:cNvSpPr>
          <p:nvPr/>
        </p:nvSpPr>
        <p:spPr bwMode="auto">
          <a:xfrm>
            <a:off x="2019300" y="3063876"/>
            <a:ext cx="8077200" cy="830997"/>
          </a:xfrm>
          <a:prstGeom prst="rect">
            <a:avLst/>
          </a:prstGeom>
          <a:solidFill>
            <a:srgbClr val="99FF33"/>
          </a:solidFill>
          <a:ln>
            <a:noFill/>
          </a:ln>
          <a:effectLst/>
          <a:extLs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t>The data link layer is responsible for moving </a:t>
            </a:r>
            <a:br>
              <a:rPr lang="en-US" altLang="en-US" sz="2400"/>
            </a:br>
            <a:r>
              <a:rPr lang="en-US" altLang="en-US" sz="2400"/>
              <a:t>frames from one hop (node) to the next.</a:t>
            </a:r>
          </a:p>
        </p:txBody>
      </p:sp>
      <p:grpSp>
        <p:nvGrpSpPr>
          <p:cNvPr id="658447" name="Group 15"/>
          <p:cNvGrpSpPr>
            <a:grpSpLocks/>
          </p:cNvGrpSpPr>
          <p:nvPr/>
        </p:nvGrpSpPr>
        <p:grpSpPr bwMode="auto">
          <a:xfrm>
            <a:off x="1981200" y="2286000"/>
            <a:ext cx="1143000" cy="566738"/>
            <a:chOff x="1200" y="1248"/>
            <a:chExt cx="720" cy="357"/>
          </a:xfrm>
        </p:grpSpPr>
        <p:pic>
          <p:nvPicPr>
            <p:cNvPr id="658448"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1248"/>
              <a:ext cx="720" cy="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8449" name="Text Box 17"/>
            <p:cNvSpPr txBox="1">
              <a:spLocks noChangeArrowheads="1"/>
            </p:cNvSpPr>
            <p:nvPr/>
          </p:nvSpPr>
          <p:spPr bwMode="auto">
            <a:xfrm>
              <a:off x="1284" y="1248"/>
              <a:ext cx="559"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i="1">
                  <a:solidFill>
                    <a:schemeClr val="hlink"/>
                  </a:solidFill>
                </a:rPr>
                <a:t>Note</a:t>
              </a:r>
            </a:p>
          </p:txBody>
        </p:sp>
      </p:grpSp>
      <p:sp>
        <p:nvSpPr>
          <p:cNvPr id="2" name="Date Placeholder 1"/>
          <p:cNvSpPr>
            <a:spLocks noGrp="1"/>
          </p:cNvSpPr>
          <p:nvPr>
            <p:ph type="dt" sz="half" idx="10"/>
          </p:nvPr>
        </p:nvSpPr>
        <p:spPr/>
        <p:txBody>
          <a:bodyPr/>
          <a:lstStyle/>
          <a:p>
            <a:fld id="{A4EDDB75-5A2C-4E21-8185-FDFB15594DFC}"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Tree>
    <p:extLst>
      <p:ext uri="{BB962C8B-B14F-4D97-AF65-F5344CB8AC3E}">
        <p14:creationId xmlns:p14="http://schemas.microsoft.com/office/powerpoint/2010/main" val="1494299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247F0D8F-F663-43FF-98C0-62BABA7020B7}" type="slidenum">
              <a:rPr lang="en-US" altLang="en-US"/>
              <a:pPr/>
              <a:t>3</a:t>
            </a:fld>
            <a:endParaRPr lang="en-US" altLang="en-US"/>
          </a:p>
        </p:txBody>
      </p:sp>
      <p:sp>
        <p:nvSpPr>
          <p:cNvPr id="74754" name="Rectangle 1026"/>
          <p:cNvSpPr>
            <a:spLocks noGrp="1" noChangeArrowheads="1"/>
          </p:cNvSpPr>
          <p:nvPr>
            <p:ph type="title"/>
          </p:nvPr>
        </p:nvSpPr>
        <p:spPr/>
        <p:txBody>
          <a:bodyPr/>
          <a:lstStyle/>
          <a:p>
            <a:r>
              <a:rPr lang="en-US" altLang="en-US"/>
              <a:t>Client/Server Networks</a:t>
            </a:r>
          </a:p>
        </p:txBody>
      </p:sp>
      <p:sp>
        <p:nvSpPr>
          <p:cNvPr id="74755" name="Rectangle 1027"/>
          <p:cNvSpPr>
            <a:spLocks noGrp="1" noChangeArrowheads="1"/>
          </p:cNvSpPr>
          <p:nvPr>
            <p:ph type="body" idx="1"/>
          </p:nvPr>
        </p:nvSpPr>
        <p:spPr>
          <a:xfrm>
            <a:off x="1981200" y="1600201"/>
            <a:ext cx="4343400" cy="4525963"/>
          </a:xfrm>
        </p:spPr>
        <p:txBody>
          <a:bodyPr/>
          <a:lstStyle/>
          <a:p>
            <a:r>
              <a:rPr lang="en-US" altLang="en-US" dirty="0"/>
              <a:t>Server-based network</a:t>
            </a:r>
          </a:p>
          <a:p>
            <a:pPr lvl="1"/>
            <a:r>
              <a:rPr lang="en-US" altLang="en-US" dirty="0"/>
              <a:t>Clients and servers</a:t>
            </a:r>
          </a:p>
          <a:p>
            <a:r>
              <a:rPr lang="en-US" altLang="en-US" dirty="0"/>
              <a:t>Data flows efficiently </a:t>
            </a:r>
          </a:p>
          <a:p>
            <a:r>
              <a:rPr lang="en-US" altLang="en-US" dirty="0"/>
              <a:t>Servers respond to requests from clients</a:t>
            </a:r>
          </a:p>
          <a:p>
            <a:r>
              <a:rPr lang="en-US" altLang="en-US" dirty="0"/>
              <a:t>Servers perform specific tasks</a:t>
            </a:r>
          </a:p>
          <a:p>
            <a:r>
              <a:rPr lang="en-US" altLang="en-US" dirty="0"/>
              <a:t>Scalable network</a:t>
            </a:r>
          </a:p>
          <a:p>
            <a:r>
              <a:rPr lang="en-US" altLang="en-US" dirty="0"/>
              <a:t>Centralized</a:t>
            </a:r>
          </a:p>
        </p:txBody>
      </p:sp>
      <p:pic>
        <p:nvPicPr>
          <p:cNvPr id="74758" name="Picture 1030" descr="AAFOBFW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0354" y="952704"/>
            <a:ext cx="5551715" cy="517346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fld id="{45ED054B-7DD6-494C-9C34-12FE3106DA76}"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Tree>
    <p:extLst>
      <p:ext uri="{BB962C8B-B14F-4D97-AF65-F5344CB8AC3E}">
        <p14:creationId xmlns:p14="http://schemas.microsoft.com/office/powerpoint/2010/main" val="990522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p:cNvSpPr>
            <a:spLocks noGrp="1"/>
          </p:cNvSpPr>
          <p:nvPr>
            <p:ph type="sldNum" sz="quarter" idx="10"/>
          </p:nvPr>
        </p:nvSpPr>
        <p:spPr/>
        <p:txBody>
          <a:bodyPr/>
          <a:lstStyle/>
          <a:p>
            <a:r>
              <a:rPr lang="en-US" altLang="en-US"/>
              <a:t>2.</a:t>
            </a:r>
            <a:fld id="{271C4DBF-6BD3-4089-8D6B-3F0BFA38A913}" type="slidenum">
              <a:rPr lang="en-US" altLang="en-US"/>
              <a:pPr/>
              <a:t>30</a:t>
            </a:fld>
            <a:endParaRPr lang="en-US" altLang="en-US"/>
          </a:p>
        </p:txBody>
      </p:sp>
      <p:sp>
        <p:nvSpPr>
          <p:cNvPr id="641026" name="Line 2"/>
          <p:cNvSpPr>
            <a:spLocks noChangeShapeType="1"/>
          </p:cNvSpPr>
          <p:nvPr/>
        </p:nvSpPr>
        <p:spPr bwMode="auto">
          <a:xfrm>
            <a:off x="1676400" y="152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1027" name="Line 3"/>
          <p:cNvSpPr>
            <a:spLocks noChangeShapeType="1"/>
          </p:cNvSpPr>
          <p:nvPr/>
        </p:nvSpPr>
        <p:spPr bwMode="auto">
          <a:xfrm>
            <a:off x="1676400" y="990600"/>
            <a:ext cx="8763000"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1028" name="Text Box 4"/>
          <p:cNvSpPr txBox="1">
            <a:spLocks noChangeArrowheads="1"/>
          </p:cNvSpPr>
          <p:nvPr/>
        </p:nvSpPr>
        <p:spPr bwMode="auto">
          <a:xfrm>
            <a:off x="1828800" y="381000"/>
            <a:ext cx="3752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folHlink"/>
                </a:solidFill>
              </a:rPr>
              <a:t>Figure 2.7  </a:t>
            </a:r>
            <a:r>
              <a:rPr lang="en-US" altLang="en-US" sz="2000" i="1"/>
              <a:t>Hop-to-hop delivery</a:t>
            </a:r>
          </a:p>
        </p:txBody>
      </p:sp>
      <p:sp>
        <p:nvSpPr>
          <p:cNvPr id="641029" name="Line 5"/>
          <p:cNvSpPr>
            <a:spLocks noChangeShapeType="1"/>
          </p:cNvSpPr>
          <p:nvPr/>
        </p:nvSpPr>
        <p:spPr bwMode="auto">
          <a:xfrm>
            <a:off x="1676400" y="6248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4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143000"/>
            <a:ext cx="6216650" cy="457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2E3C92C9-4C25-4A84-BE7C-D3C9F8A800CD}"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Tree>
    <p:extLst>
      <p:ext uri="{BB962C8B-B14F-4D97-AF65-F5344CB8AC3E}">
        <p14:creationId xmlns:p14="http://schemas.microsoft.com/office/powerpoint/2010/main" val="10923123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p:cNvSpPr>
            <a:spLocks noGrp="1"/>
          </p:cNvSpPr>
          <p:nvPr>
            <p:ph type="sldNum" sz="quarter" idx="10"/>
          </p:nvPr>
        </p:nvSpPr>
        <p:spPr/>
        <p:txBody>
          <a:bodyPr/>
          <a:lstStyle/>
          <a:p>
            <a:r>
              <a:rPr lang="en-US" altLang="en-US"/>
              <a:t>2.</a:t>
            </a:r>
            <a:fld id="{F991FCC7-3B94-49FE-A1FF-69F04F7851B3}" type="slidenum">
              <a:rPr lang="en-US" altLang="en-US"/>
              <a:pPr/>
              <a:t>31</a:t>
            </a:fld>
            <a:endParaRPr lang="en-US" altLang="en-US"/>
          </a:p>
        </p:txBody>
      </p:sp>
      <p:sp>
        <p:nvSpPr>
          <p:cNvPr id="642050" name="Line 2"/>
          <p:cNvSpPr>
            <a:spLocks noChangeShapeType="1"/>
          </p:cNvSpPr>
          <p:nvPr/>
        </p:nvSpPr>
        <p:spPr bwMode="auto">
          <a:xfrm>
            <a:off x="1676400" y="152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2051" name="Line 3"/>
          <p:cNvSpPr>
            <a:spLocks noChangeShapeType="1"/>
          </p:cNvSpPr>
          <p:nvPr/>
        </p:nvSpPr>
        <p:spPr bwMode="auto">
          <a:xfrm>
            <a:off x="1676400" y="990600"/>
            <a:ext cx="8763000"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2052" name="Text Box 4"/>
          <p:cNvSpPr txBox="1">
            <a:spLocks noChangeArrowheads="1"/>
          </p:cNvSpPr>
          <p:nvPr/>
        </p:nvSpPr>
        <p:spPr bwMode="auto">
          <a:xfrm>
            <a:off x="1828800" y="381000"/>
            <a:ext cx="3132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folHlink"/>
                </a:solidFill>
              </a:rPr>
              <a:t>Figure 2.8  </a:t>
            </a:r>
            <a:r>
              <a:rPr lang="en-US" altLang="en-US" sz="2000" i="1"/>
              <a:t>Network layer</a:t>
            </a:r>
          </a:p>
        </p:txBody>
      </p:sp>
      <p:sp>
        <p:nvSpPr>
          <p:cNvPr id="642053" name="Line 5"/>
          <p:cNvSpPr>
            <a:spLocks noChangeShapeType="1"/>
          </p:cNvSpPr>
          <p:nvPr/>
        </p:nvSpPr>
        <p:spPr bwMode="auto">
          <a:xfrm>
            <a:off x="1676400" y="6248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4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4" y="1963738"/>
            <a:ext cx="8675687" cy="291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DA146831-9B1F-4650-B2B4-D76B45AAA0C6}"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Tree>
    <p:extLst>
      <p:ext uri="{BB962C8B-B14F-4D97-AF65-F5344CB8AC3E}">
        <p14:creationId xmlns:p14="http://schemas.microsoft.com/office/powerpoint/2010/main" val="16866529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0"/>
          </p:nvPr>
        </p:nvSpPr>
        <p:spPr/>
        <p:txBody>
          <a:bodyPr/>
          <a:lstStyle/>
          <a:p>
            <a:r>
              <a:rPr lang="en-US" altLang="en-US"/>
              <a:t>2.</a:t>
            </a:r>
            <a:fld id="{8185C9DF-A103-4B94-98C2-4DBC0B6BDDDD}" type="slidenum">
              <a:rPr lang="en-US" altLang="en-US"/>
              <a:pPr/>
              <a:t>32</a:t>
            </a:fld>
            <a:endParaRPr lang="en-US" altLang="en-US"/>
          </a:p>
        </p:txBody>
      </p:sp>
      <p:sp>
        <p:nvSpPr>
          <p:cNvPr id="659458" name="Rectangle 2"/>
          <p:cNvSpPr>
            <a:spLocks noChangeArrowheads="1"/>
          </p:cNvSpPr>
          <p:nvPr/>
        </p:nvSpPr>
        <p:spPr bwMode="ltGray">
          <a:xfrm>
            <a:off x="1890713" y="107951"/>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659459" name="Rectangle 3"/>
          <p:cNvSpPr>
            <a:spLocks noChangeArrowheads="1"/>
          </p:cNvSpPr>
          <p:nvPr/>
        </p:nvSpPr>
        <p:spPr bwMode="ltGray">
          <a:xfrm>
            <a:off x="2273301" y="107951"/>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659460" name="Rectangle 4"/>
          <p:cNvSpPr>
            <a:spLocks noChangeArrowheads="1"/>
          </p:cNvSpPr>
          <p:nvPr/>
        </p:nvSpPr>
        <p:spPr bwMode="ltGray">
          <a:xfrm>
            <a:off x="2014539" y="530226"/>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659461" name="Rectangle 5"/>
          <p:cNvSpPr>
            <a:spLocks noChangeArrowheads="1"/>
          </p:cNvSpPr>
          <p:nvPr/>
        </p:nvSpPr>
        <p:spPr bwMode="ltGray">
          <a:xfrm>
            <a:off x="2384425" y="530226"/>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659462" name="Rectangle 6"/>
          <p:cNvSpPr>
            <a:spLocks noChangeArrowheads="1"/>
          </p:cNvSpPr>
          <p:nvPr/>
        </p:nvSpPr>
        <p:spPr bwMode="ltGray">
          <a:xfrm>
            <a:off x="1600200" y="457201"/>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659463" name="Rectangle 7"/>
          <p:cNvSpPr>
            <a:spLocks noChangeArrowheads="1"/>
          </p:cNvSpPr>
          <p:nvPr/>
        </p:nvSpPr>
        <p:spPr bwMode="gray">
          <a:xfrm>
            <a:off x="2235200" y="1"/>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659464" name="Rectangle 8"/>
          <p:cNvSpPr>
            <a:spLocks noChangeArrowheads="1"/>
          </p:cNvSpPr>
          <p:nvPr/>
        </p:nvSpPr>
        <p:spPr bwMode="gray">
          <a:xfrm>
            <a:off x="1966914"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659465" name="Line 9"/>
          <p:cNvSpPr>
            <a:spLocks noChangeShapeType="1"/>
          </p:cNvSpPr>
          <p:nvPr/>
        </p:nvSpPr>
        <p:spPr bwMode="auto">
          <a:xfrm>
            <a:off x="1981200" y="29718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9466" name="Line 10"/>
          <p:cNvSpPr>
            <a:spLocks noChangeShapeType="1"/>
          </p:cNvSpPr>
          <p:nvPr/>
        </p:nvSpPr>
        <p:spPr bwMode="auto">
          <a:xfrm>
            <a:off x="1982788" y="43434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9467" name="Rectangle 11"/>
          <p:cNvSpPr>
            <a:spLocks noChangeArrowheads="1"/>
          </p:cNvSpPr>
          <p:nvPr/>
        </p:nvSpPr>
        <p:spPr bwMode="auto">
          <a:xfrm>
            <a:off x="2019300" y="3063876"/>
            <a:ext cx="8077200" cy="1200329"/>
          </a:xfrm>
          <a:prstGeom prst="rect">
            <a:avLst/>
          </a:prstGeom>
          <a:solidFill>
            <a:srgbClr val="99FF33"/>
          </a:solidFill>
          <a:ln>
            <a:noFill/>
          </a:ln>
          <a:effectLst/>
          <a:extLs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t>The network layer is responsible for the </a:t>
            </a:r>
            <a:br>
              <a:rPr lang="en-US" altLang="en-US" sz="2400"/>
            </a:br>
            <a:r>
              <a:rPr lang="en-US" altLang="en-US" sz="2400"/>
              <a:t>delivery of individual packets from </a:t>
            </a:r>
          </a:p>
          <a:p>
            <a:pPr algn="ctr"/>
            <a:r>
              <a:rPr lang="en-US" altLang="en-US" sz="2400"/>
              <a:t>the source host to the destination host.</a:t>
            </a:r>
          </a:p>
        </p:txBody>
      </p:sp>
      <p:grpSp>
        <p:nvGrpSpPr>
          <p:cNvPr id="659471" name="Group 15"/>
          <p:cNvGrpSpPr>
            <a:grpSpLocks/>
          </p:cNvGrpSpPr>
          <p:nvPr/>
        </p:nvGrpSpPr>
        <p:grpSpPr bwMode="auto">
          <a:xfrm>
            <a:off x="2057400" y="2286000"/>
            <a:ext cx="1143000" cy="566738"/>
            <a:chOff x="1200" y="1248"/>
            <a:chExt cx="720" cy="357"/>
          </a:xfrm>
        </p:grpSpPr>
        <p:pic>
          <p:nvPicPr>
            <p:cNvPr id="659472"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1248"/>
              <a:ext cx="720" cy="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9473" name="Text Box 17"/>
            <p:cNvSpPr txBox="1">
              <a:spLocks noChangeArrowheads="1"/>
            </p:cNvSpPr>
            <p:nvPr/>
          </p:nvSpPr>
          <p:spPr bwMode="auto">
            <a:xfrm>
              <a:off x="1284" y="1248"/>
              <a:ext cx="559"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i="1">
                  <a:solidFill>
                    <a:schemeClr val="hlink"/>
                  </a:solidFill>
                </a:rPr>
                <a:t>Note</a:t>
              </a:r>
            </a:p>
          </p:txBody>
        </p:sp>
      </p:grpSp>
      <p:sp>
        <p:nvSpPr>
          <p:cNvPr id="2" name="Date Placeholder 1"/>
          <p:cNvSpPr>
            <a:spLocks noGrp="1"/>
          </p:cNvSpPr>
          <p:nvPr>
            <p:ph type="dt" sz="half" idx="10"/>
          </p:nvPr>
        </p:nvSpPr>
        <p:spPr/>
        <p:txBody>
          <a:bodyPr/>
          <a:lstStyle/>
          <a:p>
            <a:fld id="{EB397342-AC13-4BDF-820C-E11967B96BE8}"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Tree>
    <p:extLst>
      <p:ext uri="{BB962C8B-B14F-4D97-AF65-F5344CB8AC3E}">
        <p14:creationId xmlns:p14="http://schemas.microsoft.com/office/powerpoint/2010/main" val="13234969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p:cNvSpPr>
            <a:spLocks noGrp="1"/>
          </p:cNvSpPr>
          <p:nvPr>
            <p:ph type="sldNum" sz="quarter" idx="10"/>
          </p:nvPr>
        </p:nvSpPr>
        <p:spPr/>
        <p:txBody>
          <a:bodyPr/>
          <a:lstStyle/>
          <a:p>
            <a:r>
              <a:rPr lang="en-US" altLang="en-US"/>
              <a:t>2.</a:t>
            </a:r>
            <a:fld id="{1EC40012-5E20-4EB1-94AD-FD3FBAF92E51}" type="slidenum">
              <a:rPr lang="en-US" altLang="en-US"/>
              <a:pPr/>
              <a:t>33</a:t>
            </a:fld>
            <a:endParaRPr lang="en-US" altLang="en-US"/>
          </a:p>
        </p:txBody>
      </p:sp>
      <p:sp>
        <p:nvSpPr>
          <p:cNvPr id="643074" name="Line 2"/>
          <p:cNvSpPr>
            <a:spLocks noChangeShapeType="1"/>
          </p:cNvSpPr>
          <p:nvPr/>
        </p:nvSpPr>
        <p:spPr bwMode="auto">
          <a:xfrm>
            <a:off x="1676400" y="152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3075" name="Line 3"/>
          <p:cNvSpPr>
            <a:spLocks noChangeShapeType="1"/>
          </p:cNvSpPr>
          <p:nvPr/>
        </p:nvSpPr>
        <p:spPr bwMode="auto">
          <a:xfrm>
            <a:off x="1676400" y="990600"/>
            <a:ext cx="8763000"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3076" name="Text Box 4"/>
          <p:cNvSpPr txBox="1">
            <a:spLocks noChangeArrowheads="1"/>
          </p:cNvSpPr>
          <p:nvPr/>
        </p:nvSpPr>
        <p:spPr bwMode="auto">
          <a:xfrm>
            <a:off x="1828800" y="381000"/>
            <a:ext cx="4795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folHlink"/>
                </a:solidFill>
              </a:rPr>
              <a:t>Figure 2.9  </a:t>
            </a:r>
            <a:r>
              <a:rPr lang="en-US" altLang="en-US" sz="2000" i="1"/>
              <a:t>Source-to-destination delivery</a:t>
            </a:r>
          </a:p>
        </p:txBody>
      </p:sp>
      <p:sp>
        <p:nvSpPr>
          <p:cNvPr id="643077" name="Line 5"/>
          <p:cNvSpPr>
            <a:spLocks noChangeShapeType="1"/>
          </p:cNvSpPr>
          <p:nvPr/>
        </p:nvSpPr>
        <p:spPr bwMode="auto">
          <a:xfrm>
            <a:off x="1676400" y="6248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4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2626" y="1195388"/>
            <a:ext cx="5083175" cy="482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F6BEA471-B291-4CC4-B44B-7EAA9AB808E7}"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Tree>
    <p:extLst>
      <p:ext uri="{BB962C8B-B14F-4D97-AF65-F5344CB8AC3E}">
        <p14:creationId xmlns:p14="http://schemas.microsoft.com/office/powerpoint/2010/main" val="38743489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p:cNvSpPr>
            <a:spLocks noGrp="1"/>
          </p:cNvSpPr>
          <p:nvPr>
            <p:ph type="sldNum" sz="quarter" idx="10"/>
          </p:nvPr>
        </p:nvSpPr>
        <p:spPr/>
        <p:txBody>
          <a:bodyPr/>
          <a:lstStyle/>
          <a:p>
            <a:r>
              <a:rPr lang="en-US" altLang="en-US"/>
              <a:t>2.</a:t>
            </a:r>
            <a:fld id="{098E2A44-83A0-4D6A-8369-0BD183E87BC4}" type="slidenum">
              <a:rPr lang="en-US" altLang="en-US"/>
              <a:pPr/>
              <a:t>34</a:t>
            </a:fld>
            <a:endParaRPr lang="en-US" altLang="en-US"/>
          </a:p>
        </p:txBody>
      </p:sp>
      <p:sp>
        <p:nvSpPr>
          <p:cNvPr id="644098" name="Line 2"/>
          <p:cNvSpPr>
            <a:spLocks noChangeShapeType="1"/>
          </p:cNvSpPr>
          <p:nvPr/>
        </p:nvSpPr>
        <p:spPr bwMode="auto">
          <a:xfrm>
            <a:off x="1676400" y="762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4099" name="Line 3"/>
          <p:cNvSpPr>
            <a:spLocks noChangeShapeType="1"/>
          </p:cNvSpPr>
          <p:nvPr/>
        </p:nvSpPr>
        <p:spPr bwMode="auto">
          <a:xfrm>
            <a:off x="1676400" y="914400"/>
            <a:ext cx="8763000"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4100" name="Text Box 4"/>
          <p:cNvSpPr txBox="1">
            <a:spLocks noChangeArrowheads="1"/>
          </p:cNvSpPr>
          <p:nvPr/>
        </p:nvSpPr>
        <p:spPr bwMode="auto">
          <a:xfrm>
            <a:off x="1828801" y="304801"/>
            <a:ext cx="328461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folHlink"/>
                </a:solidFill>
              </a:rPr>
              <a:t>Figure 2.10  </a:t>
            </a:r>
            <a:r>
              <a:rPr lang="en-US" altLang="en-US" sz="2000" i="1"/>
              <a:t>Transport layer</a:t>
            </a:r>
          </a:p>
        </p:txBody>
      </p:sp>
      <p:sp>
        <p:nvSpPr>
          <p:cNvPr id="644101" name="Line 5"/>
          <p:cNvSpPr>
            <a:spLocks noChangeShapeType="1"/>
          </p:cNvSpPr>
          <p:nvPr/>
        </p:nvSpPr>
        <p:spPr bwMode="auto">
          <a:xfrm>
            <a:off x="1676400" y="6248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4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774826"/>
            <a:ext cx="8693150" cy="302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AAAE1ED9-2869-49D3-B176-BE88CF9A3F73}"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Tree>
    <p:extLst>
      <p:ext uri="{BB962C8B-B14F-4D97-AF65-F5344CB8AC3E}">
        <p14:creationId xmlns:p14="http://schemas.microsoft.com/office/powerpoint/2010/main" val="19448074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0"/>
          </p:nvPr>
        </p:nvSpPr>
        <p:spPr/>
        <p:txBody>
          <a:bodyPr/>
          <a:lstStyle/>
          <a:p>
            <a:r>
              <a:rPr lang="en-US" altLang="en-US"/>
              <a:t>2.</a:t>
            </a:r>
            <a:fld id="{BA1D872B-3223-4082-888E-1496E886396A}" type="slidenum">
              <a:rPr lang="en-US" altLang="en-US"/>
              <a:pPr/>
              <a:t>35</a:t>
            </a:fld>
            <a:endParaRPr lang="en-US" altLang="en-US"/>
          </a:p>
        </p:txBody>
      </p:sp>
      <p:sp>
        <p:nvSpPr>
          <p:cNvPr id="660482" name="Rectangle 2"/>
          <p:cNvSpPr>
            <a:spLocks noChangeArrowheads="1"/>
          </p:cNvSpPr>
          <p:nvPr/>
        </p:nvSpPr>
        <p:spPr bwMode="ltGray">
          <a:xfrm>
            <a:off x="1890713" y="107951"/>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660483" name="Rectangle 3"/>
          <p:cNvSpPr>
            <a:spLocks noChangeArrowheads="1"/>
          </p:cNvSpPr>
          <p:nvPr/>
        </p:nvSpPr>
        <p:spPr bwMode="ltGray">
          <a:xfrm>
            <a:off x="2273301" y="107951"/>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660484" name="Rectangle 4"/>
          <p:cNvSpPr>
            <a:spLocks noChangeArrowheads="1"/>
          </p:cNvSpPr>
          <p:nvPr/>
        </p:nvSpPr>
        <p:spPr bwMode="ltGray">
          <a:xfrm>
            <a:off x="2014539" y="530226"/>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660485" name="Rectangle 5"/>
          <p:cNvSpPr>
            <a:spLocks noChangeArrowheads="1"/>
          </p:cNvSpPr>
          <p:nvPr/>
        </p:nvSpPr>
        <p:spPr bwMode="ltGray">
          <a:xfrm>
            <a:off x="2384425" y="530226"/>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660486" name="Rectangle 6"/>
          <p:cNvSpPr>
            <a:spLocks noChangeArrowheads="1"/>
          </p:cNvSpPr>
          <p:nvPr/>
        </p:nvSpPr>
        <p:spPr bwMode="ltGray">
          <a:xfrm>
            <a:off x="1600200" y="457201"/>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660487" name="Rectangle 7"/>
          <p:cNvSpPr>
            <a:spLocks noChangeArrowheads="1"/>
          </p:cNvSpPr>
          <p:nvPr/>
        </p:nvSpPr>
        <p:spPr bwMode="gray">
          <a:xfrm>
            <a:off x="2235200" y="1"/>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660488" name="Rectangle 8"/>
          <p:cNvSpPr>
            <a:spLocks noChangeArrowheads="1"/>
          </p:cNvSpPr>
          <p:nvPr/>
        </p:nvSpPr>
        <p:spPr bwMode="gray">
          <a:xfrm>
            <a:off x="1966914"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660489" name="Line 9"/>
          <p:cNvSpPr>
            <a:spLocks noChangeShapeType="1"/>
          </p:cNvSpPr>
          <p:nvPr/>
        </p:nvSpPr>
        <p:spPr bwMode="auto">
          <a:xfrm>
            <a:off x="1981200" y="29718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0490" name="Line 10"/>
          <p:cNvSpPr>
            <a:spLocks noChangeShapeType="1"/>
          </p:cNvSpPr>
          <p:nvPr/>
        </p:nvSpPr>
        <p:spPr bwMode="auto">
          <a:xfrm>
            <a:off x="1982788" y="39624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0491" name="Rectangle 11"/>
          <p:cNvSpPr>
            <a:spLocks noChangeArrowheads="1"/>
          </p:cNvSpPr>
          <p:nvPr/>
        </p:nvSpPr>
        <p:spPr bwMode="auto">
          <a:xfrm>
            <a:off x="2019300" y="3063876"/>
            <a:ext cx="8077200" cy="830997"/>
          </a:xfrm>
          <a:prstGeom prst="rect">
            <a:avLst/>
          </a:prstGeom>
          <a:solidFill>
            <a:srgbClr val="99FF33"/>
          </a:solidFill>
          <a:ln>
            <a:noFill/>
          </a:ln>
          <a:effectLst/>
          <a:extLs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t>The transport layer is responsible for the delivery </a:t>
            </a:r>
            <a:br>
              <a:rPr lang="en-US" altLang="en-US" sz="2400"/>
            </a:br>
            <a:r>
              <a:rPr lang="en-US" altLang="en-US" sz="2400"/>
              <a:t>of a message from one process to another.</a:t>
            </a:r>
          </a:p>
        </p:txBody>
      </p:sp>
      <p:grpSp>
        <p:nvGrpSpPr>
          <p:cNvPr id="660495" name="Group 15"/>
          <p:cNvGrpSpPr>
            <a:grpSpLocks/>
          </p:cNvGrpSpPr>
          <p:nvPr/>
        </p:nvGrpSpPr>
        <p:grpSpPr bwMode="auto">
          <a:xfrm>
            <a:off x="2057400" y="2286000"/>
            <a:ext cx="1143000" cy="566738"/>
            <a:chOff x="1200" y="1248"/>
            <a:chExt cx="720" cy="357"/>
          </a:xfrm>
        </p:grpSpPr>
        <p:pic>
          <p:nvPicPr>
            <p:cNvPr id="660496"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1248"/>
              <a:ext cx="720" cy="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0497" name="Text Box 17"/>
            <p:cNvSpPr txBox="1">
              <a:spLocks noChangeArrowheads="1"/>
            </p:cNvSpPr>
            <p:nvPr/>
          </p:nvSpPr>
          <p:spPr bwMode="auto">
            <a:xfrm>
              <a:off x="1284" y="1248"/>
              <a:ext cx="559"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i="1">
                  <a:solidFill>
                    <a:schemeClr val="hlink"/>
                  </a:solidFill>
                </a:rPr>
                <a:t>Note</a:t>
              </a:r>
            </a:p>
          </p:txBody>
        </p:sp>
      </p:grpSp>
      <p:sp>
        <p:nvSpPr>
          <p:cNvPr id="2" name="Date Placeholder 1"/>
          <p:cNvSpPr>
            <a:spLocks noGrp="1"/>
          </p:cNvSpPr>
          <p:nvPr>
            <p:ph type="dt" sz="half" idx="10"/>
          </p:nvPr>
        </p:nvSpPr>
        <p:spPr/>
        <p:txBody>
          <a:bodyPr/>
          <a:lstStyle/>
          <a:p>
            <a:fld id="{57507E22-1714-4DF4-82D4-8096A69C01EA}"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Tree>
    <p:extLst>
      <p:ext uri="{BB962C8B-B14F-4D97-AF65-F5344CB8AC3E}">
        <p14:creationId xmlns:p14="http://schemas.microsoft.com/office/powerpoint/2010/main" val="26488211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p:cNvSpPr>
            <a:spLocks noGrp="1"/>
          </p:cNvSpPr>
          <p:nvPr>
            <p:ph type="sldNum" sz="quarter" idx="10"/>
          </p:nvPr>
        </p:nvSpPr>
        <p:spPr/>
        <p:txBody>
          <a:bodyPr/>
          <a:lstStyle/>
          <a:p>
            <a:r>
              <a:rPr lang="en-US" altLang="en-US"/>
              <a:t>2.</a:t>
            </a:r>
            <a:fld id="{F0A0E893-9C9F-4F75-A412-80A5C99D416D}" type="slidenum">
              <a:rPr lang="en-US" altLang="en-US"/>
              <a:pPr/>
              <a:t>36</a:t>
            </a:fld>
            <a:endParaRPr lang="en-US" altLang="en-US"/>
          </a:p>
        </p:txBody>
      </p:sp>
      <p:sp>
        <p:nvSpPr>
          <p:cNvPr id="645122" name="Line 2"/>
          <p:cNvSpPr>
            <a:spLocks noChangeShapeType="1"/>
          </p:cNvSpPr>
          <p:nvPr/>
        </p:nvSpPr>
        <p:spPr bwMode="auto">
          <a:xfrm>
            <a:off x="1676400" y="762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123" name="Line 3"/>
          <p:cNvSpPr>
            <a:spLocks noChangeShapeType="1"/>
          </p:cNvSpPr>
          <p:nvPr/>
        </p:nvSpPr>
        <p:spPr bwMode="auto">
          <a:xfrm>
            <a:off x="1676400" y="914400"/>
            <a:ext cx="8763000"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124" name="Text Box 4"/>
          <p:cNvSpPr txBox="1">
            <a:spLocks noChangeArrowheads="1"/>
          </p:cNvSpPr>
          <p:nvPr/>
        </p:nvSpPr>
        <p:spPr bwMode="auto">
          <a:xfrm>
            <a:off x="1828801" y="304800"/>
            <a:ext cx="6937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folHlink"/>
                </a:solidFill>
              </a:rPr>
              <a:t>Figure 2.11  </a:t>
            </a:r>
            <a:r>
              <a:rPr lang="en-US" altLang="en-US" sz="2000" i="1"/>
              <a:t>Reliable process-to-process delivery of a message</a:t>
            </a:r>
          </a:p>
        </p:txBody>
      </p:sp>
      <p:sp>
        <p:nvSpPr>
          <p:cNvPr id="645125" name="Line 5"/>
          <p:cNvSpPr>
            <a:spLocks noChangeShapeType="1"/>
          </p:cNvSpPr>
          <p:nvPr/>
        </p:nvSpPr>
        <p:spPr bwMode="auto">
          <a:xfrm>
            <a:off x="1676400" y="6248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4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4226" y="2025650"/>
            <a:ext cx="7623175" cy="313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BAB6BF4C-5C39-4054-970A-0ADCAAD44160}"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Tree>
    <p:extLst>
      <p:ext uri="{BB962C8B-B14F-4D97-AF65-F5344CB8AC3E}">
        <p14:creationId xmlns:p14="http://schemas.microsoft.com/office/powerpoint/2010/main" val="42285909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p:cNvSpPr>
            <a:spLocks noGrp="1"/>
          </p:cNvSpPr>
          <p:nvPr>
            <p:ph type="sldNum" sz="quarter" idx="10"/>
          </p:nvPr>
        </p:nvSpPr>
        <p:spPr/>
        <p:txBody>
          <a:bodyPr/>
          <a:lstStyle/>
          <a:p>
            <a:r>
              <a:rPr lang="en-US" altLang="en-US"/>
              <a:t>2.</a:t>
            </a:r>
            <a:fld id="{0EA48F55-82F5-4173-BC95-4768AC54C7FD}" type="slidenum">
              <a:rPr lang="en-US" altLang="en-US"/>
              <a:pPr/>
              <a:t>37</a:t>
            </a:fld>
            <a:endParaRPr lang="en-US" altLang="en-US"/>
          </a:p>
        </p:txBody>
      </p:sp>
      <p:sp>
        <p:nvSpPr>
          <p:cNvPr id="646146" name="Line 2"/>
          <p:cNvSpPr>
            <a:spLocks noChangeShapeType="1"/>
          </p:cNvSpPr>
          <p:nvPr/>
        </p:nvSpPr>
        <p:spPr bwMode="auto">
          <a:xfrm>
            <a:off x="1676400" y="533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6147" name="Line 3"/>
          <p:cNvSpPr>
            <a:spLocks noChangeShapeType="1"/>
          </p:cNvSpPr>
          <p:nvPr/>
        </p:nvSpPr>
        <p:spPr bwMode="auto">
          <a:xfrm>
            <a:off x="1676400" y="1371600"/>
            <a:ext cx="8763000"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6148" name="Text Box 4"/>
          <p:cNvSpPr txBox="1">
            <a:spLocks noChangeArrowheads="1"/>
          </p:cNvSpPr>
          <p:nvPr/>
        </p:nvSpPr>
        <p:spPr bwMode="auto">
          <a:xfrm>
            <a:off x="1524001" y="533401"/>
            <a:ext cx="30419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folHlink"/>
                </a:solidFill>
              </a:rPr>
              <a:t>Figure 2.12  </a:t>
            </a:r>
            <a:r>
              <a:rPr lang="en-US" altLang="en-US" sz="2000" i="1"/>
              <a:t>Session layer</a:t>
            </a:r>
          </a:p>
        </p:txBody>
      </p:sp>
      <p:sp>
        <p:nvSpPr>
          <p:cNvPr id="646149" name="Line 5"/>
          <p:cNvSpPr>
            <a:spLocks noChangeShapeType="1"/>
          </p:cNvSpPr>
          <p:nvPr/>
        </p:nvSpPr>
        <p:spPr bwMode="auto">
          <a:xfrm>
            <a:off x="1676400" y="6248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46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0376" y="1665288"/>
            <a:ext cx="8556625" cy="397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8AEA2B83-5FC8-4632-9492-D78E5E40815D}"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Tree>
    <p:extLst>
      <p:ext uri="{BB962C8B-B14F-4D97-AF65-F5344CB8AC3E}">
        <p14:creationId xmlns:p14="http://schemas.microsoft.com/office/powerpoint/2010/main" val="20738876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p:cNvSpPr>
            <a:spLocks noGrp="1"/>
          </p:cNvSpPr>
          <p:nvPr>
            <p:ph type="sldNum" sz="quarter" idx="10"/>
          </p:nvPr>
        </p:nvSpPr>
        <p:spPr/>
        <p:txBody>
          <a:bodyPr/>
          <a:lstStyle/>
          <a:p>
            <a:r>
              <a:rPr lang="en-US" altLang="en-US"/>
              <a:t>2.</a:t>
            </a:r>
            <a:fld id="{51FDAF39-CABE-47E4-8D0C-73384F0A9C18}" type="slidenum">
              <a:rPr lang="en-US" altLang="en-US"/>
              <a:pPr/>
              <a:t>38</a:t>
            </a:fld>
            <a:endParaRPr lang="en-US" altLang="en-US"/>
          </a:p>
        </p:txBody>
      </p:sp>
      <p:sp>
        <p:nvSpPr>
          <p:cNvPr id="671753" name="Line 9"/>
          <p:cNvSpPr>
            <a:spLocks noChangeShapeType="1"/>
          </p:cNvSpPr>
          <p:nvPr/>
        </p:nvSpPr>
        <p:spPr bwMode="auto">
          <a:xfrm>
            <a:off x="1981200" y="29718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1754" name="Line 10"/>
          <p:cNvSpPr>
            <a:spLocks noChangeShapeType="1"/>
          </p:cNvSpPr>
          <p:nvPr/>
        </p:nvSpPr>
        <p:spPr bwMode="auto">
          <a:xfrm>
            <a:off x="1982788" y="39624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1755" name="Rectangle 11"/>
          <p:cNvSpPr>
            <a:spLocks noChangeArrowheads="1"/>
          </p:cNvSpPr>
          <p:nvPr/>
        </p:nvSpPr>
        <p:spPr bwMode="auto">
          <a:xfrm>
            <a:off x="2019300" y="3063876"/>
            <a:ext cx="8077200" cy="830997"/>
          </a:xfrm>
          <a:prstGeom prst="rect">
            <a:avLst/>
          </a:prstGeom>
          <a:solidFill>
            <a:srgbClr val="99FF33"/>
          </a:solidFill>
          <a:ln>
            <a:noFill/>
          </a:ln>
          <a:effectLst/>
          <a:extLs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t>The session layer is responsible for dialog </a:t>
            </a:r>
            <a:br>
              <a:rPr lang="en-US" altLang="en-US" sz="2400"/>
            </a:br>
            <a:r>
              <a:rPr lang="en-US" altLang="en-US" sz="2400"/>
              <a:t>control and synchronization.</a:t>
            </a:r>
          </a:p>
        </p:txBody>
      </p:sp>
      <p:grpSp>
        <p:nvGrpSpPr>
          <p:cNvPr id="671768" name="Group 24"/>
          <p:cNvGrpSpPr>
            <a:grpSpLocks/>
          </p:cNvGrpSpPr>
          <p:nvPr/>
        </p:nvGrpSpPr>
        <p:grpSpPr bwMode="auto">
          <a:xfrm>
            <a:off x="2057400" y="2286000"/>
            <a:ext cx="1143000" cy="566738"/>
            <a:chOff x="1200" y="1248"/>
            <a:chExt cx="720" cy="357"/>
          </a:xfrm>
        </p:grpSpPr>
        <p:pic>
          <p:nvPicPr>
            <p:cNvPr id="671767"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1248"/>
              <a:ext cx="720" cy="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1757" name="Text Box 13"/>
            <p:cNvSpPr txBox="1">
              <a:spLocks noChangeArrowheads="1"/>
            </p:cNvSpPr>
            <p:nvPr/>
          </p:nvSpPr>
          <p:spPr bwMode="auto">
            <a:xfrm>
              <a:off x="1284" y="1248"/>
              <a:ext cx="559"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i="1">
                  <a:solidFill>
                    <a:schemeClr val="hlink"/>
                  </a:solidFill>
                </a:rPr>
                <a:t>Note</a:t>
              </a:r>
            </a:p>
          </p:txBody>
        </p:sp>
      </p:grpSp>
      <p:sp>
        <p:nvSpPr>
          <p:cNvPr id="2" name="Date Placeholder 1"/>
          <p:cNvSpPr>
            <a:spLocks noGrp="1"/>
          </p:cNvSpPr>
          <p:nvPr>
            <p:ph type="dt" sz="half" idx="10"/>
          </p:nvPr>
        </p:nvSpPr>
        <p:spPr/>
        <p:txBody>
          <a:bodyPr/>
          <a:lstStyle/>
          <a:p>
            <a:fld id="{78DB3D2E-7315-4BB6-8EEE-A937DED7BEC6}"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Tree>
    <p:extLst>
      <p:ext uri="{BB962C8B-B14F-4D97-AF65-F5344CB8AC3E}">
        <p14:creationId xmlns:p14="http://schemas.microsoft.com/office/powerpoint/2010/main" val="16725483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p:cNvSpPr>
            <a:spLocks noGrp="1"/>
          </p:cNvSpPr>
          <p:nvPr>
            <p:ph type="sldNum" sz="quarter" idx="10"/>
          </p:nvPr>
        </p:nvSpPr>
        <p:spPr/>
        <p:txBody>
          <a:bodyPr/>
          <a:lstStyle/>
          <a:p>
            <a:r>
              <a:rPr lang="en-US" altLang="en-US"/>
              <a:t>2.</a:t>
            </a:r>
            <a:fld id="{0BC2D58B-B336-4895-A557-747630EB1F36}" type="slidenum">
              <a:rPr lang="en-US" altLang="en-US"/>
              <a:pPr/>
              <a:t>39</a:t>
            </a:fld>
            <a:endParaRPr lang="en-US" altLang="en-US"/>
          </a:p>
        </p:txBody>
      </p:sp>
      <p:sp>
        <p:nvSpPr>
          <p:cNvPr id="647170" name="Line 2"/>
          <p:cNvSpPr>
            <a:spLocks noChangeShapeType="1"/>
          </p:cNvSpPr>
          <p:nvPr/>
        </p:nvSpPr>
        <p:spPr bwMode="auto">
          <a:xfrm>
            <a:off x="1676400" y="152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7171" name="Line 3"/>
          <p:cNvSpPr>
            <a:spLocks noChangeShapeType="1"/>
          </p:cNvSpPr>
          <p:nvPr/>
        </p:nvSpPr>
        <p:spPr bwMode="auto">
          <a:xfrm>
            <a:off x="1676400" y="990600"/>
            <a:ext cx="8763000"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7172" name="Text Box 4"/>
          <p:cNvSpPr txBox="1">
            <a:spLocks noChangeArrowheads="1"/>
          </p:cNvSpPr>
          <p:nvPr/>
        </p:nvSpPr>
        <p:spPr bwMode="auto">
          <a:xfrm>
            <a:off x="1828800" y="381000"/>
            <a:ext cx="3721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folHlink"/>
                </a:solidFill>
              </a:rPr>
              <a:t>Figure 2.13  </a:t>
            </a:r>
            <a:r>
              <a:rPr lang="en-US" altLang="en-US" sz="2000" i="1"/>
              <a:t>Presentation layer</a:t>
            </a:r>
          </a:p>
        </p:txBody>
      </p:sp>
      <p:sp>
        <p:nvSpPr>
          <p:cNvPr id="647173" name="Line 5"/>
          <p:cNvSpPr>
            <a:spLocks noChangeShapeType="1"/>
          </p:cNvSpPr>
          <p:nvPr/>
        </p:nvSpPr>
        <p:spPr bwMode="auto">
          <a:xfrm>
            <a:off x="1676400" y="6248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471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8488" y="2014538"/>
            <a:ext cx="8418512" cy="286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421E2185-7E99-4A0E-867A-FD02292F7FA5}"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Tree>
    <p:extLst>
      <p:ext uri="{BB962C8B-B14F-4D97-AF65-F5344CB8AC3E}">
        <p14:creationId xmlns:p14="http://schemas.microsoft.com/office/powerpoint/2010/main" val="36401321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63166267-E3B0-4183-B944-46BB51ADF066}" type="slidenum">
              <a:rPr lang="en-US" altLang="en-US"/>
              <a:pPr/>
              <a:t>4</a:t>
            </a:fld>
            <a:endParaRPr lang="en-US" altLang="en-US"/>
          </a:p>
        </p:txBody>
      </p:sp>
      <p:sp>
        <p:nvSpPr>
          <p:cNvPr id="76802" name="Rectangle 2"/>
          <p:cNvSpPr>
            <a:spLocks noGrp="1" noChangeArrowheads="1"/>
          </p:cNvSpPr>
          <p:nvPr>
            <p:ph type="title"/>
          </p:nvPr>
        </p:nvSpPr>
        <p:spPr/>
        <p:txBody>
          <a:bodyPr/>
          <a:lstStyle/>
          <a:p>
            <a:r>
              <a:rPr lang="en-US" altLang="en-US" sz="4000"/>
              <a:t>Classifications of </a:t>
            </a:r>
            <a:br>
              <a:rPr lang="en-US" altLang="en-US" sz="4000"/>
            </a:br>
            <a:r>
              <a:rPr lang="en-US" altLang="en-US" sz="4000"/>
              <a:t>Client/Server Networks</a:t>
            </a:r>
          </a:p>
        </p:txBody>
      </p:sp>
      <p:sp>
        <p:nvSpPr>
          <p:cNvPr id="76803" name="Rectangle 3"/>
          <p:cNvSpPr>
            <a:spLocks noGrp="1" noChangeArrowheads="1"/>
          </p:cNvSpPr>
          <p:nvPr>
            <p:ph type="body" idx="1"/>
          </p:nvPr>
        </p:nvSpPr>
        <p:spPr>
          <a:xfrm>
            <a:off x="1981200" y="1600201"/>
            <a:ext cx="4038600" cy="4525963"/>
          </a:xfrm>
        </p:spPr>
        <p:txBody>
          <a:bodyPr/>
          <a:lstStyle/>
          <a:p>
            <a:r>
              <a:rPr lang="en-US" altLang="en-US"/>
              <a:t>LAN</a:t>
            </a:r>
          </a:p>
          <a:p>
            <a:pPr lvl="1"/>
            <a:r>
              <a:rPr lang="en-US" altLang="en-US"/>
              <a:t>Local area network</a:t>
            </a:r>
          </a:p>
          <a:p>
            <a:pPr lvl="1"/>
            <a:r>
              <a:rPr lang="en-US" altLang="en-US"/>
              <a:t>Computers linked together over a small geographic region</a:t>
            </a:r>
          </a:p>
        </p:txBody>
      </p:sp>
      <p:pic>
        <p:nvPicPr>
          <p:cNvPr id="76805" name="Picture 5" descr="AAFOBFX0"/>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72200" y="2133600"/>
            <a:ext cx="4038600" cy="254793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fld id="{3D8AE16F-D12F-4EAC-B3BC-3A36C7DCF380}"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Tree>
    <p:extLst>
      <p:ext uri="{BB962C8B-B14F-4D97-AF65-F5344CB8AC3E}">
        <p14:creationId xmlns:p14="http://schemas.microsoft.com/office/powerpoint/2010/main" val="3038612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0"/>
          </p:nvPr>
        </p:nvSpPr>
        <p:spPr/>
        <p:txBody>
          <a:bodyPr/>
          <a:lstStyle/>
          <a:p>
            <a:r>
              <a:rPr lang="en-US" altLang="en-US"/>
              <a:t>2.</a:t>
            </a:r>
            <a:fld id="{4CFCA495-5E1D-4743-92E1-C029A8C92CCA}" type="slidenum">
              <a:rPr lang="en-US" altLang="en-US"/>
              <a:pPr/>
              <a:t>40</a:t>
            </a:fld>
            <a:endParaRPr lang="en-US" altLang="en-US"/>
          </a:p>
        </p:txBody>
      </p:sp>
      <p:sp>
        <p:nvSpPr>
          <p:cNvPr id="661506" name="Rectangle 2"/>
          <p:cNvSpPr>
            <a:spLocks noChangeArrowheads="1"/>
          </p:cNvSpPr>
          <p:nvPr/>
        </p:nvSpPr>
        <p:spPr bwMode="ltGray">
          <a:xfrm>
            <a:off x="1890713" y="107951"/>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661507" name="Rectangle 3"/>
          <p:cNvSpPr>
            <a:spLocks noChangeArrowheads="1"/>
          </p:cNvSpPr>
          <p:nvPr/>
        </p:nvSpPr>
        <p:spPr bwMode="ltGray">
          <a:xfrm>
            <a:off x="2273301" y="107951"/>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661508" name="Rectangle 4"/>
          <p:cNvSpPr>
            <a:spLocks noChangeArrowheads="1"/>
          </p:cNvSpPr>
          <p:nvPr/>
        </p:nvSpPr>
        <p:spPr bwMode="ltGray">
          <a:xfrm>
            <a:off x="2014539" y="530226"/>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661509" name="Rectangle 5"/>
          <p:cNvSpPr>
            <a:spLocks noChangeArrowheads="1"/>
          </p:cNvSpPr>
          <p:nvPr/>
        </p:nvSpPr>
        <p:spPr bwMode="ltGray">
          <a:xfrm>
            <a:off x="2384425" y="530226"/>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661510" name="Rectangle 6"/>
          <p:cNvSpPr>
            <a:spLocks noChangeArrowheads="1"/>
          </p:cNvSpPr>
          <p:nvPr/>
        </p:nvSpPr>
        <p:spPr bwMode="ltGray">
          <a:xfrm>
            <a:off x="1600200" y="457201"/>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661511" name="Rectangle 7"/>
          <p:cNvSpPr>
            <a:spLocks noChangeArrowheads="1"/>
          </p:cNvSpPr>
          <p:nvPr/>
        </p:nvSpPr>
        <p:spPr bwMode="gray">
          <a:xfrm>
            <a:off x="2235200" y="1"/>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661512" name="Rectangle 8"/>
          <p:cNvSpPr>
            <a:spLocks noChangeArrowheads="1"/>
          </p:cNvSpPr>
          <p:nvPr/>
        </p:nvSpPr>
        <p:spPr bwMode="gray">
          <a:xfrm>
            <a:off x="1966914"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661513" name="Line 9"/>
          <p:cNvSpPr>
            <a:spLocks noChangeShapeType="1"/>
          </p:cNvSpPr>
          <p:nvPr/>
        </p:nvSpPr>
        <p:spPr bwMode="auto">
          <a:xfrm>
            <a:off x="1981200" y="29718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1514" name="Line 10"/>
          <p:cNvSpPr>
            <a:spLocks noChangeShapeType="1"/>
          </p:cNvSpPr>
          <p:nvPr/>
        </p:nvSpPr>
        <p:spPr bwMode="auto">
          <a:xfrm>
            <a:off x="1982788" y="39624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1515" name="Rectangle 11"/>
          <p:cNvSpPr>
            <a:spLocks noChangeArrowheads="1"/>
          </p:cNvSpPr>
          <p:nvPr/>
        </p:nvSpPr>
        <p:spPr bwMode="auto">
          <a:xfrm>
            <a:off x="2019300" y="3063876"/>
            <a:ext cx="8077200" cy="830997"/>
          </a:xfrm>
          <a:prstGeom prst="rect">
            <a:avLst/>
          </a:prstGeom>
          <a:solidFill>
            <a:srgbClr val="99FF33"/>
          </a:solidFill>
          <a:ln>
            <a:noFill/>
          </a:ln>
          <a:effectLst/>
          <a:extLs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t>The presentation layer is responsible for translation, compression, and encryption.</a:t>
            </a:r>
          </a:p>
        </p:txBody>
      </p:sp>
      <p:grpSp>
        <p:nvGrpSpPr>
          <p:cNvPr id="661519" name="Group 15"/>
          <p:cNvGrpSpPr>
            <a:grpSpLocks/>
          </p:cNvGrpSpPr>
          <p:nvPr/>
        </p:nvGrpSpPr>
        <p:grpSpPr bwMode="auto">
          <a:xfrm>
            <a:off x="2057400" y="2286000"/>
            <a:ext cx="1143000" cy="566738"/>
            <a:chOff x="1200" y="1248"/>
            <a:chExt cx="720" cy="357"/>
          </a:xfrm>
        </p:grpSpPr>
        <p:pic>
          <p:nvPicPr>
            <p:cNvPr id="661520"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1248"/>
              <a:ext cx="720" cy="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1521" name="Text Box 17"/>
            <p:cNvSpPr txBox="1">
              <a:spLocks noChangeArrowheads="1"/>
            </p:cNvSpPr>
            <p:nvPr/>
          </p:nvSpPr>
          <p:spPr bwMode="auto">
            <a:xfrm>
              <a:off x="1284" y="1248"/>
              <a:ext cx="559"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i="1">
                  <a:solidFill>
                    <a:schemeClr val="hlink"/>
                  </a:solidFill>
                </a:rPr>
                <a:t>Note</a:t>
              </a:r>
            </a:p>
          </p:txBody>
        </p:sp>
      </p:grpSp>
      <p:sp>
        <p:nvSpPr>
          <p:cNvPr id="2" name="Date Placeholder 1"/>
          <p:cNvSpPr>
            <a:spLocks noGrp="1"/>
          </p:cNvSpPr>
          <p:nvPr>
            <p:ph type="dt" sz="half" idx="10"/>
          </p:nvPr>
        </p:nvSpPr>
        <p:spPr/>
        <p:txBody>
          <a:bodyPr/>
          <a:lstStyle/>
          <a:p>
            <a:fld id="{EFEA3918-016D-4732-8AE2-68C3136639CC}"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Tree>
    <p:extLst>
      <p:ext uri="{BB962C8B-B14F-4D97-AF65-F5344CB8AC3E}">
        <p14:creationId xmlns:p14="http://schemas.microsoft.com/office/powerpoint/2010/main" val="2892632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p:cNvSpPr>
            <a:spLocks noGrp="1"/>
          </p:cNvSpPr>
          <p:nvPr>
            <p:ph type="sldNum" sz="quarter" idx="10"/>
          </p:nvPr>
        </p:nvSpPr>
        <p:spPr/>
        <p:txBody>
          <a:bodyPr/>
          <a:lstStyle/>
          <a:p>
            <a:r>
              <a:rPr lang="en-US" altLang="en-US"/>
              <a:t>2.</a:t>
            </a:r>
            <a:fld id="{F4B0F71E-EDB6-4E71-B5FF-335F8E3355CC}" type="slidenum">
              <a:rPr lang="en-US" altLang="en-US"/>
              <a:pPr/>
              <a:t>41</a:t>
            </a:fld>
            <a:endParaRPr lang="en-US" altLang="en-US"/>
          </a:p>
        </p:txBody>
      </p:sp>
      <p:sp>
        <p:nvSpPr>
          <p:cNvPr id="648194" name="Line 2"/>
          <p:cNvSpPr>
            <a:spLocks noChangeShapeType="1"/>
          </p:cNvSpPr>
          <p:nvPr/>
        </p:nvSpPr>
        <p:spPr bwMode="auto">
          <a:xfrm>
            <a:off x="1676400" y="152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8195" name="Line 3"/>
          <p:cNvSpPr>
            <a:spLocks noChangeShapeType="1"/>
          </p:cNvSpPr>
          <p:nvPr/>
        </p:nvSpPr>
        <p:spPr bwMode="auto">
          <a:xfrm>
            <a:off x="1676400" y="990600"/>
            <a:ext cx="8763000"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8196" name="Text Box 4"/>
          <p:cNvSpPr txBox="1">
            <a:spLocks noChangeArrowheads="1"/>
          </p:cNvSpPr>
          <p:nvPr/>
        </p:nvSpPr>
        <p:spPr bwMode="auto">
          <a:xfrm>
            <a:off x="1828801" y="381001"/>
            <a:ext cx="34603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folHlink"/>
                </a:solidFill>
              </a:rPr>
              <a:t>Figure 2.14  </a:t>
            </a:r>
            <a:r>
              <a:rPr lang="en-US" altLang="en-US" sz="2000" i="1"/>
              <a:t>Application layer</a:t>
            </a:r>
          </a:p>
        </p:txBody>
      </p:sp>
      <p:sp>
        <p:nvSpPr>
          <p:cNvPr id="648197" name="Line 5"/>
          <p:cNvSpPr>
            <a:spLocks noChangeShapeType="1"/>
          </p:cNvSpPr>
          <p:nvPr/>
        </p:nvSpPr>
        <p:spPr bwMode="auto">
          <a:xfrm>
            <a:off x="1676400" y="6248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4819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6" y="1371600"/>
            <a:ext cx="8455025" cy="427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4CE0889C-CC40-4C9F-BD05-27E411567062}"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Tree>
    <p:extLst>
      <p:ext uri="{BB962C8B-B14F-4D97-AF65-F5344CB8AC3E}">
        <p14:creationId xmlns:p14="http://schemas.microsoft.com/office/powerpoint/2010/main" val="1000490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0"/>
          </p:nvPr>
        </p:nvSpPr>
        <p:spPr/>
        <p:txBody>
          <a:bodyPr/>
          <a:lstStyle/>
          <a:p>
            <a:r>
              <a:rPr lang="en-US" altLang="en-US"/>
              <a:t>2.</a:t>
            </a:r>
            <a:fld id="{2C653B73-9CB8-4972-A10A-E358B8E269E4}" type="slidenum">
              <a:rPr lang="en-US" altLang="en-US"/>
              <a:pPr/>
              <a:t>42</a:t>
            </a:fld>
            <a:endParaRPr lang="en-US" altLang="en-US"/>
          </a:p>
        </p:txBody>
      </p:sp>
      <p:sp>
        <p:nvSpPr>
          <p:cNvPr id="662530" name="Rectangle 2"/>
          <p:cNvSpPr>
            <a:spLocks noChangeArrowheads="1"/>
          </p:cNvSpPr>
          <p:nvPr/>
        </p:nvSpPr>
        <p:spPr bwMode="ltGray">
          <a:xfrm>
            <a:off x="1890713" y="107951"/>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662531" name="Rectangle 3"/>
          <p:cNvSpPr>
            <a:spLocks noChangeArrowheads="1"/>
          </p:cNvSpPr>
          <p:nvPr/>
        </p:nvSpPr>
        <p:spPr bwMode="ltGray">
          <a:xfrm>
            <a:off x="2273301" y="107951"/>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662532" name="Rectangle 4"/>
          <p:cNvSpPr>
            <a:spLocks noChangeArrowheads="1"/>
          </p:cNvSpPr>
          <p:nvPr/>
        </p:nvSpPr>
        <p:spPr bwMode="ltGray">
          <a:xfrm>
            <a:off x="2014539" y="530226"/>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662533" name="Rectangle 5"/>
          <p:cNvSpPr>
            <a:spLocks noChangeArrowheads="1"/>
          </p:cNvSpPr>
          <p:nvPr/>
        </p:nvSpPr>
        <p:spPr bwMode="ltGray">
          <a:xfrm>
            <a:off x="2384425" y="530226"/>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662534" name="Rectangle 6"/>
          <p:cNvSpPr>
            <a:spLocks noChangeArrowheads="1"/>
          </p:cNvSpPr>
          <p:nvPr/>
        </p:nvSpPr>
        <p:spPr bwMode="ltGray">
          <a:xfrm>
            <a:off x="1600200" y="457201"/>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662535" name="Rectangle 7"/>
          <p:cNvSpPr>
            <a:spLocks noChangeArrowheads="1"/>
          </p:cNvSpPr>
          <p:nvPr/>
        </p:nvSpPr>
        <p:spPr bwMode="gray">
          <a:xfrm>
            <a:off x="2235200" y="1"/>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662536" name="Rectangle 8"/>
          <p:cNvSpPr>
            <a:spLocks noChangeArrowheads="1"/>
          </p:cNvSpPr>
          <p:nvPr/>
        </p:nvSpPr>
        <p:spPr bwMode="gray">
          <a:xfrm>
            <a:off x="1966914"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662537" name="Line 9"/>
          <p:cNvSpPr>
            <a:spLocks noChangeShapeType="1"/>
          </p:cNvSpPr>
          <p:nvPr/>
        </p:nvSpPr>
        <p:spPr bwMode="auto">
          <a:xfrm>
            <a:off x="1981200" y="29718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2538" name="Line 10"/>
          <p:cNvSpPr>
            <a:spLocks noChangeShapeType="1"/>
          </p:cNvSpPr>
          <p:nvPr/>
        </p:nvSpPr>
        <p:spPr bwMode="auto">
          <a:xfrm>
            <a:off x="1982788" y="39624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2539" name="Rectangle 11"/>
          <p:cNvSpPr>
            <a:spLocks noChangeArrowheads="1"/>
          </p:cNvSpPr>
          <p:nvPr/>
        </p:nvSpPr>
        <p:spPr bwMode="auto">
          <a:xfrm>
            <a:off x="2019300" y="3063876"/>
            <a:ext cx="8077200" cy="830997"/>
          </a:xfrm>
          <a:prstGeom prst="rect">
            <a:avLst/>
          </a:prstGeom>
          <a:solidFill>
            <a:srgbClr val="99FF33"/>
          </a:solidFill>
          <a:ln>
            <a:noFill/>
          </a:ln>
          <a:effectLst/>
          <a:extLs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t>The application layer is responsible for </a:t>
            </a:r>
            <a:br>
              <a:rPr lang="en-US" altLang="en-US" sz="2400"/>
            </a:br>
            <a:r>
              <a:rPr lang="en-US" altLang="en-US" sz="2400"/>
              <a:t>providing services to the user.</a:t>
            </a:r>
          </a:p>
        </p:txBody>
      </p:sp>
      <p:grpSp>
        <p:nvGrpSpPr>
          <p:cNvPr id="662543" name="Group 15"/>
          <p:cNvGrpSpPr>
            <a:grpSpLocks/>
          </p:cNvGrpSpPr>
          <p:nvPr/>
        </p:nvGrpSpPr>
        <p:grpSpPr bwMode="auto">
          <a:xfrm>
            <a:off x="2057400" y="2286000"/>
            <a:ext cx="1143000" cy="566738"/>
            <a:chOff x="1200" y="1248"/>
            <a:chExt cx="720" cy="357"/>
          </a:xfrm>
        </p:grpSpPr>
        <p:pic>
          <p:nvPicPr>
            <p:cNvPr id="662544"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1248"/>
              <a:ext cx="720" cy="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2545" name="Text Box 17"/>
            <p:cNvSpPr txBox="1">
              <a:spLocks noChangeArrowheads="1"/>
            </p:cNvSpPr>
            <p:nvPr/>
          </p:nvSpPr>
          <p:spPr bwMode="auto">
            <a:xfrm>
              <a:off x="1284" y="1248"/>
              <a:ext cx="559"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i="1">
                  <a:solidFill>
                    <a:schemeClr val="hlink"/>
                  </a:solidFill>
                </a:rPr>
                <a:t>Note</a:t>
              </a:r>
            </a:p>
          </p:txBody>
        </p:sp>
      </p:grpSp>
      <p:sp>
        <p:nvSpPr>
          <p:cNvPr id="2" name="Date Placeholder 1"/>
          <p:cNvSpPr>
            <a:spLocks noGrp="1"/>
          </p:cNvSpPr>
          <p:nvPr>
            <p:ph type="dt" sz="half" idx="10"/>
          </p:nvPr>
        </p:nvSpPr>
        <p:spPr/>
        <p:txBody>
          <a:bodyPr/>
          <a:lstStyle/>
          <a:p>
            <a:fld id="{68F24D82-C970-4EB9-BF60-53C5D2190179}"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Tree>
    <p:extLst>
      <p:ext uri="{BB962C8B-B14F-4D97-AF65-F5344CB8AC3E}">
        <p14:creationId xmlns:p14="http://schemas.microsoft.com/office/powerpoint/2010/main" val="23856693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p:cNvSpPr>
            <a:spLocks noGrp="1"/>
          </p:cNvSpPr>
          <p:nvPr>
            <p:ph type="sldNum" sz="quarter" idx="10"/>
          </p:nvPr>
        </p:nvSpPr>
        <p:spPr/>
        <p:txBody>
          <a:bodyPr/>
          <a:lstStyle/>
          <a:p>
            <a:r>
              <a:rPr lang="en-US" altLang="en-US"/>
              <a:t>2.</a:t>
            </a:r>
            <a:fld id="{EC920D6D-D8EB-4066-8733-EBAAD3BF741C}" type="slidenum">
              <a:rPr lang="en-US" altLang="en-US"/>
              <a:pPr/>
              <a:t>43</a:t>
            </a:fld>
            <a:endParaRPr lang="en-US" altLang="en-US"/>
          </a:p>
        </p:txBody>
      </p:sp>
      <p:sp>
        <p:nvSpPr>
          <p:cNvPr id="649218" name="Line 2"/>
          <p:cNvSpPr>
            <a:spLocks noChangeShapeType="1"/>
          </p:cNvSpPr>
          <p:nvPr/>
        </p:nvSpPr>
        <p:spPr bwMode="auto">
          <a:xfrm>
            <a:off x="1676400" y="762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9219" name="Line 3"/>
          <p:cNvSpPr>
            <a:spLocks noChangeShapeType="1"/>
          </p:cNvSpPr>
          <p:nvPr/>
        </p:nvSpPr>
        <p:spPr bwMode="auto">
          <a:xfrm>
            <a:off x="1676400" y="914400"/>
            <a:ext cx="8763000"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9220" name="Text Box 4"/>
          <p:cNvSpPr txBox="1">
            <a:spLocks noChangeArrowheads="1"/>
          </p:cNvSpPr>
          <p:nvPr/>
        </p:nvSpPr>
        <p:spPr bwMode="auto">
          <a:xfrm>
            <a:off x="1828800" y="304800"/>
            <a:ext cx="378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folHlink"/>
                </a:solidFill>
              </a:rPr>
              <a:t>Figure 2.15  </a:t>
            </a:r>
            <a:r>
              <a:rPr lang="en-US" altLang="en-US" sz="2000" i="1"/>
              <a:t>Summary of layers</a:t>
            </a:r>
          </a:p>
        </p:txBody>
      </p:sp>
      <p:sp>
        <p:nvSpPr>
          <p:cNvPr id="649221" name="Line 5"/>
          <p:cNvSpPr>
            <a:spLocks noChangeShapeType="1"/>
          </p:cNvSpPr>
          <p:nvPr/>
        </p:nvSpPr>
        <p:spPr bwMode="auto">
          <a:xfrm>
            <a:off x="1676400" y="6248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4922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8488" y="1644650"/>
            <a:ext cx="8189912" cy="376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F2EAB8D4-BD38-4CB1-8A7C-0124232A6297}"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Tree>
    <p:extLst>
      <p:ext uri="{BB962C8B-B14F-4D97-AF65-F5344CB8AC3E}">
        <p14:creationId xmlns:p14="http://schemas.microsoft.com/office/powerpoint/2010/main" val="33891862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p:cNvSpPr>
            <a:spLocks noGrp="1"/>
          </p:cNvSpPr>
          <p:nvPr>
            <p:ph type="sldNum" sz="quarter" idx="10"/>
          </p:nvPr>
        </p:nvSpPr>
        <p:spPr/>
        <p:txBody>
          <a:bodyPr/>
          <a:lstStyle/>
          <a:p>
            <a:r>
              <a:rPr lang="en-US" altLang="en-US"/>
              <a:t>2.</a:t>
            </a:r>
            <a:fld id="{F7940497-F9F6-499D-B7E9-CA9092AA4E8A}" type="slidenum">
              <a:rPr lang="en-US" altLang="en-US"/>
              <a:pPr/>
              <a:t>44</a:t>
            </a:fld>
            <a:endParaRPr lang="en-US" altLang="en-US"/>
          </a:p>
        </p:txBody>
      </p:sp>
      <p:sp>
        <p:nvSpPr>
          <p:cNvPr id="679938" name="Rectangle 2"/>
          <p:cNvSpPr>
            <a:spLocks noChangeArrowheads="1"/>
          </p:cNvSpPr>
          <p:nvPr/>
        </p:nvSpPr>
        <p:spPr bwMode="auto">
          <a:xfrm>
            <a:off x="1524000" y="0"/>
            <a:ext cx="9144000" cy="838200"/>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3200">
              <a:effectLst>
                <a:outerShdw blurRad="38100" dist="38100" dir="2700000" algn="tl">
                  <a:srgbClr val="FFFFFF"/>
                </a:outerShdw>
              </a:effectLst>
            </a:endParaRPr>
          </a:p>
        </p:txBody>
      </p:sp>
      <p:sp>
        <p:nvSpPr>
          <p:cNvPr id="679939" name="Text Box 3"/>
          <p:cNvSpPr txBox="1">
            <a:spLocks noChangeArrowheads="1"/>
          </p:cNvSpPr>
          <p:nvPr/>
        </p:nvSpPr>
        <p:spPr bwMode="auto">
          <a:xfrm>
            <a:off x="1752601" y="76201"/>
            <a:ext cx="575458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effectLst>
                  <a:outerShdw blurRad="38100" dist="38100" dir="2700000" algn="tl">
                    <a:srgbClr val="C0C0C0"/>
                  </a:outerShdw>
                </a:effectLst>
                <a:latin typeface="Times" panose="02020603050405020304" pitchFamily="18" charset="0"/>
              </a:rPr>
              <a:t>2-4   TCP/IP PROTOCOL SUITE</a:t>
            </a:r>
          </a:p>
        </p:txBody>
      </p:sp>
      <p:sp>
        <p:nvSpPr>
          <p:cNvPr id="679940" name="Text Box 4"/>
          <p:cNvSpPr txBox="1">
            <a:spLocks noChangeArrowheads="1"/>
          </p:cNvSpPr>
          <p:nvPr/>
        </p:nvSpPr>
        <p:spPr bwMode="auto">
          <a:xfrm>
            <a:off x="9753600" y="6400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679941" name="Rectangle 5"/>
          <p:cNvSpPr>
            <a:spLocks noChangeArrowheads="1"/>
          </p:cNvSpPr>
          <p:nvPr/>
        </p:nvSpPr>
        <p:spPr bwMode="auto">
          <a:xfrm>
            <a:off x="1600200" y="990600"/>
            <a:ext cx="861060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2800" i="1">
                <a:effectLst>
                  <a:outerShdw blurRad="38100" dist="38100" dir="2700000" algn="tl">
                    <a:srgbClr val="C0C0C0"/>
                  </a:outerShdw>
                </a:effectLst>
              </a:rPr>
              <a:t>The layers in the </a:t>
            </a:r>
            <a:r>
              <a:rPr lang="en-US" altLang="en-US" sz="2800" i="1">
                <a:solidFill>
                  <a:schemeClr val="hlink"/>
                </a:solidFill>
                <a:effectLst>
                  <a:outerShdw blurRad="38100" dist="38100" dir="2700000" algn="tl">
                    <a:srgbClr val="C0C0C0"/>
                  </a:outerShdw>
                </a:effectLst>
              </a:rPr>
              <a:t>TCP/IP protocol suite</a:t>
            </a:r>
            <a:r>
              <a:rPr lang="en-US" altLang="en-US" sz="2800" i="1">
                <a:effectLst>
                  <a:outerShdw blurRad="38100" dist="38100" dir="2700000" algn="tl">
                    <a:srgbClr val="C0C0C0"/>
                  </a:outerShdw>
                </a:effectLst>
              </a:rPr>
              <a:t> do not exactly match those in the OSI model. The original TCP/IP protocol suite was defined as having four layers: </a:t>
            </a:r>
            <a:r>
              <a:rPr lang="en-US" altLang="en-US" sz="2800" i="1">
                <a:solidFill>
                  <a:schemeClr val="folHlink"/>
                </a:solidFill>
                <a:effectLst>
                  <a:outerShdw blurRad="38100" dist="38100" dir="2700000" algn="tl">
                    <a:srgbClr val="C0C0C0"/>
                  </a:outerShdw>
                </a:effectLst>
              </a:rPr>
              <a:t>host-to-network</a:t>
            </a:r>
            <a:r>
              <a:rPr lang="en-US" altLang="en-US" sz="2800" i="1">
                <a:effectLst>
                  <a:outerShdw blurRad="38100" dist="38100" dir="2700000" algn="tl">
                    <a:srgbClr val="C0C0C0"/>
                  </a:outerShdw>
                </a:effectLst>
              </a:rPr>
              <a:t>, </a:t>
            </a:r>
            <a:r>
              <a:rPr lang="en-US" altLang="en-US" sz="2800" i="1">
                <a:solidFill>
                  <a:schemeClr val="folHlink"/>
                </a:solidFill>
                <a:effectLst>
                  <a:outerShdw blurRad="38100" dist="38100" dir="2700000" algn="tl">
                    <a:srgbClr val="C0C0C0"/>
                  </a:outerShdw>
                </a:effectLst>
              </a:rPr>
              <a:t>internet</a:t>
            </a:r>
            <a:r>
              <a:rPr lang="en-US" altLang="en-US" sz="2800" i="1">
                <a:effectLst>
                  <a:outerShdw blurRad="38100" dist="38100" dir="2700000" algn="tl">
                    <a:srgbClr val="C0C0C0"/>
                  </a:outerShdw>
                </a:effectLst>
              </a:rPr>
              <a:t>, </a:t>
            </a:r>
            <a:r>
              <a:rPr lang="en-US" altLang="en-US" sz="2800" i="1">
                <a:solidFill>
                  <a:schemeClr val="folHlink"/>
                </a:solidFill>
                <a:effectLst>
                  <a:outerShdw blurRad="38100" dist="38100" dir="2700000" algn="tl">
                    <a:srgbClr val="C0C0C0"/>
                  </a:outerShdw>
                </a:effectLst>
              </a:rPr>
              <a:t>transport</a:t>
            </a:r>
            <a:r>
              <a:rPr lang="en-US" altLang="en-US" sz="2800" i="1">
                <a:effectLst>
                  <a:outerShdw blurRad="38100" dist="38100" dir="2700000" algn="tl">
                    <a:srgbClr val="C0C0C0"/>
                  </a:outerShdw>
                </a:effectLst>
              </a:rPr>
              <a:t>, and </a:t>
            </a:r>
            <a:r>
              <a:rPr lang="en-US" altLang="en-US" sz="2800" i="1">
                <a:solidFill>
                  <a:schemeClr val="folHlink"/>
                </a:solidFill>
                <a:effectLst>
                  <a:outerShdw blurRad="38100" dist="38100" dir="2700000" algn="tl">
                    <a:srgbClr val="C0C0C0"/>
                  </a:outerShdw>
                </a:effectLst>
              </a:rPr>
              <a:t>application</a:t>
            </a:r>
            <a:r>
              <a:rPr lang="en-US" altLang="en-US" sz="2800" i="1">
                <a:effectLst>
                  <a:outerShdw blurRad="38100" dist="38100" dir="2700000" algn="tl">
                    <a:srgbClr val="C0C0C0"/>
                  </a:outerShdw>
                </a:effectLst>
              </a:rPr>
              <a:t>. However, when TCP/IP is compared to OSI, we can say that the TCP/IP protocol suite is made of five layers: </a:t>
            </a:r>
            <a:r>
              <a:rPr lang="en-US" altLang="en-US" sz="2800" i="1">
                <a:solidFill>
                  <a:schemeClr val="folHlink"/>
                </a:solidFill>
                <a:effectLst>
                  <a:outerShdw blurRad="38100" dist="38100" dir="2700000" algn="tl">
                    <a:srgbClr val="C0C0C0"/>
                  </a:outerShdw>
                </a:effectLst>
              </a:rPr>
              <a:t>physical</a:t>
            </a:r>
            <a:r>
              <a:rPr lang="en-US" altLang="en-US" sz="2800" i="1">
                <a:effectLst>
                  <a:outerShdw blurRad="38100" dist="38100" dir="2700000" algn="tl">
                    <a:srgbClr val="C0C0C0"/>
                  </a:outerShdw>
                </a:effectLst>
              </a:rPr>
              <a:t>, </a:t>
            </a:r>
            <a:r>
              <a:rPr lang="en-US" altLang="en-US" sz="2800" i="1">
                <a:solidFill>
                  <a:schemeClr val="folHlink"/>
                </a:solidFill>
                <a:effectLst>
                  <a:outerShdw blurRad="38100" dist="38100" dir="2700000" algn="tl">
                    <a:srgbClr val="C0C0C0"/>
                  </a:outerShdw>
                </a:effectLst>
              </a:rPr>
              <a:t>data link</a:t>
            </a:r>
            <a:r>
              <a:rPr lang="en-US" altLang="en-US" sz="2800" i="1">
                <a:effectLst>
                  <a:outerShdw blurRad="38100" dist="38100" dir="2700000" algn="tl">
                    <a:srgbClr val="C0C0C0"/>
                  </a:outerShdw>
                </a:effectLst>
              </a:rPr>
              <a:t>, </a:t>
            </a:r>
            <a:r>
              <a:rPr lang="en-US" altLang="en-US" sz="2800" i="1">
                <a:solidFill>
                  <a:schemeClr val="folHlink"/>
                </a:solidFill>
                <a:effectLst>
                  <a:outerShdw blurRad="38100" dist="38100" dir="2700000" algn="tl">
                    <a:srgbClr val="C0C0C0"/>
                  </a:outerShdw>
                </a:effectLst>
              </a:rPr>
              <a:t>network</a:t>
            </a:r>
            <a:r>
              <a:rPr lang="en-US" altLang="en-US" sz="2800" i="1">
                <a:effectLst>
                  <a:outerShdw blurRad="38100" dist="38100" dir="2700000" algn="tl">
                    <a:srgbClr val="C0C0C0"/>
                  </a:outerShdw>
                </a:effectLst>
              </a:rPr>
              <a:t>, </a:t>
            </a:r>
            <a:r>
              <a:rPr lang="en-US" altLang="en-US" sz="2800" i="1">
                <a:solidFill>
                  <a:schemeClr val="folHlink"/>
                </a:solidFill>
                <a:effectLst>
                  <a:outerShdw blurRad="38100" dist="38100" dir="2700000" algn="tl">
                    <a:srgbClr val="C0C0C0"/>
                  </a:outerShdw>
                </a:effectLst>
              </a:rPr>
              <a:t>transport</a:t>
            </a:r>
            <a:r>
              <a:rPr lang="en-US" altLang="en-US" sz="2800" i="1">
                <a:effectLst>
                  <a:outerShdw blurRad="38100" dist="38100" dir="2700000" algn="tl">
                    <a:srgbClr val="C0C0C0"/>
                  </a:outerShdw>
                </a:effectLst>
              </a:rPr>
              <a:t>, and </a:t>
            </a:r>
            <a:r>
              <a:rPr lang="en-US" altLang="en-US" sz="2800" i="1">
                <a:solidFill>
                  <a:schemeClr val="folHlink"/>
                </a:solidFill>
                <a:effectLst>
                  <a:outerShdw blurRad="38100" dist="38100" dir="2700000" algn="tl">
                    <a:srgbClr val="C0C0C0"/>
                  </a:outerShdw>
                </a:effectLst>
              </a:rPr>
              <a:t>application</a:t>
            </a:r>
            <a:r>
              <a:rPr lang="en-US" altLang="en-US" sz="2800" i="1">
                <a:effectLst>
                  <a:outerShdw blurRad="38100" dist="38100" dir="2700000" algn="tl">
                    <a:srgbClr val="C0C0C0"/>
                  </a:outerShdw>
                </a:effectLst>
              </a:rPr>
              <a:t>.</a:t>
            </a:r>
          </a:p>
        </p:txBody>
      </p:sp>
      <p:sp>
        <p:nvSpPr>
          <p:cNvPr id="679942" name="Rectangle 6"/>
          <p:cNvSpPr>
            <a:spLocks noChangeArrowheads="1"/>
          </p:cNvSpPr>
          <p:nvPr/>
        </p:nvSpPr>
        <p:spPr bwMode="auto">
          <a:xfrm>
            <a:off x="1676400" y="4819650"/>
            <a:ext cx="5715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chemeClr val="tx1"/>
              </a:buClr>
              <a:buSzPct val="117000"/>
              <a:buFont typeface="Wingdings" panose="05000000000000000000" pitchFamily="2" charset="2"/>
              <a:buNone/>
            </a:pPr>
            <a:r>
              <a:rPr lang="en-US" altLang="en-US" sz="2400">
                <a:solidFill>
                  <a:srgbClr val="0033CC"/>
                </a:solidFill>
              </a:rPr>
              <a:t>Physical and Data Link Layers</a:t>
            </a:r>
            <a:r>
              <a:rPr lang="fr-FR" altLang="en-US" sz="2400">
                <a:solidFill>
                  <a:srgbClr val="0033CC"/>
                </a:solidFill>
              </a:rPr>
              <a:t/>
            </a:r>
            <a:br>
              <a:rPr lang="fr-FR" altLang="en-US" sz="2400">
                <a:solidFill>
                  <a:srgbClr val="0033CC"/>
                </a:solidFill>
              </a:rPr>
            </a:br>
            <a:r>
              <a:rPr lang="fr-FR" altLang="en-US" sz="2400">
                <a:solidFill>
                  <a:srgbClr val="0033CC"/>
                </a:solidFill>
              </a:rPr>
              <a:t>Network Layer</a:t>
            </a:r>
            <a:br>
              <a:rPr lang="fr-FR" altLang="en-US" sz="2400">
                <a:solidFill>
                  <a:srgbClr val="0033CC"/>
                </a:solidFill>
              </a:rPr>
            </a:br>
            <a:r>
              <a:rPr lang="en-US" altLang="en-US" sz="2400">
                <a:solidFill>
                  <a:srgbClr val="0033CC"/>
                </a:solidFill>
              </a:rPr>
              <a:t>Transport Layer</a:t>
            </a:r>
          </a:p>
          <a:p>
            <a:pPr>
              <a:buClr>
                <a:schemeClr val="tx1"/>
              </a:buClr>
              <a:buSzPct val="117000"/>
              <a:buFont typeface="Wingdings" panose="05000000000000000000" pitchFamily="2" charset="2"/>
              <a:buNone/>
            </a:pPr>
            <a:r>
              <a:rPr lang="en-US" altLang="en-US" sz="2400">
                <a:solidFill>
                  <a:srgbClr val="0033CC"/>
                </a:solidFill>
              </a:rPr>
              <a:t>Application Layer</a:t>
            </a:r>
          </a:p>
        </p:txBody>
      </p:sp>
      <p:sp>
        <p:nvSpPr>
          <p:cNvPr id="679943" name="Text Box 7"/>
          <p:cNvSpPr txBox="1">
            <a:spLocks noChangeArrowheads="1"/>
          </p:cNvSpPr>
          <p:nvPr/>
        </p:nvSpPr>
        <p:spPr bwMode="auto">
          <a:xfrm>
            <a:off x="1687514" y="4343401"/>
            <a:ext cx="48672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i="1" u="sng">
                <a:solidFill>
                  <a:schemeClr val="hlink"/>
                </a:solidFill>
                <a:effectLst>
                  <a:outerShdw blurRad="38100" dist="38100" dir="2700000" algn="tl">
                    <a:srgbClr val="C0C0C0"/>
                  </a:outerShdw>
                </a:effectLst>
              </a:rPr>
              <a:t>Topics discussed in this section:</a:t>
            </a:r>
          </a:p>
        </p:txBody>
      </p:sp>
      <p:sp>
        <p:nvSpPr>
          <p:cNvPr id="2" name="Date Placeholder 1"/>
          <p:cNvSpPr>
            <a:spLocks noGrp="1"/>
          </p:cNvSpPr>
          <p:nvPr>
            <p:ph type="dt" sz="half" idx="10"/>
          </p:nvPr>
        </p:nvSpPr>
        <p:spPr/>
        <p:txBody>
          <a:bodyPr/>
          <a:lstStyle/>
          <a:p>
            <a:fld id="{94D579DA-09A8-45D0-BE95-0818F361E40F}"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Tree>
    <p:extLst>
      <p:ext uri="{BB962C8B-B14F-4D97-AF65-F5344CB8AC3E}">
        <p14:creationId xmlns:p14="http://schemas.microsoft.com/office/powerpoint/2010/main" val="12638296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p:cNvSpPr>
            <a:spLocks noGrp="1"/>
          </p:cNvSpPr>
          <p:nvPr>
            <p:ph type="sldNum" sz="quarter" idx="10"/>
          </p:nvPr>
        </p:nvSpPr>
        <p:spPr/>
        <p:txBody>
          <a:bodyPr/>
          <a:lstStyle/>
          <a:p>
            <a:r>
              <a:rPr lang="en-US" altLang="en-US"/>
              <a:t>2.</a:t>
            </a:r>
            <a:fld id="{CC8B9676-4C6F-4158-B563-968B6AE79F80}" type="slidenum">
              <a:rPr lang="en-US" altLang="en-US"/>
              <a:pPr/>
              <a:t>45</a:t>
            </a:fld>
            <a:endParaRPr lang="en-US" altLang="en-US"/>
          </a:p>
        </p:txBody>
      </p:sp>
      <p:sp>
        <p:nvSpPr>
          <p:cNvPr id="650242" name="Line 2"/>
          <p:cNvSpPr>
            <a:spLocks noChangeShapeType="1"/>
          </p:cNvSpPr>
          <p:nvPr/>
        </p:nvSpPr>
        <p:spPr bwMode="auto">
          <a:xfrm>
            <a:off x="1676400" y="152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0243" name="Line 3"/>
          <p:cNvSpPr>
            <a:spLocks noChangeShapeType="1"/>
          </p:cNvSpPr>
          <p:nvPr/>
        </p:nvSpPr>
        <p:spPr bwMode="auto">
          <a:xfrm>
            <a:off x="1676400" y="990600"/>
            <a:ext cx="8763000"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0244" name="Text Box 4"/>
          <p:cNvSpPr txBox="1">
            <a:spLocks noChangeArrowheads="1"/>
          </p:cNvSpPr>
          <p:nvPr/>
        </p:nvSpPr>
        <p:spPr bwMode="auto">
          <a:xfrm>
            <a:off x="1828801" y="381001"/>
            <a:ext cx="394281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folHlink"/>
                </a:solidFill>
              </a:rPr>
              <a:t>Figure 2.16  </a:t>
            </a:r>
            <a:r>
              <a:rPr lang="en-US" altLang="en-US" sz="2000" i="1"/>
              <a:t>TCP/IP and OSI model</a:t>
            </a:r>
          </a:p>
        </p:txBody>
      </p:sp>
      <p:sp>
        <p:nvSpPr>
          <p:cNvPr id="650245" name="Line 5"/>
          <p:cNvSpPr>
            <a:spLocks noChangeShapeType="1"/>
          </p:cNvSpPr>
          <p:nvPr/>
        </p:nvSpPr>
        <p:spPr bwMode="auto">
          <a:xfrm>
            <a:off x="1676400" y="63246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5024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0914" y="1143001"/>
            <a:ext cx="7532687" cy="500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DCB58216-C8E8-4ECC-9983-AB7FC83840C1}"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Tree>
    <p:extLst>
      <p:ext uri="{BB962C8B-B14F-4D97-AF65-F5344CB8AC3E}">
        <p14:creationId xmlns:p14="http://schemas.microsoft.com/office/powerpoint/2010/main" val="13593815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p:cNvSpPr>
            <a:spLocks noGrp="1"/>
          </p:cNvSpPr>
          <p:nvPr>
            <p:ph type="sldNum" sz="quarter" idx="10"/>
          </p:nvPr>
        </p:nvSpPr>
        <p:spPr/>
        <p:txBody>
          <a:bodyPr/>
          <a:lstStyle/>
          <a:p>
            <a:r>
              <a:rPr lang="en-US" altLang="en-US"/>
              <a:t>2.</a:t>
            </a:r>
            <a:fld id="{7DD9808D-4D94-46F4-94FA-7927CD821170}" type="slidenum">
              <a:rPr lang="en-US" altLang="en-US"/>
              <a:pPr/>
              <a:t>46</a:t>
            </a:fld>
            <a:endParaRPr lang="en-US" altLang="en-US"/>
          </a:p>
        </p:txBody>
      </p:sp>
      <p:sp>
        <p:nvSpPr>
          <p:cNvPr id="680962" name="Rectangle 2"/>
          <p:cNvSpPr>
            <a:spLocks noChangeArrowheads="1"/>
          </p:cNvSpPr>
          <p:nvPr/>
        </p:nvSpPr>
        <p:spPr bwMode="auto">
          <a:xfrm>
            <a:off x="1524000" y="0"/>
            <a:ext cx="9144000" cy="838200"/>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3200">
              <a:effectLst>
                <a:outerShdw blurRad="38100" dist="38100" dir="2700000" algn="tl">
                  <a:srgbClr val="FFFFFF"/>
                </a:outerShdw>
              </a:effectLst>
            </a:endParaRPr>
          </a:p>
        </p:txBody>
      </p:sp>
      <p:sp>
        <p:nvSpPr>
          <p:cNvPr id="680963" name="Text Box 3"/>
          <p:cNvSpPr txBox="1">
            <a:spLocks noChangeArrowheads="1"/>
          </p:cNvSpPr>
          <p:nvPr/>
        </p:nvSpPr>
        <p:spPr bwMode="auto">
          <a:xfrm>
            <a:off x="1752600" y="76200"/>
            <a:ext cx="36957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effectLst>
                  <a:outerShdw blurRad="38100" dist="38100" dir="2700000" algn="tl">
                    <a:srgbClr val="C0C0C0"/>
                  </a:outerShdw>
                </a:effectLst>
                <a:latin typeface="Times" panose="02020603050405020304" pitchFamily="18" charset="0"/>
              </a:rPr>
              <a:t>2-5   ADDRESSING</a:t>
            </a:r>
          </a:p>
        </p:txBody>
      </p:sp>
      <p:sp>
        <p:nvSpPr>
          <p:cNvPr id="680964" name="Text Box 4"/>
          <p:cNvSpPr txBox="1">
            <a:spLocks noChangeArrowheads="1"/>
          </p:cNvSpPr>
          <p:nvPr/>
        </p:nvSpPr>
        <p:spPr bwMode="auto">
          <a:xfrm>
            <a:off x="9753600" y="6400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680965" name="Rectangle 5"/>
          <p:cNvSpPr>
            <a:spLocks noChangeArrowheads="1"/>
          </p:cNvSpPr>
          <p:nvPr/>
        </p:nvSpPr>
        <p:spPr bwMode="auto">
          <a:xfrm>
            <a:off x="1600200" y="1066800"/>
            <a:ext cx="8915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2800" i="1">
                <a:effectLst>
                  <a:outerShdw blurRad="38100" dist="38100" dir="2700000" algn="tl">
                    <a:srgbClr val="C0C0C0"/>
                  </a:outerShdw>
                </a:effectLst>
              </a:rPr>
              <a:t>Four levels of addresses are used in an internet employing the TCP/IP protocols: </a:t>
            </a:r>
            <a:r>
              <a:rPr lang="en-US" altLang="en-US" sz="2800" i="1">
                <a:solidFill>
                  <a:schemeClr val="hlink"/>
                </a:solidFill>
                <a:effectLst>
                  <a:outerShdw blurRad="38100" dist="38100" dir="2700000" algn="tl">
                    <a:srgbClr val="C0C0C0"/>
                  </a:outerShdw>
                </a:effectLst>
              </a:rPr>
              <a:t>physical</a:t>
            </a:r>
            <a:r>
              <a:rPr lang="en-US" altLang="en-US" sz="2800" i="1">
                <a:effectLst>
                  <a:outerShdw blurRad="38100" dist="38100" dir="2700000" algn="tl">
                    <a:srgbClr val="C0C0C0"/>
                  </a:outerShdw>
                </a:effectLst>
              </a:rPr>
              <a:t>, </a:t>
            </a:r>
            <a:r>
              <a:rPr lang="en-US" altLang="en-US" sz="2800" i="1">
                <a:solidFill>
                  <a:schemeClr val="hlink"/>
                </a:solidFill>
                <a:effectLst>
                  <a:outerShdw blurRad="38100" dist="38100" dir="2700000" algn="tl">
                    <a:srgbClr val="C0C0C0"/>
                  </a:outerShdw>
                </a:effectLst>
              </a:rPr>
              <a:t>logical</a:t>
            </a:r>
            <a:r>
              <a:rPr lang="en-US" altLang="en-US" sz="2800" i="1">
                <a:effectLst>
                  <a:outerShdw blurRad="38100" dist="38100" dir="2700000" algn="tl">
                    <a:srgbClr val="C0C0C0"/>
                  </a:outerShdw>
                </a:effectLst>
              </a:rPr>
              <a:t>, </a:t>
            </a:r>
            <a:r>
              <a:rPr lang="en-US" altLang="en-US" sz="2800" i="1">
                <a:solidFill>
                  <a:schemeClr val="hlink"/>
                </a:solidFill>
                <a:effectLst>
                  <a:outerShdw blurRad="38100" dist="38100" dir="2700000" algn="tl">
                    <a:srgbClr val="C0C0C0"/>
                  </a:outerShdw>
                </a:effectLst>
              </a:rPr>
              <a:t>port</a:t>
            </a:r>
            <a:r>
              <a:rPr lang="en-US" altLang="en-US" sz="2800" i="1">
                <a:effectLst>
                  <a:outerShdw blurRad="38100" dist="38100" dir="2700000" algn="tl">
                    <a:srgbClr val="C0C0C0"/>
                  </a:outerShdw>
                </a:effectLst>
              </a:rPr>
              <a:t>, and </a:t>
            </a:r>
            <a:r>
              <a:rPr lang="en-US" altLang="en-US" sz="2800" i="1">
                <a:solidFill>
                  <a:schemeClr val="hlink"/>
                </a:solidFill>
                <a:effectLst>
                  <a:outerShdw blurRad="38100" dist="38100" dir="2700000" algn="tl">
                    <a:srgbClr val="C0C0C0"/>
                  </a:outerShdw>
                </a:effectLst>
              </a:rPr>
              <a:t>specific</a:t>
            </a:r>
            <a:r>
              <a:rPr lang="en-US" altLang="en-US" sz="2800" i="1">
                <a:effectLst>
                  <a:outerShdw blurRad="38100" dist="38100" dir="2700000" algn="tl">
                    <a:srgbClr val="C0C0C0"/>
                  </a:outerShdw>
                </a:effectLst>
              </a:rPr>
              <a:t>.</a:t>
            </a:r>
          </a:p>
        </p:txBody>
      </p:sp>
      <p:sp>
        <p:nvSpPr>
          <p:cNvPr id="680966" name="Rectangle 6"/>
          <p:cNvSpPr>
            <a:spLocks noChangeArrowheads="1"/>
          </p:cNvSpPr>
          <p:nvPr/>
        </p:nvSpPr>
        <p:spPr bwMode="auto">
          <a:xfrm>
            <a:off x="1752600" y="3933825"/>
            <a:ext cx="5715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chemeClr val="tx1"/>
              </a:buClr>
              <a:buSzPct val="117000"/>
              <a:buFont typeface="Wingdings" panose="05000000000000000000" pitchFamily="2" charset="2"/>
              <a:buNone/>
            </a:pPr>
            <a:r>
              <a:rPr lang="fr-FR" altLang="en-US" sz="2400">
                <a:solidFill>
                  <a:srgbClr val="0033CC"/>
                </a:solidFill>
              </a:rPr>
              <a:t>Physical Addresses</a:t>
            </a:r>
            <a:br>
              <a:rPr lang="fr-FR" altLang="en-US" sz="2400">
                <a:solidFill>
                  <a:srgbClr val="0033CC"/>
                </a:solidFill>
              </a:rPr>
            </a:br>
            <a:r>
              <a:rPr lang="fr-FR" altLang="en-US" sz="2400">
                <a:solidFill>
                  <a:srgbClr val="0033CC"/>
                </a:solidFill>
              </a:rPr>
              <a:t>Logical Addresses</a:t>
            </a:r>
            <a:br>
              <a:rPr lang="fr-FR" altLang="en-US" sz="2400">
                <a:solidFill>
                  <a:srgbClr val="0033CC"/>
                </a:solidFill>
              </a:rPr>
            </a:br>
            <a:r>
              <a:rPr lang="en-US" altLang="en-US" sz="2400">
                <a:solidFill>
                  <a:srgbClr val="0033CC"/>
                </a:solidFill>
              </a:rPr>
              <a:t>Port Addresses</a:t>
            </a:r>
            <a:br>
              <a:rPr lang="en-US" altLang="en-US" sz="2400">
                <a:solidFill>
                  <a:srgbClr val="0033CC"/>
                </a:solidFill>
              </a:rPr>
            </a:br>
            <a:r>
              <a:rPr lang="en-US" altLang="en-US" sz="2400">
                <a:solidFill>
                  <a:srgbClr val="0033CC"/>
                </a:solidFill>
              </a:rPr>
              <a:t>Specific Addresses</a:t>
            </a:r>
          </a:p>
        </p:txBody>
      </p:sp>
      <p:sp>
        <p:nvSpPr>
          <p:cNvPr id="680967" name="Text Box 7"/>
          <p:cNvSpPr txBox="1">
            <a:spLocks noChangeArrowheads="1"/>
          </p:cNvSpPr>
          <p:nvPr/>
        </p:nvSpPr>
        <p:spPr bwMode="auto">
          <a:xfrm>
            <a:off x="1763714" y="3457576"/>
            <a:ext cx="48672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i="1" u="sng">
                <a:solidFill>
                  <a:schemeClr val="hlink"/>
                </a:solidFill>
                <a:effectLst>
                  <a:outerShdw blurRad="38100" dist="38100" dir="2700000" algn="tl">
                    <a:srgbClr val="C0C0C0"/>
                  </a:outerShdw>
                </a:effectLst>
              </a:rPr>
              <a:t>Topics discussed in this section:</a:t>
            </a:r>
          </a:p>
        </p:txBody>
      </p:sp>
      <p:sp>
        <p:nvSpPr>
          <p:cNvPr id="2" name="Date Placeholder 1"/>
          <p:cNvSpPr>
            <a:spLocks noGrp="1"/>
          </p:cNvSpPr>
          <p:nvPr>
            <p:ph type="dt" sz="half" idx="10"/>
          </p:nvPr>
        </p:nvSpPr>
        <p:spPr/>
        <p:txBody>
          <a:bodyPr/>
          <a:lstStyle/>
          <a:p>
            <a:fld id="{1494EC34-EDA3-4ED5-8314-618EE74228E5}"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Tree>
    <p:extLst>
      <p:ext uri="{BB962C8B-B14F-4D97-AF65-F5344CB8AC3E}">
        <p14:creationId xmlns:p14="http://schemas.microsoft.com/office/powerpoint/2010/main" val="10646919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p:cNvSpPr>
            <a:spLocks noGrp="1"/>
          </p:cNvSpPr>
          <p:nvPr>
            <p:ph type="sldNum" sz="quarter" idx="10"/>
          </p:nvPr>
        </p:nvSpPr>
        <p:spPr/>
        <p:txBody>
          <a:bodyPr/>
          <a:lstStyle/>
          <a:p>
            <a:r>
              <a:rPr lang="en-US" altLang="en-US"/>
              <a:t>2.</a:t>
            </a:r>
            <a:fld id="{71CFE91C-38C4-48E5-9BF8-20FD55F248CE}" type="slidenum">
              <a:rPr lang="en-US" altLang="en-US"/>
              <a:pPr/>
              <a:t>47</a:t>
            </a:fld>
            <a:endParaRPr lang="en-US" altLang="en-US"/>
          </a:p>
        </p:txBody>
      </p:sp>
      <p:sp>
        <p:nvSpPr>
          <p:cNvPr id="651266" name="Line 2"/>
          <p:cNvSpPr>
            <a:spLocks noChangeShapeType="1"/>
          </p:cNvSpPr>
          <p:nvPr/>
        </p:nvSpPr>
        <p:spPr bwMode="auto">
          <a:xfrm>
            <a:off x="1676400" y="152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1267" name="Line 3"/>
          <p:cNvSpPr>
            <a:spLocks noChangeShapeType="1"/>
          </p:cNvSpPr>
          <p:nvPr/>
        </p:nvSpPr>
        <p:spPr bwMode="auto">
          <a:xfrm>
            <a:off x="1676400" y="990600"/>
            <a:ext cx="8763000"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1268" name="Text Box 4"/>
          <p:cNvSpPr txBox="1">
            <a:spLocks noChangeArrowheads="1"/>
          </p:cNvSpPr>
          <p:nvPr/>
        </p:nvSpPr>
        <p:spPr bwMode="auto">
          <a:xfrm>
            <a:off x="1828800" y="381001"/>
            <a:ext cx="372800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folHlink"/>
                </a:solidFill>
              </a:rPr>
              <a:t>Figure 2.17  </a:t>
            </a:r>
            <a:r>
              <a:rPr lang="en-US" altLang="en-US" sz="2000" i="1"/>
              <a:t>Addresses in TCP/IP</a:t>
            </a:r>
          </a:p>
        </p:txBody>
      </p:sp>
      <p:sp>
        <p:nvSpPr>
          <p:cNvPr id="651269" name="Line 5"/>
          <p:cNvSpPr>
            <a:spLocks noChangeShapeType="1"/>
          </p:cNvSpPr>
          <p:nvPr/>
        </p:nvSpPr>
        <p:spPr bwMode="auto">
          <a:xfrm>
            <a:off x="1676400" y="6248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512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288" y="2286001"/>
            <a:ext cx="7834312" cy="199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04070C5A-33B5-41EB-8EEA-CEBCF9BBA3FD}"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Tree>
    <p:extLst>
      <p:ext uri="{BB962C8B-B14F-4D97-AF65-F5344CB8AC3E}">
        <p14:creationId xmlns:p14="http://schemas.microsoft.com/office/powerpoint/2010/main" val="6599670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p:cNvSpPr>
            <a:spLocks noGrp="1"/>
          </p:cNvSpPr>
          <p:nvPr>
            <p:ph type="sldNum" sz="quarter" idx="10"/>
          </p:nvPr>
        </p:nvSpPr>
        <p:spPr/>
        <p:txBody>
          <a:bodyPr/>
          <a:lstStyle/>
          <a:p>
            <a:r>
              <a:rPr lang="en-US" altLang="en-US"/>
              <a:t>2.</a:t>
            </a:r>
            <a:fld id="{4127C6C8-1F7D-4085-80BD-127188ACFE1C}" type="slidenum">
              <a:rPr lang="en-US" altLang="en-US"/>
              <a:pPr/>
              <a:t>48</a:t>
            </a:fld>
            <a:endParaRPr lang="en-US" altLang="en-US"/>
          </a:p>
        </p:txBody>
      </p:sp>
      <p:sp>
        <p:nvSpPr>
          <p:cNvPr id="652290" name="Line 2"/>
          <p:cNvSpPr>
            <a:spLocks noChangeShapeType="1"/>
          </p:cNvSpPr>
          <p:nvPr/>
        </p:nvSpPr>
        <p:spPr bwMode="auto">
          <a:xfrm>
            <a:off x="1676400" y="152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2291" name="Line 3"/>
          <p:cNvSpPr>
            <a:spLocks noChangeShapeType="1"/>
          </p:cNvSpPr>
          <p:nvPr/>
        </p:nvSpPr>
        <p:spPr bwMode="auto">
          <a:xfrm>
            <a:off x="1676400" y="990600"/>
            <a:ext cx="8763000"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2292" name="Text Box 4"/>
          <p:cNvSpPr txBox="1">
            <a:spLocks noChangeArrowheads="1"/>
          </p:cNvSpPr>
          <p:nvPr/>
        </p:nvSpPr>
        <p:spPr bwMode="auto">
          <a:xfrm>
            <a:off x="1828801" y="381001"/>
            <a:ext cx="643900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folHlink"/>
                </a:solidFill>
              </a:rPr>
              <a:t>Figure 2.18  </a:t>
            </a:r>
            <a:r>
              <a:rPr lang="en-US" altLang="en-US" sz="2000" i="1"/>
              <a:t>Relationship of layers and addresses in TCP/IP</a:t>
            </a:r>
          </a:p>
        </p:txBody>
      </p:sp>
      <p:sp>
        <p:nvSpPr>
          <p:cNvPr id="652293" name="Line 5"/>
          <p:cNvSpPr>
            <a:spLocks noChangeShapeType="1"/>
          </p:cNvSpPr>
          <p:nvPr/>
        </p:nvSpPr>
        <p:spPr bwMode="auto">
          <a:xfrm>
            <a:off x="1676400" y="63246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5229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266826"/>
            <a:ext cx="7467600" cy="482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460F179D-A988-4F68-B5B8-904EECBC131B}"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Tree>
    <p:extLst>
      <p:ext uri="{BB962C8B-B14F-4D97-AF65-F5344CB8AC3E}">
        <p14:creationId xmlns:p14="http://schemas.microsoft.com/office/powerpoint/2010/main" val="34441462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
          <p:cNvSpPr>
            <a:spLocks noGrp="1"/>
          </p:cNvSpPr>
          <p:nvPr>
            <p:ph type="sldNum" sz="quarter" idx="10"/>
          </p:nvPr>
        </p:nvSpPr>
        <p:spPr/>
        <p:txBody>
          <a:bodyPr/>
          <a:lstStyle/>
          <a:p>
            <a:r>
              <a:rPr lang="en-US" altLang="en-US"/>
              <a:t>2.</a:t>
            </a:r>
            <a:fld id="{4EDA8FED-9922-4880-AFB3-442834516E2A}" type="slidenum">
              <a:rPr lang="en-US" altLang="en-US"/>
              <a:pPr/>
              <a:t>49</a:t>
            </a:fld>
            <a:endParaRPr lang="en-US" altLang="en-US"/>
          </a:p>
        </p:txBody>
      </p:sp>
      <p:sp>
        <p:nvSpPr>
          <p:cNvPr id="665602" name="Rectangle 2"/>
          <p:cNvSpPr>
            <a:spLocks noChangeArrowheads="1"/>
          </p:cNvSpPr>
          <p:nvPr/>
        </p:nvSpPr>
        <p:spPr bwMode="ltGray">
          <a:xfrm>
            <a:off x="1890713" y="350838"/>
            <a:ext cx="438150" cy="47466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665603" name="Rectangle 3"/>
          <p:cNvSpPr>
            <a:spLocks noChangeArrowheads="1"/>
          </p:cNvSpPr>
          <p:nvPr/>
        </p:nvSpPr>
        <p:spPr bwMode="ltGray">
          <a:xfrm>
            <a:off x="2273301" y="350838"/>
            <a:ext cx="328613" cy="47466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grpSp>
        <p:nvGrpSpPr>
          <p:cNvPr id="665614" name="Group 14"/>
          <p:cNvGrpSpPr>
            <a:grpSpLocks/>
          </p:cNvGrpSpPr>
          <p:nvPr/>
        </p:nvGrpSpPr>
        <p:grpSpPr bwMode="auto">
          <a:xfrm>
            <a:off x="2014539" y="773113"/>
            <a:ext cx="738187" cy="474662"/>
            <a:chOff x="309" y="487"/>
            <a:chExt cx="465" cy="299"/>
          </a:xfrm>
        </p:grpSpPr>
        <p:sp>
          <p:nvSpPr>
            <p:cNvPr id="665604" name="Rectangle 4"/>
            <p:cNvSpPr>
              <a:spLocks noChangeArrowheads="1"/>
            </p:cNvSpPr>
            <p:nvPr/>
          </p:nvSpPr>
          <p:spPr bwMode="ltGray">
            <a:xfrm>
              <a:off x="309" y="487"/>
              <a:ext cx="266" cy="299"/>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665605" name="Rectangle 5"/>
            <p:cNvSpPr>
              <a:spLocks noChangeArrowheads="1"/>
            </p:cNvSpPr>
            <p:nvPr/>
          </p:nvSpPr>
          <p:spPr bwMode="ltGray">
            <a:xfrm>
              <a:off x="542" y="487"/>
              <a:ext cx="232" cy="299"/>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grpSp>
      <p:sp>
        <p:nvSpPr>
          <p:cNvPr id="665606" name="Rectangle 6"/>
          <p:cNvSpPr>
            <a:spLocks noChangeArrowheads="1"/>
          </p:cNvSpPr>
          <p:nvPr/>
        </p:nvSpPr>
        <p:spPr bwMode="ltGray">
          <a:xfrm>
            <a:off x="1600200" y="700089"/>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665607" name="Rectangle 7"/>
          <p:cNvSpPr>
            <a:spLocks noChangeArrowheads="1"/>
          </p:cNvSpPr>
          <p:nvPr/>
        </p:nvSpPr>
        <p:spPr bwMode="gray">
          <a:xfrm>
            <a:off x="2235200" y="242888"/>
            <a:ext cx="31750" cy="10525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665608" name="Rectangle 8"/>
          <p:cNvSpPr>
            <a:spLocks noChangeArrowheads="1"/>
          </p:cNvSpPr>
          <p:nvPr/>
        </p:nvSpPr>
        <p:spPr bwMode="gray">
          <a:xfrm>
            <a:off x="1966914" y="773113"/>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665610" name="Rectangle 10"/>
          <p:cNvSpPr>
            <a:spLocks noChangeArrowheads="1"/>
          </p:cNvSpPr>
          <p:nvPr/>
        </p:nvSpPr>
        <p:spPr bwMode="auto">
          <a:xfrm>
            <a:off x="1676400" y="1447800"/>
            <a:ext cx="8839200" cy="381000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2857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611" name="Rectangle 11"/>
          <p:cNvSpPr>
            <a:spLocks noChangeArrowheads="1"/>
          </p:cNvSpPr>
          <p:nvPr/>
        </p:nvSpPr>
        <p:spPr bwMode="auto">
          <a:xfrm>
            <a:off x="1752600" y="1447800"/>
            <a:ext cx="85344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sz="2800" i="1"/>
              <a:t>In Figure 2.19 a node with physical address 10 sends a frame to a node with physical address 87. The two nodes are connected by a link (bus topology LAN). As the figure shows, the computer with physical address </a:t>
            </a:r>
            <a:r>
              <a:rPr lang="en-US" altLang="en-US" sz="2800" i="1">
                <a:solidFill>
                  <a:schemeClr val="hlink"/>
                </a:solidFill>
              </a:rPr>
              <a:t>10</a:t>
            </a:r>
            <a:r>
              <a:rPr lang="en-US" altLang="en-US" sz="2800" i="1"/>
              <a:t> is the sender, and the computer with physical address </a:t>
            </a:r>
            <a:r>
              <a:rPr lang="en-US" altLang="en-US" sz="2800" i="1">
                <a:solidFill>
                  <a:schemeClr val="hlink"/>
                </a:solidFill>
              </a:rPr>
              <a:t>87</a:t>
            </a:r>
            <a:r>
              <a:rPr lang="en-US" altLang="en-US" sz="2800" i="1"/>
              <a:t> is the receiver.</a:t>
            </a:r>
          </a:p>
        </p:txBody>
      </p:sp>
      <p:sp>
        <p:nvSpPr>
          <p:cNvPr id="665613" name="Text Box 13"/>
          <p:cNvSpPr txBox="1">
            <a:spLocks noChangeArrowheads="1"/>
          </p:cNvSpPr>
          <p:nvPr/>
        </p:nvSpPr>
        <p:spPr bwMode="auto">
          <a:xfrm>
            <a:off x="2667001" y="182564"/>
            <a:ext cx="22844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i="1">
                <a:solidFill>
                  <a:schemeClr val="hlink"/>
                </a:solidFill>
              </a:rPr>
              <a:t>Example 2.1</a:t>
            </a:r>
          </a:p>
        </p:txBody>
      </p:sp>
      <p:sp>
        <p:nvSpPr>
          <p:cNvPr id="2" name="Date Placeholder 1"/>
          <p:cNvSpPr>
            <a:spLocks noGrp="1"/>
          </p:cNvSpPr>
          <p:nvPr>
            <p:ph type="dt" sz="half" idx="10"/>
          </p:nvPr>
        </p:nvSpPr>
        <p:spPr/>
        <p:txBody>
          <a:bodyPr/>
          <a:lstStyle/>
          <a:p>
            <a:fld id="{14736BBC-2B40-4476-AAF7-76646EBCCB38}"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Tree>
    <p:extLst>
      <p:ext uri="{BB962C8B-B14F-4D97-AF65-F5344CB8AC3E}">
        <p14:creationId xmlns:p14="http://schemas.microsoft.com/office/powerpoint/2010/main" val="19252482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91D62D32-96E8-45C9-9E60-360354B43181}" type="slidenum">
              <a:rPr lang="en-US" altLang="en-US"/>
              <a:pPr/>
              <a:t>5</a:t>
            </a:fld>
            <a:endParaRPr lang="en-US" altLang="en-US"/>
          </a:p>
        </p:txBody>
      </p:sp>
      <p:sp>
        <p:nvSpPr>
          <p:cNvPr id="135170" name="Rectangle 1026"/>
          <p:cNvSpPr>
            <a:spLocks noGrp="1" noChangeArrowheads="1"/>
          </p:cNvSpPr>
          <p:nvPr>
            <p:ph type="title"/>
          </p:nvPr>
        </p:nvSpPr>
        <p:spPr/>
        <p:txBody>
          <a:bodyPr/>
          <a:lstStyle/>
          <a:p>
            <a:r>
              <a:rPr lang="en-US" altLang="en-US" sz="4000"/>
              <a:t>Classifications of </a:t>
            </a:r>
            <a:br>
              <a:rPr lang="en-US" altLang="en-US" sz="4000"/>
            </a:br>
            <a:r>
              <a:rPr lang="en-US" altLang="en-US" sz="4000"/>
              <a:t>Client/Server Networks</a:t>
            </a:r>
          </a:p>
        </p:txBody>
      </p:sp>
      <p:sp>
        <p:nvSpPr>
          <p:cNvPr id="135171" name="Rectangle 1027"/>
          <p:cNvSpPr>
            <a:spLocks noGrp="1" noChangeArrowheads="1"/>
          </p:cNvSpPr>
          <p:nvPr>
            <p:ph type="body" idx="1"/>
          </p:nvPr>
        </p:nvSpPr>
        <p:spPr>
          <a:xfrm>
            <a:off x="1981200" y="1600201"/>
            <a:ext cx="3505200" cy="4525963"/>
          </a:xfrm>
        </p:spPr>
        <p:txBody>
          <a:bodyPr/>
          <a:lstStyle/>
          <a:p>
            <a:pPr>
              <a:lnSpc>
                <a:spcPct val="80000"/>
              </a:lnSpc>
            </a:pPr>
            <a:r>
              <a:rPr lang="en-US" altLang="en-US"/>
              <a:t>WAN</a:t>
            </a:r>
          </a:p>
          <a:p>
            <a:pPr lvl="1">
              <a:lnSpc>
                <a:spcPct val="80000"/>
              </a:lnSpc>
            </a:pPr>
            <a:r>
              <a:rPr lang="en-US" altLang="en-US"/>
              <a:t>Wide area network</a:t>
            </a:r>
          </a:p>
          <a:p>
            <a:pPr lvl="1">
              <a:lnSpc>
                <a:spcPct val="80000"/>
              </a:lnSpc>
            </a:pPr>
            <a:r>
              <a:rPr lang="en-US" altLang="en-US"/>
              <a:t>Computers linked over large geographic locations</a:t>
            </a:r>
          </a:p>
          <a:p>
            <a:pPr>
              <a:lnSpc>
                <a:spcPct val="80000"/>
              </a:lnSpc>
            </a:pPr>
            <a:r>
              <a:rPr lang="en-US" altLang="en-US"/>
              <a:t>MAN</a:t>
            </a:r>
          </a:p>
          <a:p>
            <a:pPr lvl="1">
              <a:lnSpc>
                <a:spcPct val="80000"/>
              </a:lnSpc>
            </a:pPr>
            <a:r>
              <a:rPr lang="en-US" altLang="en-US"/>
              <a:t>Metropolitan area network</a:t>
            </a:r>
          </a:p>
          <a:p>
            <a:pPr lvl="1">
              <a:lnSpc>
                <a:spcPct val="80000"/>
              </a:lnSpc>
            </a:pPr>
            <a:r>
              <a:rPr lang="en-US" altLang="en-US"/>
              <a:t>Computers linked together within a city or county</a:t>
            </a:r>
          </a:p>
          <a:p>
            <a:pPr>
              <a:lnSpc>
                <a:spcPct val="80000"/>
              </a:lnSpc>
            </a:pPr>
            <a:endParaRPr lang="en-US" altLang="en-US"/>
          </a:p>
        </p:txBody>
      </p:sp>
      <p:pic>
        <p:nvPicPr>
          <p:cNvPr id="135172" name="Picture 1028" descr="AAFOBFY0"/>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86401" y="1981200"/>
            <a:ext cx="4816475" cy="383063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fld id="{A8D6693F-72CD-4C1C-AF1C-03AA803D4CE1}"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Tree>
    <p:extLst>
      <p:ext uri="{BB962C8B-B14F-4D97-AF65-F5344CB8AC3E}">
        <p14:creationId xmlns:p14="http://schemas.microsoft.com/office/powerpoint/2010/main" val="3442591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p:cNvSpPr>
            <a:spLocks noGrp="1"/>
          </p:cNvSpPr>
          <p:nvPr>
            <p:ph type="sldNum" sz="quarter" idx="10"/>
          </p:nvPr>
        </p:nvSpPr>
        <p:spPr/>
        <p:txBody>
          <a:bodyPr/>
          <a:lstStyle/>
          <a:p>
            <a:r>
              <a:rPr lang="en-US" altLang="en-US"/>
              <a:t>2.</a:t>
            </a:r>
            <a:fld id="{8ED93060-4DC9-4621-B71A-F44FA6AFA10D}" type="slidenum">
              <a:rPr lang="en-US" altLang="en-US"/>
              <a:pPr/>
              <a:t>50</a:t>
            </a:fld>
            <a:endParaRPr lang="en-US" altLang="en-US"/>
          </a:p>
        </p:txBody>
      </p:sp>
      <p:sp>
        <p:nvSpPr>
          <p:cNvPr id="653314" name="Line 2"/>
          <p:cNvSpPr>
            <a:spLocks noChangeShapeType="1"/>
          </p:cNvSpPr>
          <p:nvPr/>
        </p:nvSpPr>
        <p:spPr bwMode="auto">
          <a:xfrm>
            <a:off x="1676400" y="152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3315" name="Line 3"/>
          <p:cNvSpPr>
            <a:spLocks noChangeShapeType="1"/>
          </p:cNvSpPr>
          <p:nvPr/>
        </p:nvSpPr>
        <p:spPr bwMode="auto">
          <a:xfrm>
            <a:off x="1676400" y="990600"/>
            <a:ext cx="8763000"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3316" name="Text Box 4"/>
          <p:cNvSpPr txBox="1">
            <a:spLocks noChangeArrowheads="1"/>
          </p:cNvSpPr>
          <p:nvPr/>
        </p:nvSpPr>
        <p:spPr bwMode="auto">
          <a:xfrm>
            <a:off x="1828801" y="381000"/>
            <a:ext cx="3763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folHlink"/>
                </a:solidFill>
              </a:rPr>
              <a:t>Figure 2.19  </a:t>
            </a:r>
            <a:r>
              <a:rPr lang="en-US" altLang="en-US" sz="2000" i="1"/>
              <a:t>Physical addresses</a:t>
            </a:r>
          </a:p>
        </p:txBody>
      </p:sp>
      <p:sp>
        <p:nvSpPr>
          <p:cNvPr id="653317" name="Line 5"/>
          <p:cNvSpPr>
            <a:spLocks noChangeShapeType="1"/>
          </p:cNvSpPr>
          <p:nvPr/>
        </p:nvSpPr>
        <p:spPr bwMode="auto">
          <a:xfrm>
            <a:off x="1676400" y="6248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533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5014" y="2487614"/>
            <a:ext cx="8053387" cy="185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F89DB689-FB27-4961-AE1E-E7DC5C32072F}"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Tree>
    <p:extLst>
      <p:ext uri="{BB962C8B-B14F-4D97-AF65-F5344CB8AC3E}">
        <p14:creationId xmlns:p14="http://schemas.microsoft.com/office/powerpoint/2010/main" val="8998173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
          <p:cNvSpPr>
            <a:spLocks noGrp="1"/>
          </p:cNvSpPr>
          <p:nvPr>
            <p:ph type="sldNum" sz="quarter" idx="10"/>
          </p:nvPr>
        </p:nvSpPr>
        <p:spPr/>
        <p:txBody>
          <a:bodyPr/>
          <a:lstStyle/>
          <a:p>
            <a:r>
              <a:rPr lang="en-US" altLang="en-US"/>
              <a:t>2.</a:t>
            </a:r>
            <a:fld id="{D0C48E4D-C1DC-4682-B244-66FF70819BA5}" type="slidenum">
              <a:rPr lang="en-US" altLang="en-US"/>
              <a:pPr/>
              <a:t>51</a:t>
            </a:fld>
            <a:endParaRPr lang="en-US" altLang="en-US"/>
          </a:p>
        </p:txBody>
      </p:sp>
      <p:sp>
        <p:nvSpPr>
          <p:cNvPr id="672770" name="Rectangle 2"/>
          <p:cNvSpPr>
            <a:spLocks noChangeArrowheads="1"/>
          </p:cNvSpPr>
          <p:nvPr/>
        </p:nvSpPr>
        <p:spPr bwMode="ltGray">
          <a:xfrm>
            <a:off x="1890713" y="350838"/>
            <a:ext cx="438150" cy="47466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672771" name="Rectangle 3"/>
          <p:cNvSpPr>
            <a:spLocks noChangeArrowheads="1"/>
          </p:cNvSpPr>
          <p:nvPr/>
        </p:nvSpPr>
        <p:spPr bwMode="ltGray">
          <a:xfrm>
            <a:off x="2273301" y="350838"/>
            <a:ext cx="328613" cy="47466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grpSp>
        <p:nvGrpSpPr>
          <p:cNvPr id="672772" name="Group 4"/>
          <p:cNvGrpSpPr>
            <a:grpSpLocks/>
          </p:cNvGrpSpPr>
          <p:nvPr/>
        </p:nvGrpSpPr>
        <p:grpSpPr bwMode="auto">
          <a:xfrm>
            <a:off x="2014539" y="773113"/>
            <a:ext cx="738187" cy="474662"/>
            <a:chOff x="309" y="487"/>
            <a:chExt cx="465" cy="299"/>
          </a:xfrm>
        </p:grpSpPr>
        <p:sp>
          <p:nvSpPr>
            <p:cNvPr id="672773" name="Rectangle 5"/>
            <p:cNvSpPr>
              <a:spLocks noChangeArrowheads="1"/>
            </p:cNvSpPr>
            <p:nvPr/>
          </p:nvSpPr>
          <p:spPr bwMode="ltGray">
            <a:xfrm>
              <a:off x="309" y="487"/>
              <a:ext cx="266" cy="299"/>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672774" name="Rectangle 6"/>
            <p:cNvSpPr>
              <a:spLocks noChangeArrowheads="1"/>
            </p:cNvSpPr>
            <p:nvPr/>
          </p:nvSpPr>
          <p:spPr bwMode="ltGray">
            <a:xfrm>
              <a:off x="542" y="487"/>
              <a:ext cx="232" cy="299"/>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grpSp>
      <p:sp>
        <p:nvSpPr>
          <p:cNvPr id="672775" name="Rectangle 7"/>
          <p:cNvSpPr>
            <a:spLocks noChangeArrowheads="1"/>
          </p:cNvSpPr>
          <p:nvPr/>
        </p:nvSpPr>
        <p:spPr bwMode="ltGray">
          <a:xfrm>
            <a:off x="1600200" y="700089"/>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672776" name="Rectangle 8"/>
          <p:cNvSpPr>
            <a:spLocks noChangeArrowheads="1"/>
          </p:cNvSpPr>
          <p:nvPr/>
        </p:nvSpPr>
        <p:spPr bwMode="gray">
          <a:xfrm>
            <a:off x="2235200" y="242888"/>
            <a:ext cx="31750" cy="10525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672777" name="Rectangle 9"/>
          <p:cNvSpPr>
            <a:spLocks noChangeArrowheads="1"/>
          </p:cNvSpPr>
          <p:nvPr/>
        </p:nvSpPr>
        <p:spPr bwMode="gray">
          <a:xfrm>
            <a:off x="1966914" y="773113"/>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672778" name="Rectangle 10"/>
          <p:cNvSpPr>
            <a:spLocks noChangeArrowheads="1"/>
          </p:cNvSpPr>
          <p:nvPr/>
        </p:nvSpPr>
        <p:spPr bwMode="auto">
          <a:xfrm>
            <a:off x="1676400" y="1447800"/>
            <a:ext cx="8839200" cy="381000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2857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2779" name="Rectangle 11"/>
          <p:cNvSpPr>
            <a:spLocks noChangeArrowheads="1"/>
          </p:cNvSpPr>
          <p:nvPr/>
        </p:nvSpPr>
        <p:spPr bwMode="auto">
          <a:xfrm>
            <a:off x="1752600" y="1447801"/>
            <a:ext cx="85344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sz="2800" i="1"/>
              <a:t>Most local-area networks use a </a:t>
            </a:r>
            <a:r>
              <a:rPr lang="en-US" altLang="en-US" sz="2800" i="1">
                <a:solidFill>
                  <a:schemeClr val="hlink"/>
                </a:solidFill>
              </a:rPr>
              <a:t>48-bit</a:t>
            </a:r>
            <a:r>
              <a:rPr lang="en-US" altLang="en-US" sz="2800" i="1"/>
              <a:t> (6-byte) physical address written as 12 hexadecimal digits; every byte (2 hexadecimal digits) is separated by a colon, as shown below:</a:t>
            </a:r>
          </a:p>
        </p:txBody>
      </p:sp>
      <p:sp>
        <p:nvSpPr>
          <p:cNvPr id="672780" name="Text Box 12"/>
          <p:cNvSpPr txBox="1">
            <a:spLocks noChangeArrowheads="1"/>
          </p:cNvSpPr>
          <p:nvPr/>
        </p:nvSpPr>
        <p:spPr bwMode="auto">
          <a:xfrm>
            <a:off x="2667001" y="182564"/>
            <a:ext cx="22844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i="1">
                <a:solidFill>
                  <a:schemeClr val="hlink"/>
                </a:solidFill>
              </a:rPr>
              <a:t>Example 2.2</a:t>
            </a:r>
          </a:p>
        </p:txBody>
      </p:sp>
      <p:sp>
        <p:nvSpPr>
          <p:cNvPr id="672782" name="Rectangle 14"/>
          <p:cNvSpPr>
            <a:spLocks noChangeArrowheads="1"/>
          </p:cNvSpPr>
          <p:nvPr/>
        </p:nvSpPr>
        <p:spPr bwMode="auto">
          <a:xfrm>
            <a:off x="1752600" y="3717926"/>
            <a:ext cx="8534400" cy="1503363"/>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a:solidFill>
                  <a:schemeClr val="folHlink"/>
                </a:solidFill>
              </a:rPr>
              <a:t>07:01:02:01:2C:4B</a:t>
            </a:r>
            <a:br>
              <a:rPr lang="en-US" altLang="en-US" sz="3200">
                <a:solidFill>
                  <a:schemeClr val="folHlink"/>
                </a:solidFill>
              </a:rPr>
            </a:br>
            <a:endParaRPr lang="en-US" altLang="en-US" sz="3200">
              <a:solidFill>
                <a:schemeClr val="folHlink"/>
              </a:solidFill>
            </a:endParaRPr>
          </a:p>
          <a:p>
            <a:pPr algn="ctr"/>
            <a:r>
              <a:rPr lang="en-US" altLang="en-US" sz="2800"/>
              <a:t>A 6-byte (12 hexadecimal digits) physical address.</a:t>
            </a:r>
          </a:p>
        </p:txBody>
      </p:sp>
      <p:sp>
        <p:nvSpPr>
          <p:cNvPr id="2" name="Date Placeholder 1"/>
          <p:cNvSpPr>
            <a:spLocks noGrp="1"/>
          </p:cNvSpPr>
          <p:nvPr>
            <p:ph type="dt" sz="half" idx="10"/>
          </p:nvPr>
        </p:nvSpPr>
        <p:spPr/>
        <p:txBody>
          <a:bodyPr/>
          <a:lstStyle/>
          <a:p>
            <a:fld id="{C728CC34-6F89-4BF4-A9E5-DCCFE1CD50C0}"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Tree>
    <p:extLst>
      <p:ext uri="{BB962C8B-B14F-4D97-AF65-F5344CB8AC3E}">
        <p14:creationId xmlns:p14="http://schemas.microsoft.com/office/powerpoint/2010/main" val="22402283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
          <p:cNvSpPr>
            <a:spLocks noGrp="1"/>
          </p:cNvSpPr>
          <p:nvPr>
            <p:ph type="sldNum" sz="quarter" idx="10"/>
          </p:nvPr>
        </p:nvSpPr>
        <p:spPr/>
        <p:txBody>
          <a:bodyPr/>
          <a:lstStyle/>
          <a:p>
            <a:r>
              <a:rPr lang="en-US" altLang="en-US"/>
              <a:t>2.</a:t>
            </a:r>
            <a:fld id="{B00E0715-C7C0-4127-94B0-9A25779732C0}" type="slidenum">
              <a:rPr lang="en-US" altLang="en-US"/>
              <a:pPr/>
              <a:t>52</a:t>
            </a:fld>
            <a:endParaRPr lang="en-US" altLang="en-US"/>
          </a:p>
        </p:txBody>
      </p:sp>
      <p:sp>
        <p:nvSpPr>
          <p:cNvPr id="673794" name="Rectangle 2"/>
          <p:cNvSpPr>
            <a:spLocks noChangeArrowheads="1"/>
          </p:cNvSpPr>
          <p:nvPr/>
        </p:nvSpPr>
        <p:spPr bwMode="ltGray">
          <a:xfrm>
            <a:off x="1890713" y="350838"/>
            <a:ext cx="438150" cy="47466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673795" name="Rectangle 3"/>
          <p:cNvSpPr>
            <a:spLocks noChangeArrowheads="1"/>
          </p:cNvSpPr>
          <p:nvPr/>
        </p:nvSpPr>
        <p:spPr bwMode="ltGray">
          <a:xfrm>
            <a:off x="2273301" y="350838"/>
            <a:ext cx="328613" cy="47466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grpSp>
        <p:nvGrpSpPr>
          <p:cNvPr id="673796" name="Group 4"/>
          <p:cNvGrpSpPr>
            <a:grpSpLocks/>
          </p:cNvGrpSpPr>
          <p:nvPr/>
        </p:nvGrpSpPr>
        <p:grpSpPr bwMode="auto">
          <a:xfrm>
            <a:off x="2014539" y="773113"/>
            <a:ext cx="738187" cy="474662"/>
            <a:chOff x="309" y="487"/>
            <a:chExt cx="465" cy="299"/>
          </a:xfrm>
        </p:grpSpPr>
        <p:sp>
          <p:nvSpPr>
            <p:cNvPr id="673797" name="Rectangle 5"/>
            <p:cNvSpPr>
              <a:spLocks noChangeArrowheads="1"/>
            </p:cNvSpPr>
            <p:nvPr/>
          </p:nvSpPr>
          <p:spPr bwMode="ltGray">
            <a:xfrm>
              <a:off x="309" y="487"/>
              <a:ext cx="266" cy="299"/>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673798" name="Rectangle 6"/>
            <p:cNvSpPr>
              <a:spLocks noChangeArrowheads="1"/>
            </p:cNvSpPr>
            <p:nvPr/>
          </p:nvSpPr>
          <p:spPr bwMode="ltGray">
            <a:xfrm>
              <a:off x="542" y="487"/>
              <a:ext cx="232" cy="299"/>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grpSp>
      <p:sp>
        <p:nvSpPr>
          <p:cNvPr id="673799" name="Rectangle 7"/>
          <p:cNvSpPr>
            <a:spLocks noChangeArrowheads="1"/>
          </p:cNvSpPr>
          <p:nvPr/>
        </p:nvSpPr>
        <p:spPr bwMode="ltGray">
          <a:xfrm>
            <a:off x="1600200" y="700089"/>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673800" name="Rectangle 8"/>
          <p:cNvSpPr>
            <a:spLocks noChangeArrowheads="1"/>
          </p:cNvSpPr>
          <p:nvPr/>
        </p:nvSpPr>
        <p:spPr bwMode="gray">
          <a:xfrm>
            <a:off x="2235200" y="242888"/>
            <a:ext cx="31750" cy="10525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673801" name="Rectangle 9"/>
          <p:cNvSpPr>
            <a:spLocks noChangeArrowheads="1"/>
          </p:cNvSpPr>
          <p:nvPr/>
        </p:nvSpPr>
        <p:spPr bwMode="gray">
          <a:xfrm>
            <a:off x="1966914" y="773113"/>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673802" name="Rectangle 10"/>
          <p:cNvSpPr>
            <a:spLocks noChangeArrowheads="1"/>
          </p:cNvSpPr>
          <p:nvPr/>
        </p:nvSpPr>
        <p:spPr bwMode="auto">
          <a:xfrm>
            <a:off x="1676400" y="1447800"/>
            <a:ext cx="8839200" cy="381000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2857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3803" name="Rectangle 11"/>
          <p:cNvSpPr>
            <a:spLocks noChangeArrowheads="1"/>
          </p:cNvSpPr>
          <p:nvPr/>
        </p:nvSpPr>
        <p:spPr bwMode="auto">
          <a:xfrm>
            <a:off x="1752600" y="1524001"/>
            <a:ext cx="8534400"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sz="2800" i="1"/>
              <a:t>Figure 2.20 shows a part of an internet with two routers connecting three LANs. Each device (computer or router) has a pair of addresses (logical and physical) for each connection. In this case, each computer is connected to only one link and therefore has only one pair of addresses. Each router, however, is connected to three networks (only two are shown in the figure). So each router has three pairs of addresses, one for each connection. </a:t>
            </a:r>
          </a:p>
        </p:txBody>
      </p:sp>
      <p:sp>
        <p:nvSpPr>
          <p:cNvPr id="673804" name="Text Box 12"/>
          <p:cNvSpPr txBox="1">
            <a:spLocks noChangeArrowheads="1"/>
          </p:cNvSpPr>
          <p:nvPr/>
        </p:nvSpPr>
        <p:spPr bwMode="auto">
          <a:xfrm>
            <a:off x="2667001" y="182564"/>
            <a:ext cx="22844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i="1">
                <a:solidFill>
                  <a:schemeClr val="hlink"/>
                </a:solidFill>
              </a:rPr>
              <a:t>Example 2.3</a:t>
            </a:r>
          </a:p>
        </p:txBody>
      </p:sp>
      <p:sp>
        <p:nvSpPr>
          <p:cNvPr id="2" name="Date Placeholder 1"/>
          <p:cNvSpPr>
            <a:spLocks noGrp="1"/>
          </p:cNvSpPr>
          <p:nvPr>
            <p:ph type="dt" sz="half" idx="10"/>
          </p:nvPr>
        </p:nvSpPr>
        <p:spPr/>
        <p:txBody>
          <a:bodyPr/>
          <a:lstStyle/>
          <a:p>
            <a:fld id="{F2F36F69-D574-4C1B-8F04-908C8BF414BF}"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Tree>
    <p:extLst>
      <p:ext uri="{BB962C8B-B14F-4D97-AF65-F5344CB8AC3E}">
        <p14:creationId xmlns:p14="http://schemas.microsoft.com/office/powerpoint/2010/main" val="261714930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p:cNvSpPr>
            <a:spLocks noGrp="1"/>
          </p:cNvSpPr>
          <p:nvPr>
            <p:ph type="sldNum" sz="quarter" idx="10"/>
          </p:nvPr>
        </p:nvSpPr>
        <p:spPr/>
        <p:txBody>
          <a:bodyPr/>
          <a:lstStyle/>
          <a:p>
            <a:r>
              <a:rPr lang="en-US" altLang="en-US"/>
              <a:t>2.</a:t>
            </a:r>
            <a:fld id="{4BEBF24E-519D-4F7A-9F25-33D6F9618805}" type="slidenum">
              <a:rPr lang="en-US" altLang="en-US"/>
              <a:pPr/>
              <a:t>53</a:t>
            </a:fld>
            <a:endParaRPr lang="en-US" altLang="en-US"/>
          </a:p>
        </p:txBody>
      </p:sp>
      <p:sp>
        <p:nvSpPr>
          <p:cNvPr id="654338" name="Line 2"/>
          <p:cNvSpPr>
            <a:spLocks noChangeShapeType="1"/>
          </p:cNvSpPr>
          <p:nvPr/>
        </p:nvSpPr>
        <p:spPr bwMode="auto">
          <a:xfrm>
            <a:off x="1676400" y="152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4339" name="Line 3"/>
          <p:cNvSpPr>
            <a:spLocks noChangeShapeType="1"/>
          </p:cNvSpPr>
          <p:nvPr/>
        </p:nvSpPr>
        <p:spPr bwMode="auto">
          <a:xfrm>
            <a:off x="1676400" y="990600"/>
            <a:ext cx="8763000"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4340" name="Text Box 4"/>
          <p:cNvSpPr txBox="1">
            <a:spLocks noChangeArrowheads="1"/>
          </p:cNvSpPr>
          <p:nvPr/>
        </p:nvSpPr>
        <p:spPr bwMode="auto">
          <a:xfrm>
            <a:off x="1828800" y="381001"/>
            <a:ext cx="29890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folHlink"/>
                </a:solidFill>
              </a:rPr>
              <a:t>Figure 2.20  </a:t>
            </a:r>
            <a:r>
              <a:rPr lang="en-US" altLang="en-US" sz="2000" i="1"/>
              <a:t>IP addresses</a:t>
            </a:r>
          </a:p>
        </p:txBody>
      </p:sp>
      <p:sp>
        <p:nvSpPr>
          <p:cNvPr id="654341" name="Line 5"/>
          <p:cNvSpPr>
            <a:spLocks noChangeShapeType="1"/>
          </p:cNvSpPr>
          <p:nvPr/>
        </p:nvSpPr>
        <p:spPr bwMode="auto">
          <a:xfrm>
            <a:off x="1676400" y="6248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5434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4988" y="1089026"/>
            <a:ext cx="6069012" cy="508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4CBCBE51-8724-4ADC-AE1D-5F6892088D99}"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Tree>
    <p:extLst>
      <p:ext uri="{BB962C8B-B14F-4D97-AF65-F5344CB8AC3E}">
        <p14:creationId xmlns:p14="http://schemas.microsoft.com/office/powerpoint/2010/main" val="66223487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
          <p:cNvSpPr>
            <a:spLocks noGrp="1"/>
          </p:cNvSpPr>
          <p:nvPr>
            <p:ph type="sldNum" sz="quarter" idx="10"/>
          </p:nvPr>
        </p:nvSpPr>
        <p:spPr/>
        <p:txBody>
          <a:bodyPr/>
          <a:lstStyle/>
          <a:p>
            <a:r>
              <a:rPr lang="en-US" altLang="en-US"/>
              <a:t>2.</a:t>
            </a:r>
            <a:fld id="{22B1410E-B265-4397-B21E-9CAEC6FA6D7B}" type="slidenum">
              <a:rPr lang="en-US" altLang="en-US"/>
              <a:pPr/>
              <a:t>54</a:t>
            </a:fld>
            <a:endParaRPr lang="en-US" altLang="en-US"/>
          </a:p>
        </p:txBody>
      </p:sp>
      <p:sp>
        <p:nvSpPr>
          <p:cNvPr id="674818" name="Rectangle 2"/>
          <p:cNvSpPr>
            <a:spLocks noChangeArrowheads="1"/>
          </p:cNvSpPr>
          <p:nvPr/>
        </p:nvSpPr>
        <p:spPr bwMode="ltGray">
          <a:xfrm>
            <a:off x="1890713" y="350838"/>
            <a:ext cx="438150" cy="47466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674819" name="Rectangle 3"/>
          <p:cNvSpPr>
            <a:spLocks noChangeArrowheads="1"/>
          </p:cNvSpPr>
          <p:nvPr/>
        </p:nvSpPr>
        <p:spPr bwMode="ltGray">
          <a:xfrm>
            <a:off x="2273301" y="350838"/>
            <a:ext cx="328613" cy="47466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grpSp>
        <p:nvGrpSpPr>
          <p:cNvPr id="674820" name="Group 4"/>
          <p:cNvGrpSpPr>
            <a:grpSpLocks/>
          </p:cNvGrpSpPr>
          <p:nvPr/>
        </p:nvGrpSpPr>
        <p:grpSpPr bwMode="auto">
          <a:xfrm>
            <a:off x="2014539" y="773113"/>
            <a:ext cx="738187" cy="474662"/>
            <a:chOff x="309" y="487"/>
            <a:chExt cx="465" cy="299"/>
          </a:xfrm>
        </p:grpSpPr>
        <p:sp>
          <p:nvSpPr>
            <p:cNvPr id="674821" name="Rectangle 5"/>
            <p:cNvSpPr>
              <a:spLocks noChangeArrowheads="1"/>
            </p:cNvSpPr>
            <p:nvPr/>
          </p:nvSpPr>
          <p:spPr bwMode="ltGray">
            <a:xfrm>
              <a:off x="309" y="487"/>
              <a:ext cx="266" cy="299"/>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674822" name="Rectangle 6"/>
            <p:cNvSpPr>
              <a:spLocks noChangeArrowheads="1"/>
            </p:cNvSpPr>
            <p:nvPr/>
          </p:nvSpPr>
          <p:spPr bwMode="ltGray">
            <a:xfrm>
              <a:off x="542" y="487"/>
              <a:ext cx="232" cy="299"/>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grpSp>
      <p:sp>
        <p:nvSpPr>
          <p:cNvPr id="674823" name="Rectangle 7"/>
          <p:cNvSpPr>
            <a:spLocks noChangeArrowheads="1"/>
          </p:cNvSpPr>
          <p:nvPr/>
        </p:nvSpPr>
        <p:spPr bwMode="ltGray">
          <a:xfrm>
            <a:off x="1600200" y="700089"/>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674824" name="Rectangle 8"/>
          <p:cNvSpPr>
            <a:spLocks noChangeArrowheads="1"/>
          </p:cNvSpPr>
          <p:nvPr/>
        </p:nvSpPr>
        <p:spPr bwMode="gray">
          <a:xfrm>
            <a:off x="2235200" y="242888"/>
            <a:ext cx="31750" cy="10525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674825" name="Rectangle 9"/>
          <p:cNvSpPr>
            <a:spLocks noChangeArrowheads="1"/>
          </p:cNvSpPr>
          <p:nvPr/>
        </p:nvSpPr>
        <p:spPr bwMode="gray">
          <a:xfrm>
            <a:off x="1966914" y="773113"/>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674826" name="Rectangle 10"/>
          <p:cNvSpPr>
            <a:spLocks noChangeArrowheads="1"/>
          </p:cNvSpPr>
          <p:nvPr/>
        </p:nvSpPr>
        <p:spPr bwMode="auto">
          <a:xfrm>
            <a:off x="1676400" y="1447800"/>
            <a:ext cx="8839200" cy="381000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2857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4827" name="Rectangle 11"/>
          <p:cNvSpPr>
            <a:spLocks noChangeArrowheads="1"/>
          </p:cNvSpPr>
          <p:nvPr/>
        </p:nvSpPr>
        <p:spPr bwMode="auto">
          <a:xfrm>
            <a:off x="1752600" y="1371600"/>
            <a:ext cx="85344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sz="2800" i="1"/>
              <a:t>Figure 2.21 shows two computers communicating via the Internet. The sending computer is running three processes at this time with port addresses a, b, and c. The receiving computer is running two processes at this time with port addresses j and k. Process </a:t>
            </a:r>
            <a:r>
              <a:rPr lang="en-US" altLang="en-US" sz="2800" i="1">
                <a:solidFill>
                  <a:schemeClr val="hlink"/>
                </a:solidFill>
              </a:rPr>
              <a:t>a</a:t>
            </a:r>
            <a:r>
              <a:rPr lang="en-US" altLang="en-US" sz="2800" i="1"/>
              <a:t> in the sending computer needs to communicate with process </a:t>
            </a:r>
            <a:r>
              <a:rPr lang="en-US" altLang="en-US" sz="2800" i="1">
                <a:solidFill>
                  <a:schemeClr val="hlink"/>
                </a:solidFill>
              </a:rPr>
              <a:t>j</a:t>
            </a:r>
            <a:r>
              <a:rPr lang="en-US" altLang="en-US" sz="2800" i="1"/>
              <a:t> in the receiving computer. Note that although physical addresses change from hop to hop, logical and port addresses remain the same from the source to destination. </a:t>
            </a:r>
          </a:p>
        </p:txBody>
      </p:sp>
      <p:sp>
        <p:nvSpPr>
          <p:cNvPr id="674828" name="Text Box 12"/>
          <p:cNvSpPr txBox="1">
            <a:spLocks noChangeArrowheads="1"/>
          </p:cNvSpPr>
          <p:nvPr/>
        </p:nvSpPr>
        <p:spPr bwMode="auto">
          <a:xfrm>
            <a:off x="2667001" y="182564"/>
            <a:ext cx="22844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i="1">
                <a:solidFill>
                  <a:schemeClr val="hlink"/>
                </a:solidFill>
              </a:rPr>
              <a:t>Example 2.4</a:t>
            </a:r>
          </a:p>
        </p:txBody>
      </p:sp>
      <p:sp>
        <p:nvSpPr>
          <p:cNvPr id="2" name="Date Placeholder 1"/>
          <p:cNvSpPr>
            <a:spLocks noGrp="1"/>
          </p:cNvSpPr>
          <p:nvPr>
            <p:ph type="dt" sz="half" idx="10"/>
          </p:nvPr>
        </p:nvSpPr>
        <p:spPr/>
        <p:txBody>
          <a:bodyPr/>
          <a:lstStyle/>
          <a:p>
            <a:fld id="{1F4287E5-EF1D-487C-8AE9-FF68459531C9}"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Tree>
    <p:extLst>
      <p:ext uri="{BB962C8B-B14F-4D97-AF65-F5344CB8AC3E}">
        <p14:creationId xmlns:p14="http://schemas.microsoft.com/office/powerpoint/2010/main" val="10039484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p:cNvSpPr>
            <a:spLocks noGrp="1"/>
          </p:cNvSpPr>
          <p:nvPr>
            <p:ph type="sldNum" sz="quarter" idx="10"/>
          </p:nvPr>
        </p:nvSpPr>
        <p:spPr/>
        <p:txBody>
          <a:bodyPr/>
          <a:lstStyle/>
          <a:p>
            <a:r>
              <a:rPr lang="en-US" altLang="en-US"/>
              <a:t>2.</a:t>
            </a:r>
            <a:fld id="{1434BEB0-7750-4740-A135-7D298BCC8D50}" type="slidenum">
              <a:rPr lang="en-US" altLang="en-US"/>
              <a:pPr/>
              <a:t>55</a:t>
            </a:fld>
            <a:endParaRPr lang="en-US" altLang="en-US"/>
          </a:p>
        </p:txBody>
      </p:sp>
      <p:sp>
        <p:nvSpPr>
          <p:cNvPr id="655362" name="Line 2"/>
          <p:cNvSpPr>
            <a:spLocks noChangeShapeType="1"/>
          </p:cNvSpPr>
          <p:nvPr/>
        </p:nvSpPr>
        <p:spPr bwMode="auto">
          <a:xfrm>
            <a:off x="1676400" y="152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363" name="Line 3"/>
          <p:cNvSpPr>
            <a:spLocks noChangeShapeType="1"/>
          </p:cNvSpPr>
          <p:nvPr/>
        </p:nvSpPr>
        <p:spPr bwMode="auto">
          <a:xfrm>
            <a:off x="1676400" y="990600"/>
            <a:ext cx="8763000"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364" name="Text Box 4"/>
          <p:cNvSpPr txBox="1">
            <a:spLocks noChangeArrowheads="1"/>
          </p:cNvSpPr>
          <p:nvPr/>
        </p:nvSpPr>
        <p:spPr bwMode="auto">
          <a:xfrm>
            <a:off x="1828801" y="381000"/>
            <a:ext cx="3325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folHlink"/>
                </a:solidFill>
              </a:rPr>
              <a:t>Figure 2.21  </a:t>
            </a:r>
            <a:r>
              <a:rPr lang="en-US" altLang="en-US" sz="2000" i="1"/>
              <a:t>Port addresses</a:t>
            </a:r>
          </a:p>
        </p:txBody>
      </p:sp>
      <p:sp>
        <p:nvSpPr>
          <p:cNvPr id="655365" name="Line 5"/>
          <p:cNvSpPr>
            <a:spLocks noChangeShapeType="1"/>
          </p:cNvSpPr>
          <p:nvPr/>
        </p:nvSpPr>
        <p:spPr bwMode="auto">
          <a:xfrm>
            <a:off x="1676400" y="63246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5536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9826" y="990600"/>
            <a:ext cx="7038975" cy="527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05A295E4-772B-4B5C-9693-39BFAB5D7FBF}"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Tree>
    <p:extLst>
      <p:ext uri="{BB962C8B-B14F-4D97-AF65-F5344CB8AC3E}">
        <p14:creationId xmlns:p14="http://schemas.microsoft.com/office/powerpoint/2010/main" val="310365823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0"/>
          </p:nvPr>
        </p:nvSpPr>
        <p:spPr/>
        <p:txBody>
          <a:bodyPr/>
          <a:lstStyle/>
          <a:p>
            <a:r>
              <a:rPr lang="en-US" altLang="en-US"/>
              <a:t>2.</a:t>
            </a:r>
            <a:fld id="{443D8A2A-499F-41D2-858C-54EAA8426E4F}" type="slidenum">
              <a:rPr lang="en-US" altLang="en-US"/>
              <a:pPr/>
              <a:t>56</a:t>
            </a:fld>
            <a:endParaRPr lang="en-US" altLang="en-US"/>
          </a:p>
        </p:txBody>
      </p:sp>
      <p:sp>
        <p:nvSpPr>
          <p:cNvPr id="676866" name="Rectangle 2"/>
          <p:cNvSpPr>
            <a:spLocks noChangeArrowheads="1"/>
          </p:cNvSpPr>
          <p:nvPr/>
        </p:nvSpPr>
        <p:spPr bwMode="ltGray">
          <a:xfrm>
            <a:off x="1890713" y="107951"/>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676867" name="Rectangle 3"/>
          <p:cNvSpPr>
            <a:spLocks noChangeArrowheads="1"/>
          </p:cNvSpPr>
          <p:nvPr/>
        </p:nvSpPr>
        <p:spPr bwMode="ltGray">
          <a:xfrm>
            <a:off x="2273301" y="107951"/>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676868" name="Rectangle 4"/>
          <p:cNvSpPr>
            <a:spLocks noChangeArrowheads="1"/>
          </p:cNvSpPr>
          <p:nvPr/>
        </p:nvSpPr>
        <p:spPr bwMode="ltGray">
          <a:xfrm>
            <a:off x="2014539" y="530226"/>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676869" name="Rectangle 5"/>
          <p:cNvSpPr>
            <a:spLocks noChangeArrowheads="1"/>
          </p:cNvSpPr>
          <p:nvPr/>
        </p:nvSpPr>
        <p:spPr bwMode="ltGray">
          <a:xfrm>
            <a:off x="2384425" y="530226"/>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676870" name="Rectangle 6"/>
          <p:cNvSpPr>
            <a:spLocks noChangeArrowheads="1"/>
          </p:cNvSpPr>
          <p:nvPr/>
        </p:nvSpPr>
        <p:spPr bwMode="ltGray">
          <a:xfrm>
            <a:off x="1600200" y="457201"/>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676871" name="Rectangle 7"/>
          <p:cNvSpPr>
            <a:spLocks noChangeArrowheads="1"/>
          </p:cNvSpPr>
          <p:nvPr/>
        </p:nvSpPr>
        <p:spPr bwMode="gray">
          <a:xfrm>
            <a:off x="2235200" y="1"/>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676872" name="Rectangle 8"/>
          <p:cNvSpPr>
            <a:spLocks noChangeArrowheads="1"/>
          </p:cNvSpPr>
          <p:nvPr/>
        </p:nvSpPr>
        <p:spPr bwMode="gray">
          <a:xfrm>
            <a:off x="1966914"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676873" name="Line 9"/>
          <p:cNvSpPr>
            <a:spLocks noChangeShapeType="1"/>
          </p:cNvSpPr>
          <p:nvPr/>
        </p:nvSpPr>
        <p:spPr bwMode="auto">
          <a:xfrm>
            <a:off x="1981200" y="29718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874" name="Line 10"/>
          <p:cNvSpPr>
            <a:spLocks noChangeShapeType="1"/>
          </p:cNvSpPr>
          <p:nvPr/>
        </p:nvSpPr>
        <p:spPr bwMode="auto">
          <a:xfrm>
            <a:off x="1982788" y="39624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875" name="Rectangle 11"/>
          <p:cNvSpPr>
            <a:spLocks noChangeArrowheads="1"/>
          </p:cNvSpPr>
          <p:nvPr/>
        </p:nvSpPr>
        <p:spPr bwMode="auto">
          <a:xfrm>
            <a:off x="2019300" y="3063876"/>
            <a:ext cx="8077200" cy="830997"/>
          </a:xfrm>
          <a:prstGeom prst="rect">
            <a:avLst/>
          </a:prstGeom>
          <a:solidFill>
            <a:srgbClr val="99FF33"/>
          </a:solidFill>
          <a:ln>
            <a:noFill/>
          </a:ln>
          <a:effectLst/>
          <a:extLs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t>The physical addresses will change from hop to hop,</a:t>
            </a:r>
          </a:p>
          <a:p>
            <a:pPr algn="ctr"/>
            <a:r>
              <a:rPr lang="en-US" altLang="en-US" sz="2400"/>
              <a:t>but the logical addresses usually remain the same.</a:t>
            </a:r>
          </a:p>
        </p:txBody>
      </p:sp>
      <p:grpSp>
        <p:nvGrpSpPr>
          <p:cNvPr id="676879" name="Group 15"/>
          <p:cNvGrpSpPr>
            <a:grpSpLocks/>
          </p:cNvGrpSpPr>
          <p:nvPr/>
        </p:nvGrpSpPr>
        <p:grpSpPr bwMode="auto">
          <a:xfrm>
            <a:off x="2057400" y="2286000"/>
            <a:ext cx="1143000" cy="566738"/>
            <a:chOff x="1200" y="1248"/>
            <a:chExt cx="720" cy="357"/>
          </a:xfrm>
        </p:grpSpPr>
        <p:pic>
          <p:nvPicPr>
            <p:cNvPr id="676880"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1248"/>
              <a:ext cx="720" cy="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6881" name="Text Box 17"/>
            <p:cNvSpPr txBox="1">
              <a:spLocks noChangeArrowheads="1"/>
            </p:cNvSpPr>
            <p:nvPr/>
          </p:nvSpPr>
          <p:spPr bwMode="auto">
            <a:xfrm>
              <a:off x="1284" y="1248"/>
              <a:ext cx="559"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i="1">
                  <a:solidFill>
                    <a:schemeClr val="hlink"/>
                  </a:solidFill>
                </a:rPr>
                <a:t>Note</a:t>
              </a:r>
            </a:p>
          </p:txBody>
        </p:sp>
      </p:grpSp>
      <p:sp>
        <p:nvSpPr>
          <p:cNvPr id="2" name="Date Placeholder 1"/>
          <p:cNvSpPr>
            <a:spLocks noGrp="1"/>
          </p:cNvSpPr>
          <p:nvPr>
            <p:ph type="dt" sz="half" idx="10"/>
          </p:nvPr>
        </p:nvSpPr>
        <p:spPr/>
        <p:txBody>
          <a:bodyPr/>
          <a:lstStyle/>
          <a:p>
            <a:fld id="{A397C019-3C45-45BC-A983-645062CFD919}"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Tree>
    <p:extLst>
      <p:ext uri="{BB962C8B-B14F-4D97-AF65-F5344CB8AC3E}">
        <p14:creationId xmlns:p14="http://schemas.microsoft.com/office/powerpoint/2010/main" val="74957519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
          <p:cNvSpPr>
            <a:spLocks noGrp="1"/>
          </p:cNvSpPr>
          <p:nvPr>
            <p:ph type="sldNum" sz="quarter" idx="10"/>
          </p:nvPr>
        </p:nvSpPr>
        <p:spPr/>
        <p:txBody>
          <a:bodyPr/>
          <a:lstStyle/>
          <a:p>
            <a:r>
              <a:rPr lang="en-US" altLang="en-US"/>
              <a:t>2.</a:t>
            </a:r>
            <a:fld id="{8ABF8071-35A2-4AA5-9083-D4A2FE7D8D24}" type="slidenum">
              <a:rPr lang="en-US" altLang="en-US"/>
              <a:pPr/>
              <a:t>57</a:t>
            </a:fld>
            <a:endParaRPr lang="en-US" altLang="en-US"/>
          </a:p>
        </p:txBody>
      </p:sp>
      <p:sp>
        <p:nvSpPr>
          <p:cNvPr id="675842" name="Rectangle 2"/>
          <p:cNvSpPr>
            <a:spLocks noChangeArrowheads="1"/>
          </p:cNvSpPr>
          <p:nvPr/>
        </p:nvSpPr>
        <p:spPr bwMode="ltGray">
          <a:xfrm>
            <a:off x="1890713" y="350838"/>
            <a:ext cx="438150" cy="47466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675843" name="Rectangle 3"/>
          <p:cNvSpPr>
            <a:spLocks noChangeArrowheads="1"/>
          </p:cNvSpPr>
          <p:nvPr/>
        </p:nvSpPr>
        <p:spPr bwMode="ltGray">
          <a:xfrm>
            <a:off x="2273301" y="350838"/>
            <a:ext cx="328613" cy="47466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grpSp>
        <p:nvGrpSpPr>
          <p:cNvPr id="675844" name="Group 4"/>
          <p:cNvGrpSpPr>
            <a:grpSpLocks/>
          </p:cNvGrpSpPr>
          <p:nvPr/>
        </p:nvGrpSpPr>
        <p:grpSpPr bwMode="auto">
          <a:xfrm>
            <a:off x="2014539" y="773113"/>
            <a:ext cx="738187" cy="474662"/>
            <a:chOff x="309" y="487"/>
            <a:chExt cx="465" cy="299"/>
          </a:xfrm>
        </p:grpSpPr>
        <p:sp>
          <p:nvSpPr>
            <p:cNvPr id="675845" name="Rectangle 5"/>
            <p:cNvSpPr>
              <a:spLocks noChangeArrowheads="1"/>
            </p:cNvSpPr>
            <p:nvPr/>
          </p:nvSpPr>
          <p:spPr bwMode="ltGray">
            <a:xfrm>
              <a:off x="309" y="487"/>
              <a:ext cx="266" cy="299"/>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675846" name="Rectangle 6"/>
            <p:cNvSpPr>
              <a:spLocks noChangeArrowheads="1"/>
            </p:cNvSpPr>
            <p:nvPr/>
          </p:nvSpPr>
          <p:spPr bwMode="ltGray">
            <a:xfrm>
              <a:off x="542" y="487"/>
              <a:ext cx="232" cy="299"/>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grpSp>
      <p:sp>
        <p:nvSpPr>
          <p:cNvPr id="675847" name="Rectangle 7"/>
          <p:cNvSpPr>
            <a:spLocks noChangeArrowheads="1"/>
          </p:cNvSpPr>
          <p:nvPr/>
        </p:nvSpPr>
        <p:spPr bwMode="ltGray">
          <a:xfrm>
            <a:off x="1600200" y="700089"/>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675848" name="Rectangle 8"/>
          <p:cNvSpPr>
            <a:spLocks noChangeArrowheads="1"/>
          </p:cNvSpPr>
          <p:nvPr/>
        </p:nvSpPr>
        <p:spPr bwMode="gray">
          <a:xfrm>
            <a:off x="2235200" y="242888"/>
            <a:ext cx="31750" cy="10525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675849" name="Rectangle 9"/>
          <p:cNvSpPr>
            <a:spLocks noChangeArrowheads="1"/>
          </p:cNvSpPr>
          <p:nvPr/>
        </p:nvSpPr>
        <p:spPr bwMode="gray">
          <a:xfrm>
            <a:off x="1966914" y="773113"/>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ahoma" panose="020B0604030504040204" pitchFamily="34" charset="0"/>
            </a:endParaRPr>
          </a:p>
        </p:txBody>
      </p:sp>
      <p:sp>
        <p:nvSpPr>
          <p:cNvPr id="675850" name="Rectangle 10"/>
          <p:cNvSpPr>
            <a:spLocks noChangeArrowheads="1"/>
          </p:cNvSpPr>
          <p:nvPr/>
        </p:nvSpPr>
        <p:spPr bwMode="auto">
          <a:xfrm>
            <a:off x="1676400" y="1447800"/>
            <a:ext cx="8839200" cy="381000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2857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5852" name="Text Box 12"/>
          <p:cNvSpPr txBox="1">
            <a:spLocks noChangeArrowheads="1"/>
          </p:cNvSpPr>
          <p:nvPr/>
        </p:nvSpPr>
        <p:spPr bwMode="auto">
          <a:xfrm>
            <a:off x="2667001" y="182564"/>
            <a:ext cx="22844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i="1">
                <a:solidFill>
                  <a:schemeClr val="hlink"/>
                </a:solidFill>
              </a:rPr>
              <a:t>Example 2.5</a:t>
            </a:r>
          </a:p>
        </p:txBody>
      </p:sp>
      <p:sp>
        <p:nvSpPr>
          <p:cNvPr id="675853" name="Rectangle 13"/>
          <p:cNvSpPr>
            <a:spLocks noChangeArrowheads="1"/>
          </p:cNvSpPr>
          <p:nvPr/>
        </p:nvSpPr>
        <p:spPr bwMode="auto">
          <a:xfrm>
            <a:off x="1752600" y="1447800"/>
            <a:ext cx="8534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sz="2800" i="1"/>
              <a:t>A port address is a 16-bit address represented by one decimal number as shown.</a:t>
            </a:r>
          </a:p>
        </p:txBody>
      </p:sp>
      <p:sp>
        <p:nvSpPr>
          <p:cNvPr id="675856" name="Rectangle 16"/>
          <p:cNvSpPr>
            <a:spLocks noChangeArrowheads="1"/>
          </p:cNvSpPr>
          <p:nvPr/>
        </p:nvSpPr>
        <p:spPr bwMode="auto">
          <a:xfrm>
            <a:off x="1828800" y="2819400"/>
            <a:ext cx="8382000" cy="19304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a:spAutoFit/>
          </a:bodyPr>
          <a:lstStyle/>
          <a:p>
            <a:pPr algn="ctr"/>
            <a:r>
              <a:rPr lang="en-US" altLang="en-US" sz="3200">
                <a:solidFill>
                  <a:schemeClr val="folHlink"/>
                </a:solidFill>
              </a:rPr>
              <a:t>753</a:t>
            </a:r>
            <a:br>
              <a:rPr lang="en-US" altLang="en-US" sz="3200">
                <a:solidFill>
                  <a:schemeClr val="folHlink"/>
                </a:solidFill>
              </a:rPr>
            </a:br>
            <a:endParaRPr lang="en-US" altLang="en-US" sz="3200">
              <a:solidFill>
                <a:schemeClr val="folHlink"/>
              </a:solidFill>
            </a:endParaRPr>
          </a:p>
          <a:p>
            <a:pPr algn="ctr"/>
            <a:r>
              <a:rPr lang="en-US" altLang="en-US" sz="2800"/>
              <a:t>A 16-bit port address represented </a:t>
            </a:r>
            <a:br>
              <a:rPr lang="en-US" altLang="en-US" sz="2800"/>
            </a:br>
            <a:r>
              <a:rPr lang="en-US" altLang="en-US" sz="2800"/>
              <a:t>as one single number.</a:t>
            </a:r>
          </a:p>
        </p:txBody>
      </p:sp>
      <p:sp>
        <p:nvSpPr>
          <p:cNvPr id="2" name="Date Placeholder 1"/>
          <p:cNvSpPr>
            <a:spLocks noGrp="1"/>
          </p:cNvSpPr>
          <p:nvPr>
            <p:ph type="dt" sz="half" idx="10"/>
          </p:nvPr>
        </p:nvSpPr>
        <p:spPr/>
        <p:txBody>
          <a:bodyPr/>
          <a:lstStyle/>
          <a:p>
            <a:fld id="{103F6060-D01C-4644-9483-460A8229046A}"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Tree>
    <p:extLst>
      <p:ext uri="{BB962C8B-B14F-4D97-AF65-F5344CB8AC3E}">
        <p14:creationId xmlns:p14="http://schemas.microsoft.com/office/powerpoint/2010/main" val="74993998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p:cNvSpPr>
            <a:spLocks noGrp="1"/>
          </p:cNvSpPr>
          <p:nvPr>
            <p:ph type="sldNum" sz="quarter" idx="10"/>
          </p:nvPr>
        </p:nvSpPr>
        <p:spPr/>
        <p:txBody>
          <a:bodyPr/>
          <a:lstStyle/>
          <a:p>
            <a:r>
              <a:rPr lang="en-US" altLang="en-US"/>
              <a:t>2.</a:t>
            </a:r>
            <a:fld id="{58759C07-010B-434B-982C-771FE997C954}" type="slidenum">
              <a:rPr lang="en-US" altLang="en-US"/>
              <a:pPr/>
              <a:t>58</a:t>
            </a:fld>
            <a:endParaRPr lang="en-US" altLang="en-US"/>
          </a:p>
        </p:txBody>
      </p:sp>
      <p:sp>
        <p:nvSpPr>
          <p:cNvPr id="677890" name="Rectangle 2"/>
          <p:cNvSpPr>
            <a:spLocks noChangeArrowheads="1"/>
          </p:cNvSpPr>
          <p:nvPr/>
        </p:nvSpPr>
        <p:spPr bwMode="auto">
          <a:xfrm>
            <a:off x="1524000" y="0"/>
            <a:ext cx="9144000" cy="838200"/>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3200">
              <a:effectLst>
                <a:outerShdw blurRad="38100" dist="38100" dir="2700000" algn="tl">
                  <a:srgbClr val="FFFFFF"/>
                </a:outerShdw>
              </a:effectLst>
            </a:endParaRPr>
          </a:p>
        </p:txBody>
      </p:sp>
      <p:sp>
        <p:nvSpPr>
          <p:cNvPr id="677891" name="Text Box 3"/>
          <p:cNvSpPr txBox="1">
            <a:spLocks noChangeArrowheads="1"/>
          </p:cNvSpPr>
          <p:nvPr/>
        </p:nvSpPr>
        <p:spPr bwMode="auto">
          <a:xfrm>
            <a:off x="1752601" y="76201"/>
            <a:ext cx="415267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effectLst>
                  <a:outerShdw blurRad="38100" dist="38100" dir="2700000" algn="tl">
                    <a:srgbClr val="C0C0C0"/>
                  </a:outerShdw>
                </a:effectLst>
                <a:latin typeface="Times" panose="02020603050405020304" pitchFamily="18" charset="0"/>
              </a:rPr>
              <a:t>2-2   THE OSI MODEL</a:t>
            </a:r>
          </a:p>
        </p:txBody>
      </p:sp>
      <p:sp>
        <p:nvSpPr>
          <p:cNvPr id="677892" name="Text Box 4"/>
          <p:cNvSpPr txBox="1">
            <a:spLocks noChangeArrowheads="1"/>
          </p:cNvSpPr>
          <p:nvPr/>
        </p:nvSpPr>
        <p:spPr bwMode="auto">
          <a:xfrm>
            <a:off x="9753600" y="6400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677893" name="Rectangle 5"/>
          <p:cNvSpPr>
            <a:spLocks noChangeArrowheads="1"/>
          </p:cNvSpPr>
          <p:nvPr/>
        </p:nvSpPr>
        <p:spPr bwMode="auto">
          <a:xfrm>
            <a:off x="1600200" y="850900"/>
            <a:ext cx="86106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2800" i="1">
                <a:effectLst>
                  <a:outerShdw blurRad="38100" dist="38100" dir="2700000" algn="tl">
                    <a:srgbClr val="C0C0C0"/>
                  </a:outerShdw>
                </a:effectLst>
              </a:rPr>
              <a:t>Established in 1947, the International Standards Organization (</a:t>
            </a:r>
            <a:r>
              <a:rPr lang="en-US" altLang="en-US" sz="2800" i="1">
                <a:solidFill>
                  <a:schemeClr val="hlink"/>
                </a:solidFill>
                <a:effectLst>
                  <a:outerShdw blurRad="38100" dist="38100" dir="2700000" algn="tl">
                    <a:srgbClr val="C0C0C0"/>
                  </a:outerShdw>
                </a:effectLst>
              </a:rPr>
              <a:t>ISO</a:t>
            </a:r>
            <a:r>
              <a:rPr lang="en-US" altLang="en-US" sz="2800" i="1">
                <a:effectLst>
                  <a:outerShdw blurRad="38100" dist="38100" dir="2700000" algn="tl">
                    <a:srgbClr val="C0C0C0"/>
                  </a:outerShdw>
                </a:effectLst>
              </a:rPr>
              <a:t>) is a multinational body dedicated to worldwide agreement on international standards. An ISO standard that covers all aspects of network communications is the Open Systems Interconnection (</a:t>
            </a:r>
            <a:r>
              <a:rPr lang="en-US" altLang="en-US" sz="2800" i="1">
                <a:solidFill>
                  <a:schemeClr val="hlink"/>
                </a:solidFill>
                <a:effectLst>
                  <a:outerShdw blurRad="38100" dist="38100" dir="2700000" algn="tl">
                    <a:srgbClr val="C0C0C0"/>
                  </a:outerShdw>
                </a:effectLst>
              </a:rPr>
              <a:t>OSI</a:t>
            </a:r>
            <a:r>
              <a:rPr lang="en-US" altLang="en-US" sz="2800" i="1">
                <a:effectLst>
                  <a:outerShdw blurRad="38100" dist="38100" dir="2700000" algn="tl">
                    <a:srgbClr val="C0C0C0"/>
                  </a:outerShdw>
                </a:effectLst>
              </a:rPr>
              <a:t>) model. It was first introduced in the late 1970s. </a:t>
            </a:r>
          </a:p>
        </p:txBody>
      </p:sp>
      <p:sp>
        <p:nvSpPr>
          <p:cNvPr id="677894" name="Rectangle 6"/>
          <p:cNvSpPr>
            <a:spLocks noChangeArrowheads="1"/>
          </p:cNvSpPr>
          <p:nvPr/>
        </p:nvSpPr>
        <p:spPr bwMode="auto">
          <a:xfrm>
            <a:off x="1752600" y="4972051"/>
            <a:ext cx="5715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chemeClr val="tx1"/>
              </a:buClr>
              <a:buSzPct val="117000"/>
              <a:buFont typeface="Wingdings" panose="05000000000000000000" pitchFamily="2" charset="2"/>
              <a:buNone/>
            </a:pPr>
            <a:r>
              <a:rPr lang="fr-FR" altLang="en-US" sz="2400">
                <a:solidFill>
                  <a:srgbClr val="0033CC"/>
                </a:solidFill>
              </a:rPr>
              <a:t>Layered Architecture</a:t>
            </a:r>
            <a:br>
              <a:rPr lang="fr-FR" altLang="en-US" sz="2400">
                <a:solidFill>
                  <a:srgbClr val="0033CC"/>
                </a:solidFill>
              </a:rPr>
            </a:br>
            <a:r>
              <a:rPr lang="fr-FR" altLang="en-US" sz="2400">
                <a:solidFill>
                  <a:srgbClr val="0033CC"/>
                </a:solidFill>
              </a:rPr>
              <a:t>Peer-to-Peer Processes</a:t>
            </a:r>
          </a:p>
          <a:p>
            <a:pPr>
              <a:buClr>
                <a:schemeClr val="tx1"/>
              </a:buClr>
              <a:buSzPct val="117000"/>
              <a:buFont typeface="Wingdings" panose="05000000000000000000" pitchFamily="2" charset="2"/>
              <a:buNone/>
            </a:pPr>
            <a:r>
              <a:rPr lang="en-US" altLang="en-US" sz="2400">
                <a:solidFill>
                  <a:srgbClr val="0033CC"/>
                </a:solidFill>
              </a:rPr>
              <a:t>Encapsulation</a:t>
            </a:r>
          </a:p>
        </p:txBody>
      </p:sp>
      <p:sp>
        <p:nvSpPr>
          <p:cNvPr id="677895" name="Text Box 7"/>
          <p:cNvSpPr txBox="1">
            <a:spLocks noChangeArrowheads="1"/>
          </p:cNvSpPr>
          <p:nvPr/>
        </p:nvSpPr>
        <p:spPr bwMode="auto">
          <a:xfrm>
            <a:off x="1763714" y="4495801"/>
            <a:ext cx="48672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i="1" u="sng">
                <a:solidFill>
                  <a:schemeClr val="hlink"/>
                </a:solidFill>
                <a:effectLst>
                  <a:outerShdw blurRad="38100" dist="38100" dir="2700000" algn="tl">
                    <a:srgbClr val="C0C0C0"/>
                  </a:outerShdw>
                </a:effectLst>
              </a:rPr>
              <a:t>Topics discussed in this section:</a:t>
            </a:r>
          </a:p>
        </p:txBody>
      </p:sp>
      <p:sp>
        <p:nvSpPr>
          <p:cNvPr id="2" name="Date Placeholder 1"/>
          <p:cNvSpPr>
            <a:spLocks noGrp="1"/>
          </p:cNvSpPr>
          <p:nvPr>
            <p:ph type="dt" sz="half" idx="10"/>
          </p:nvPr>
        </p:nvSpPr>
        <p:spPr/>
        <p:txBody>
          <a:bodyPr/>
          <a:lstStyle/>
          <a:p>
            <a:fld id="{00359BBD-807F-4D27-BB37-88BD294883C2}"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Tree>
    <p:extLst>
      <p:ext uri="{BB962C8B-B14F-4D97-AF65-F5344CB8AC3E}">
        <p14:creationId xmlns:p14="http://schemas.microsoft.com/office/powerpoint/2010/main" val="58005392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1752600" y="685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7  Application</a:t>
            </a:r>
          </a:p>
        </p:txBody>
      </p:sp>
      <p:sp>
        <p:nvSpPr>
          <p:cNvPr id="63491" name="Text Box 3"/>
          <p:cNvSpPr txBox="1">
            <a:spLocks noChangeArrowheads="1"/>
          </p:cNvSpPr>
          <p:nvPr/>
        </p:nvSpPr>
        <p:spPr bwMode="auto">
          <a:xfrm>
            <a:off x="1752600" y="1447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6  Presentation</a:t>
            </a:r>
          </a:p>
        </p:txBody>
      </p:sp>
      <p:sp>
        <p:nvSpPr>
          <p:cNvPr id="63492" name="Text Box 4"/>
          <p:cNvSpPr txBox="1">
            <a:spLocks noChangeArrowheads="1"/>
          </p:cNvSpPr>
          <p:nvPr/>
        </p:nvSpPr>
        <p:spPr bwMode="auto">
          <a:xfrm>
            <a:off x="1752600" y="2209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5  Session</a:t>
            </a:r>
          </a:p>
        </p:txBody>
      </p:sp>
      <p:sp>
        <p:nvSpPr>
          <p:cNvPr id="63493" name="Text Box 5"/>
          <p:cNvSpPr txBox="1">
            <a:spLocks noChangeArrowheads="1"/>
          </p:cNvSpPr>
          <p:nvPr/>
        </p:nvSpPr>
        <p:spPr bwMode="auto">
          <a:xfrm>
            <a:off x="1752600" y="2971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4  Transport</a:t>
            </a:r>
          </a:p>
        </p:txBody>
      </p:sp>
      <p:sp>
        <p:nvSpPr>
          <p:cNvPr id="63494" name="Text Box 6"/>
          <p:cNvSpPr txBox="1">
            <a:spLocks noChangeArrowheads="1"/>
          </p:cNvSpPr>
          <p:nvPr/>
        </p:nvSpPr>
        <p:spPr bwMode="auto">
          <a:xfrm>
            <a:off x="1752600" y="5257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1  Physical</a:t>
            </a:r>
          </a:p>
        </p:txBody>
      </p:sp>
      <p:sp>
        <p:nvSpPr>
          <p:cNvPr id="63495" name="Text Box 7"/>
          <p:cNvSpPr txBox="1">
            <a:spLocks noChangeArrowheads="1"/>
          </p:cNvSpPr>
          <p:nvPr/>
        </p:nvSpPr>
        <p:spPr bwMode="auto">
          <a:xfrm>
            <a:off x="1752600" y="4495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2  Data Link</a:t>
            </a:r>
          </a:p>
        </p:txBody>
      </p:sp>
      <p:sp>
        <p:nvSpPr>
          <p:cNvPr id="63496" name="Text Box 8"/>
          <p:cNvSpPr txBox="1">
            <a:spLocks noChangeArrowheads="1"/>
          </p:cNvSpPr>
          <p:nvPr/>
        </p:nvSpPr>
        <p:spPr bwMode="auto">
          <a:xfrm>
            <a:off x="1752600" y="3733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3  Network</a:t>
            </a:r>
          </a:p>
        </p:txBody>
      </p:sp>
      <p:sp>
        <p:nvSpPr>
          <p:cNvPr id="63497" name="Text Box 9"/>
          <p:cNvSpPr txBox="1">
            <a:spLocks noChangeArrowheads="1"/>
          </p:cNvSpPr>
          <p:nvPr/>
        </p:nvSpPr>
        <p:spPr bwMode="auto">
          <a:xfrm>
            <a:off x="4267201" y="2971800"/>
            <a:ext cx="53498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a:latin typeface="Arial" panose="020B0604020202020204" pitchFamily="34" charset="0"/>
              </a:rPr>
              <a:t>INTRODUCTION</a:t>
            </a:r>
            <a:endParaRPr lang="en-US" altLang="en-US" sz="2000">
              <a:latin typeface="Arial" panose="020B0604020202020204" pitchFamily="34" charset="0"/>
            </a:endParaRPr>
          </a:p>
        </p:txBody>
      </p:sp>
      <p:sp>
        <p:nvSpPr>
          <p:cNvPr id="2" name="Date Placeholder 1"/>
          <p:cNvSpPr>
            <a:spLocks noGrp="1"/>
          </p:cNvSpPr>
          <p:nvPr>
            <p:ph type="dt" sz="half" idx="10"/>
          </p:nvPr>
        </p:nvSpPr>
        <p:spPr/>
        <p:txBody>
          <a:bodyPr/>
          <a:lstStyle/>
          <a:p>
            <a:fld id="{752C60B4-E8C2-4BB4-98F1-CAB1F6B3244F}"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
        <p:nvSpPr>
          <p:cNvPr id="4" name="Slide Number Placeholder 3"/>
          <p:cNvSpPr>
            <a:spLocks noGrp="1"/>
          </p:cNvSpPr>
          <p:nvPr>
            <p:ph type="sldNum" sz="quarter" idx="12"/>
          </p:nvPr>
        </p:nvSpPr>
        <p:spPr/>
        <p:txBody>
          <a:bodyPr/>
          <a:lstStyle/>
          <a:p>
            <a:fld id="{D8D3D6AC-B7BE-4494-8FAB-4CDD0FE9DB2B}" type="slidenum">
              <a:rPr lang="en-US" smtClean="0"/>
              <a:t>59</a:t>
            </a:fld>
            <a:endParaRPr lang="en-US"/>
          </a:p>
        </p:txBody>
      </p:sp>
    </p:spTree>
    <p:extLst>
      <p:ext uri="{BB962C8B-B14F-4D97-AF65-F5344CB8AC3E}">
        <p14:creationId xmlns:p14="http://schemas.microsoft.com/office/powerpoint/2010/main" val="38480606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CA10D51-C9D9-4129-816B-7185793EEBFE}" type="slidenum">
              <a:rPr lang="en-US" altLang="en-US"/>
              <a:pPr/>
              <a:t>6</a:t>
            </a:fld>
            <a:endParaRPr lang="en-US" altLang="en-US"/>
          </a:p>
        </p:txBody>
      </p:sp>
      <p:sp>
        <p:nvSpPr>
          <p:cNvPr id="78850" name="Rectangle 2"/>
          <p:cNvSpPr>
            <a:spLocks noGrp="1" noChangeArrowheads="1"/>
          </p:cNvSpPr>
          <p:nvPr>
            <p:ph type="title"/>
          </p:nvPr>
        </p:nvSpPr>
        <p:spPr/>
        <p:txBody>
          <a:bodyPr/>
          <a:lstStyle/>
          <a:p>
            <a:r>
              <a:rPr lang="en-US" altLang="en-US" sz="4000"/>
              <a:t>Classifications of </a:t>
            </a:r>
            <a:br>
              <a:rPr lang="en-US" altLang="en-US" sz="4000"/>
            </a:br>
            <a:r>
              <a:rPr lang="en-US" altLang="en-US" sz="4000"/>
              <a:t>Client/Server Networks</a:t>
            </a:r>
          </a:p>
        </p:txBody>
      </p:sp>
      <p:sp>
        <p:nvSpPr>
          <p:cNvPr id="78851" name="Rectangle 3"/>
          <p:cNvSpPr>
            <a:spLocks noGrp="1" noChangeArrowheads="1"/>
          </p:cNvSpPr>
          <p:nvPr>
            <p:ph type="body" idx="1"/>
          </p:nvPr>
        </p:nvSpPr>
        <p:spPr/>
        <p:txBody>
          <a:bodyPr/>
          <a:lstStyle/>
          <a:p>
            <a:r>
              <a:rPr lang="en-US" altLang="en-US"/>
              <a:t>PAN</a:t>
            </a:r>
          </a:p>
          <a:p>
            <a:pPr lvl="1"/>
            <a:r>
              <a:rPr lang="en-US" altLang="en-US"/>
              <a:t>Personal area network</a:t>
            </a:r>
          </a:p>
          <a:p>
            <a:pPr lvl="1"/>
            <a:r>
              <a:rPr lang="en-US" altLang="en-US"/>
              <a:t>Wireless devices connected in close proximity to each other</a:t>
            </a:r>
          </a:p>
          <a:p>
            <a:r>
              <a:rPr lang="en-US" altLang="en-US"/>
              <a:t>Intranet</a:t>
            </a:r>
          </a:p>
          <a:p>
            <a:pPr lvl="1"/>
            <a:r>
              <a:rPr lang="en-US" altLang="en-US"/>
              <a:t>Private corporate network</a:t>
            </a:r>
          </a:p>
          <a:p>
            <a:pPr lvl="1"/>
            <a:r>
              <a:rPr lang="en-US" altLang="en-US"/>
              <a:t>Protected by a firewall</a:t>
            </a:r>
          </a:p>
        </p:txBody>
      </p:sp>
      <p:sp>
        <p:nvSpPr>
          <p:cNvPr id="2" name="Date Placeholder 1"/>
          <p:cNvSpPr>
            <a:spLocks noGrp="1"/>
          </p:cNvSpPr>
          <p:nvPr>
            <p:ph type="dt" sz="half" idx="10"/>
          </p:nvPr>
        </p:nvSpPr>
        <p:spPr/>
        <p:txBody>
          <a:bodyPr/>
          <a:lstStyle/>
          <a:p>
            <a:fld id="{39EC7687-C2D3-4CCC-9DB9-9AD306E06F58}"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Tree>
    <p:extLst>
      <p:ext uri="{BB962C8B-B14F-4D97-AF65-F5344CB8AC3E}">
        <p14:creationId xmlns:p14="http://schemas.microsoft.com/office/powerpoint/2010/main" val="3658890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752600" y="685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dirty="0">
                <a:solidFill>
                  <a:schemeClr val="folHlink"/>
                </a:solidFill>
              </a:rPr>
              <a:t>7  Application</a:t>
            </a:r>
          </a:p>
        </p:txBody>
      </p:sp>
      <p:sp>
        <p:nvSpPr>
          <p:cNvPr id="3075" name="Text Box 3"/>
          <p:cNvSpPr txBox="1">
            <a:spLocks noChangeArrowheads="1"/>
          </p:cNvSpPr>
          <p:nvPr/>
        </p:nvSpPr>
        <p:spPr bwMode="auto">
          <a:xfrm>
            <a:off x="1752600" y="1447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dirty="0">
                <a:solidFill>
                  <a:schemeClr val="folHlink"/>
                </a:solidFill>
              </a:rPr>
              <a:t>6  Presentation</a:t>
            </a:r>
          </a:p>
        </p:txBody>
      </p:sp>
      <p:sp>
        <p:nvSpPr>
          <p:cNvPr id="3076" name="Text Box 4"/>
          <p:cNvSpPr txBox="1">
            <a:spLocks noChangeArrowheads="1"/>
          </p:cNvSpPr>
          <p:nvPr/>
        </p:nvSpPr>
        <p:spPr bwMode="auto">
          <a:xfrm>
            <a:off x="1752600" y="2209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5  Session</a:t>
            </a:r>
          </a:p>
        </p:txBody>
      </p:sp>
      <p:sp>
        <p:nvSpPr>
          <p:cNvPr id="3077" name="Text Box 5"/>
          <p:cNvSpPr txBox="1">
            <a:spLocks noChangeArrowheads="1"/>
          </p:cNvSpPr>
          <p:nvPr/>
        </p:nvSpPr>
        <p:spPr bwMode="auto">
          <a:xfrm>
            <a:off x="1752600" y="2971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4  Transport</a:t>
            </a:r>
          </a:p>
        </p:txBody>
      </p:sp>
      <p:sp>
        <p:nvSpPr>
          <p:cNvPr id="3078" name="Text Box 6"/>
          <p:cNvSpPr txBox="1">
            <a:spLocks noChangeArrowheads="1"/>
          </p:cNvSpPr>
          <p:nvPr/>
        </p:nvSpPr>
        <p:spPr bwMode="auto">
          <a:xfrm>
            <a:off x="1752600" y="5257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1  Physical</a:t>
            </a:r>
          </a:p>
        </p:txBody>
      </p:sp>
      <p:sp>
        <p:nvSpPr>
          <p:cNvPr id="3079" name="Text Box 7"/>
          <p:cNvSpPr txBox="1">
            <a:spLocks noChangeArrowheads="1"/>
          </p:cNvSpPr>
          <p:nvPr/>
        </p:nvSpPr>
        <p:spPr bwMode="auto">
          <a:xfrm>
            <a:off x="1752600" y="4495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2  Data Link</a:t>
            </a:r>
          </a:p>
        </p:txBody>
      </p:sp>
      <p:sp>
        <p:nvSpPr>
          <p:cNvPr id="3080" name="Text Box 8"/>
          <p:cNvSpPr txBox="1">
            <a:spLocks noChangeArrowheads="1"/>
          </p:cNvSpPr>
          <p:nvPr/>
        </p:nvSpPr>
        <p:spPr bwMode="auto">
          <a:xfrm>
            <a:off x="1752600" y="3733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3  Network</a:t>
            </a:r>
          </a:p>
        </p:txBody>
      </p:sp>
      <p:sp>
        <p:nvSpPr>
          <p:cNvPr id="3081" name="Text Box 9"/>
          <p:cNvSpPr txBox="1">
            <a:spLocks noChangeArrowheads="1"/>
          </p:cNvSpPr>
          <p:nvPr/>
        </p:nvSpPr>
        <p:spPr bwMode="auto">
          <a:xfrm>
            <a:off x="3810000" y="685801"/>
            <a:ext cx="6400800" cy="466725"/>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a:solidFill>
                  <a:srgbClr val="FF9900"/>
                </a:solidFill>
                <a:latin typeface="Arial" panose="020B0604020202020204" pitchFamily="34" charset="0"/>
              </a:rPr>
              <a:t>NETWORK GOALS</a:t>
            </a:r>
            <a:endParaRPr lang="en-US" altLang="en-US" sz="2000">
              <a:latin typeface="Arial" panose="020B0604020202020204" pitchFamily="34" charset="0"/>
            </a:endParaRPr>
          </a:p>
        </p:txBody>
      </p:sp>
      <p:sp>
        <p:nvSpPr>
          <p:cNvPr id="3083" name="Text Box 11"/>
          <p:cNvSpPr txBox="1">
            <a:spLocks noChangeArrowheads="1"/>
          </p:cNvSpPr>
          <p:nvPr/>
        </p:nvSpPr>
        <p:spPr bwMode="auto">
          <a:xfrm>
            <a:off x="3810000" y="1295401"/>
            <a:ext cx="6400800" cy="448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800">
              <a:latin typeface="Arial" panose="020B0604020202020204" pitchFamily="34" charset="0"/>
            </a:endParaRPr>
          </a:p>
          <a:p>
            <a:r>
              <a:rPr lang="en-US" altLang="en-US" sz="2000">
                <a:latin typeface="Arial" panose="020B0604020202020204" pitchFamily="34" charset="0"/>
              </a:rPr>
              <a:t>The two main benefits of networking computers are…</a:t>
            </a:r>
          </a:p>
          <a:p>
            <a:endParaRPr lang="en-US" altLang="en-US" sz="2000">
              <a:latin typeface="Arial" panose="020B0604020202020204" pitchFamily="34" charset="0"/>
            </a:endParaRPr>
          </a:p>
          <a:p>
            <a:r>
              <a:rPr lang="en-US" altLang="en-US" sz="2000" b="1">
                <a:solidFill>
                  <a:schemeClr val="accent2"/>
                </a:solidFill>
                <a:latin typeface="Arial" panose="020B0604020202020204" pitchFamily="34" charset="0"/>
              </a:rPr>
              <a:t>Communications</a:t>
            </a:r>
          </a:p>
          <a:p>
            <a:pPr lvl="1"/>
            <a:r>
              <a:rPr lang="en-US" altLang="en-US" sz="2000">
                <a:latin typeface="Arial" panose="020B0604020202020204" pitchFamily="34" charset="0"/>
              </a:rPr>
              <a:t>Information can be distributed very quickly, such as email and video conferencing.</a:t>
            </a:r>
          </a:p>
          <a:p>
            <a:endParaRPr lang="en-US" altLang="en-US" sz="2000" b="1">
              <a:latin typeface="Arial" panose="020B0604020202020204" pitchFamily="34" charset="0"/>
            </a:endParaRPr>
          </a:p>
          <a:p>
            <a:r>
              <a:rPr lang="en-US" altLang="en-US" sz="2000" b="1">
                <a:solidFill>
                  <a:schemeClr val="accent2"/>
                </a:solidFill>
                <a:latin typeface="Arial" panose="020B0604020202020204" pitchFamily="34" charset="0"/>
              </a:rPr>
              <a:t>Saving Money</a:t>
            </a:r>
          </a:p>
          <a:p>
            <a:pPr lvl="1"/>
            <a:r>
              <a:rPr lang="en-US" altLang="en-US" sz="2000">
                <a:latin typeface="Arial" panose="020B0604020202020204" pitchFamily="34" charset="0"/>
              </a:rPr>
              <a:t>Resources such as information, software, and hardware can be shared. </a:t>
            </a:r>
          </a:p>
          <a:p>
            <a:pPr lvl="1"/>
            <a:endParaRPr lang="en-US" altLang="en-US" sz="2000">
              <a:latin typeface="Arial" panose="020B0604020202020204" pitchFamily="34" charset="0"/>
            </a:endParaRPr>
          </a:p>
          <a:p>
            <a:pPr lvl="1"/>
            <a:r>
              <a:rPr lang="en-US" altLang="en-US" sz="2000">
                <a:latin typeface="Arial" panose="020B0604020202020204" pitchFamily="34" charset="0"/>
              </a:rPr>
              <a:t>CPUs and hard disks can be pooled together to create a more powerful machine.</a:t>
            </a:r>
          </a:p>
          <a:p>
            <a:endParaRPr lang="en-US" altLang="en-US" sz="2000">
              <a:latin typeface="Arial" panose="020B0604020202020204" pitchFamily="34" charset="0"/>
            </a:endParaRPr>
          </a:p>
          <a:p>
            <a:endParaRPr lang="en-US" altLang="en-US" sz="2000">
              <a:latin typeface="Arial" panose="020B0604020202020204" pitchFamily="34" charset="0"/>
            </a:endParaRPr>
          </a:p>
        </p:txBody>
      </p:sp>
      <p:sp>
        <p:nvSpPr>
          <p:cNvPr id="2" name="Date Placeholder 1"/>
          <p:cNvSpPr>
            <a:spLocks noGrp="1"/>
          </p:cNvSpPr>
          <p:nvPr>
            <p:ph type="dt" sz="half" idx="10"/>
          </p:nvPr>
        </p:nvSpPr>
        <p:spPr/>
        <p:txBody>
          <a:bodyPr/>
          <a:lstStyle/>
          <a:p>
            <a:fld id="{121C4BDB-37ED-4882-AFEB-8A92070B2EDE}"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
        <p:nvSpPr>
          <p:cNvPr id="4" name="Slide Number Placeholder 3"/>
          <p:cNvSpPr>
            <a:spLocks noGrp="1"/>
          </p:cNvSpPr>
          <p:nvPr>
            <p:ph type="sldNum" sz="quarter" idx="12"/>
          </p:nvPr>
        </p:nvSpPr>
        <p:spPr/>
        <p:txBody>
          <a:bodyPr/>
          <a:lstStyle/>
          <a:p>
            <a:fld id="{D8D3D6AC-B7BE-4494-8FAB-4CDD0FE9DB2B}" type="slidenum">
              <a:rPr lang="en-US" smtClean="0"/>
              <a:t>60</a:t>
            </a:fld>
            <a:endParaRPr lang="en-US"/>
          </a:p>
        </p:txBody>
      </p:sp>
    </p:spTree>
    <p:extLst>
      <p:ext uri="{BB962C8B-B14F-4D97-AF65-F5344CB8AC3E}">
        <p14:creationId xmlns:p14="http://schemas.microsoft.com/office/powerpoint/2010/main" val="334576969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752600" y="685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7  Application</a:t>
            </a:r>
          </a:p>
        </p:txBody>
      </p:sp>
      <p:sp>
        <p:nvSpPr>
          <p:cNvPr id="6147" name="Text Box 3"/>
          <p:cNvSpPr txBox="1">
            <a:spLocks noChangeArrowheads="1"/>
          </p:cNvSpPr>
          <p:nvPr/>
        </p:nvSpPr>
        <p:spPr bwMode="auto">
          <a:xfrm>
            <a:off x="1752600" y="1447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6  Presentation</a:t>
            </a:r>
          </a:p>
        </p:txBody>
      </p:sp>
      <p:sp>
        <p:nvSpPr>
          <p:cNvPr id="6148" name="Text Box 4"/>
          <p:cNvSpPr txBox="1">
            <a:spLocks noChangeArrowheads="1"/>
          </p:cNvSpPr>
          <p:nvPr/>
        </p:nvSpPr>
        <p:spPr bwMode="auto">
          <a:xfrm>
            <a:off x="1752600" y="2209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5  Session</a:t>
            </a:r>
          </a:p>
        </p:txBody>
      </p:sp>
      <p:sp>
        <p:nvSpPr>
          <p:cNvPr id="6149" name="Text Box 5"/>
          <p:cNvSpPr txBox="1">
            <a:spLocks noChangeArrowheads="1"/>
          </p:cNvSpPr>
          <p:nvPr/>
        </p:nvSpPr>
        <p:spPr bwMode="auto">
          <a:xfrm>
            <a:off x="1752600" y="2971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4  Transport</a:t>
            </a:r>
          </a:p>
        </p:txBody>
      </p:sp>
      <p:sp>
        <p:nvSpPr>
          <p:cNvPr id="6150" name="Text Box 6"/>
          <p:cNvSpPr txBox="1">
            <a:spLocks noChangeArrowheads="1"/>
          </p:cNvSpPr>
          <p:nvPr/>
        </p:nvSpPr>
        <p:spPr bwMode="auto">
          <a:xfrm>
            <a:off x="1752600" y="5257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1  Physical</a:t>
            </a:r>
          </a:p>
        </p:txBody>
      </p:sp>
      <p:sp>
        <p:nvSpPr>
          <p:cNvPr id="6151" name="Text Box 7"/>
          <p:cNvSpPr txBox="1">
            <a:spLocks noChangeArrowheads="1"/>
          </p:cNvSpPr>
          <p:nvPr/>
        </p:nvSpPr>
        <p:spPr bwMode="auto">
          <a:xfrm>
            <a:off x="1752600" y="4495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2  Data Link</a:t>
            </a:r>
          </a:p>
        </p:txBody>
      </p:sp>
      <p:sp>
        <p:nvSpPr>
          <p:cNvPr id="6152" name="Text Box 8"/>
          <p:cNvSpPr txBox="1">
            <a:spLocks noChangeArrowheads="1"/>
          </p:cNvSpPr>
          <p:nvPr/>
        </p:nvSpPr>
        <p:spPr bwMode="auto">
          <a:xfrm>
            <a:off x="1752600" y="3733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3  Network</a:t>
            </a:r>
          </a:p>
        </p:txBody>
      </p:sp>
      <p:sp>
        <p:nvSpPr>
          <p:cNvPr id="6153" name="Text Box 9"/>
          <p:cNvSpPr txBox="1">
            <a:spLocks noChangeArrowheads="1"/>
          </p:cNvSpPr>
          <p:nvPr/>
        </p:nvSpPr>
        <p:spPr bwMode="auto">
          <a:xfrm>
            <a:off x="3810000" y="685801"/>
            <a:ext cx="6400800" cy="466725"/>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a:solidFill>
                  <a:srgbClr val="FF9900"/>
                </a:solidFill>
                <a:latin typeface="Arial" panose="020B0604020202020204" pitchFamily="34" charset="0"/>
              </a:rPr>
              <a:t>APPLICATIONS</a:t>
            </a:r>
            <a:endParaRPr lang="en-US" altLang="en-US" sz="2000">
              <a:latin typeface="Arial" panose="020B0604020202020204" pitchFamily="34" charset="0"/>
            </a:endParaRPr>
          </a:p>
        </p:txBody>
      </p:sp>
      <p:sp>
        <p:nvSpPr>
          <p:cNvPr id="6154" name="Text Box 10"/>
          <p:cNvSpPr txBox="1">
            <a:spLocks noChangeArrowheads="1"/>
          </p:cNvSpPr>
          <p:nvPr/>
        </p:nvSpPr>
        <p:spPr bwMode="auto">
          <a:xfrm>
            <a:off x="3810000" y="1295401"/>
            <a:ext cx="6400800" cy="29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800" b="1">
              <a:solidFill>
                <a:srgbClr val="FF9900"/>
              </a:solidFill>
              <a:latin typeface="Arial" panose="020B0604020202020204" pitchFamily="34" charset="0"/>
            </a:endParaRPr>
          </a:p>
          <a:p>
            <a:r>
              <a:rPr lang="en-US" altLang="en-US" sz="2000">
                <a:latin typeface="Arial" panose="020B0604020202020204" pitchFamily="34" charset="0"/>
              </a:rPr>
              <a:t>A lot of things we take for granted are the result of computer networks.</a:t>
            </a:r>
          </a:p>
          <a:p>
            <a:endParaRPr lang="en-US" altLang="en-US" sz="2000">
              <a:latin typeface="Arial" panose="020B0604020202020204" pitchFamily="34" charset="0"/>
            </a:endParaRPr>
          </a:p>
          <a:p>
            <a:pPr lvl="1">
              <a:buFontTx/>
              <a:buChar char="•"/>
            </a:pPr>
            <a:r>
              <a:rPr lang="en-US" altLang="en-US" sz="2000">
                <a:latin typeface="Arial" panose="020B0604020202020204" pitchFamily="34" charset="0"/>
              </a:rPr>
              <a:t> Email</a:t>
            </a:r>
          </a:p>
          <a:p>
            <a:pPr lvl="1">
              <a:buFontTx/>
              <a:buChar char="•"/>
            </a:pPr>
            <a:r>
              <a:rPr lang="en-US" altLang="en-US" sz="2000">
                <a:latin typeface="Arial" panose="020B0604020202020204" pitchFamily="34" charset="0"/>
              </a:rPr>
              <a:t> Chat</a:t>
            </a:r>
          </a:p>
          <a:p>
            <a:pPr lvl="1">
              <a:buFontTx/>
              <a:buChar char="•"/>
            </a:pPr>
            <a:r>
              <a:rPr lang="en-US" altLang="en-US" sz="2000">
                <a:latin typeface="Arial" panose="020B0604020202020204" pitchFamily="34" charset="0"/>
              </a:rPr>
              <a:t> Web sites</a:t>
            </a:r>
          </a:p>
          <a:p>
            <a:pPr lvl="1">
              <a:buFontTx/>
              <a:buChar char="•"/>
            </a:pPr>
            <a:r>
              <a:rPr lang="en-US" altLang="en-US" sz="2000">
                <a:latin typeface="Arial" panose="020B0604020202020204" pitchFamily="34" charset="0"/>
              </a:rPr>
              <a:t> Sharing of documents and pictures</a:t>
            </a:r>
          </a:p>
          <a:p>
            <a:pPr lvl="1">
              <a:buFontTx/>
              <a:buChar char="•"/>
            </a:pPr>
            <a:r>
              <a:rPr lang="en-US" altLang="en-US" sz="2000">
                <a:latin typeface="Arial" panose="020B0604020202020204" pitchFamily="34" charset="0"/>
              </a:rPr>
              <a:t> Accessing a centralized database of information</a:t>
            </a:r>
          </a:p>
          <a:p>
            <a:pPr lvl="1">
              <a:buFontTx/>
              <a:buChar char="•"/>
            </a:pPr>
            <a:r>
              <a:rPr lang="en-US" altLang="en-US" sz="2000">
                <a:latin typeface="Arial" panose="020B0604020202020204" pitchFamily="34" charset="0"/>
              </a:rPr>
              <a:t> Mobile workers</a:t>
            </a:r>
          </a:p>
        </p:txBody>
      </p:sp>
      <p:sp>
        <p:nvSpPr>
          <p:cNvPr id="2" name="Date Placeholder 1"/>
          <p:cNvSpPr>
            <a:spLocks noGrp="1"/>
          </p:cNvSpPr>
          <p:nvPr>
            <p:ph type="dt" sz="half" idx="10"/>
          </p:nvPr>
        </p:nvSpPr>
        <p:spPr/>
        <p:txBody>
          <a:bodyPr/>
          <a:lstStyle/>
          <a:p>
            <a:fld id="{BC690099-398E-40CC-8B9B-0DD1588B0B05}"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
        <p:nvSpPr>
          <p:cNvPr id="4" name="Slide Number Placeholder 3"/>
          <p:cNvSpPr>
            <a:spLocks noGrp="1"/>
          </p:cNvSpPr>
          <p:nvPr>
            <p:ph type="sldNum" sz="quarter" idx="12"/>
          </p:nvPr>
        </p:nvSpPr>
        <p:spPr/>
        <p:txBody>
          <a:bodyPr/>
          <a:lstStyle/>
          <a:p>
            <a:fld id="{D8D3D6AC-B7BE-4494-8FAB-4CDD0FE9DB2B}" type="slidenum">
              <a:rPr lang="en-US" smtClean="0"/>
              <a:t>61</a:t>
            </a:fld>
            <a:endParaRPr lang="en-US"/>
          </a:p>
        </p:txBody>
      </p:sp>
    </p:spTree>
    <p:extLst>
      <p:ext uri="{BB962C8B-B14F-4D97-AF65-F5344CB8AC3E}">
        <p14:creationId xmlns:p14="http://schemas.microsoft.com/office/powerpoint/2010/main" val="209329234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752600" y="685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7  Application</a:t>
            </a:r>
          </a:p>
        </p:txBody>
      </p:sp>
      <p:sp>
        <p:nvSpPr>
          <p:cNvPr id="7171" name="Text Box 3"/>
          <p:cNvSpPr txBox="1">
            <a:spLocks noChangeArrowheads="1"/>
          </p:cNvSpPr>
          <p:nvPr/>
        </p:nvSpPr>
        <p:spPr bwMode="auto">
          <a:xfrm>
            <a:off x="1752600" y="1447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6  Presentation</a:t>
            </a:r>
          </a:p>
        </p:txBody>
      </p:sp>
      <p:sp>
        <p:nvSpPr>
          <p:cNvPr id="7172" name="Text Box 4"/>
          <p:cNvSpPr txBox="1">
            <a:spLocks noChangeArrowheads="1"/>
          </p:cNvSpPr>
          <p:nvPr/>
        </p:nvSpPr>
        <p:spPr bwMode="auto">
          <a:xfrm>
            <a:off x="1752600" y="2209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5  Session</a:t>
            </a:r>
          </a:p>
        </p:txBody>
      </p:sp>
      <p:sp>
        <p:nvSpPr>
          <p:cNvPr id="7173" name="Text Box 5"/>
          <p:cNvSpPr txBox="1">
            <a:spLocks noChangeArrowheads="1"/>
          </p:cNvSpPr>
          <p:nvPr/>
        </p:nvSpPr>
        <p:spPr bwMode="auto">
          <a:xfrm>
            <a:off x="1752600" y="2971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4  Transport</a:t>
            </a:r>
          </a:p>
        </p:txBody>
      </p:sp>
      <p:sp>
        <p:nvSpPr>
          <p:cNvPr id="7174" name="Text Box 6"/>
          <p:cNvSpPr txBox="1">
            <a:spLocks noChangeArrowheads="1"/>
          </p:cNvSpPr>
          <p:nvPr/>
        </p:nvSpPr>
        <p:spPr bwMode="auto">
          <a:xfrm>
            <a:off x="1752600" y="5257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1  Physical</a:t>
            </a:r>
          </a:p>
        </p:txBody>
      </p:sp>
      <p:sp>
        <p:nvSpPr>
          <p:cNvPr id="7175" name="Text Box 7"/>
          <p:cNvSpPr txBox="1">
            <a:spLocks noChangeArrowheads="1"/>
          </p:cNvSpPr>
          <p:nvPr/>
        </p:nvSpPr>
        <p:spPr bwMode="auto">
          <a:xfrm>
            <a:off x="1752600" y="4495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2  Data Link</a:t>
            </a:r>
          </a:p>
        </p:txBody>
      </p:sp>
      <p:sp>
        <p:nvSpPr>
          <p:cNvPr id="7176" name="Text Box 8"/>
          <p:cNvSpPr txBox="1">
            <a:spLocks noChangeArrowheads="1"/>
          </p:cNvSpPr>
          <p:nvPr/>
        </p:nvSpPr>
        <p:spPr bwMode="auto">
          <a:xfrm>
            <a:off x="1752600" y="3733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3  Network</a:t>
            </a:r>
          </a:p>
        </p:txBody>
      </p:sp>
      <p:sp>
        <p:nvSpPr>
          <p:cNvPr id="7177" name="Text Box 9"/>
          <p:cNvSpPr txBox="1">
            <a:spLocks noChangeArrowheads="1"/>
          </p:cNvSpPr>
          <p:nvPr/>
        </p:nvSpPr>
        <p:spPr bwMode="auto">
          <a:xfrm>
            <a:off x="3810000" y="685801"/>
            <a:ext cx="6400800" cy="466725"/>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a:solidFill>
                  <a:srgbClr val="FF9900"/>
                </a:solidFill>
                <a:latin typeface="Arial" panose="020B0604020202020204" pitchFamily="34" charset="0"/>
              </a:rPr>
              <a:t>NETWORK STRUCTURE</a:t>
            </a:r>
            <a:endParaRPr lang="en-US" altLang="en-US" sz="2000">
              <a:latin typeface="Arial" panose="020B0604020202020204" pitchFamily="34" charset="0"/>
            </a:endParaRPr>
          </a:p>
        </p:txBody>
      </p:sp>
      <p:sp>
        <p:nvSpPr>
          <p:cNvPr id="7178" name="Text Box 10"/>
          <p:cNvSpPr txBox="1">
            <a:spLocks noChangeArrowheads="1"/>
          </p:cNvSpPr>
          <p:nvPr/>
        </p:nvSpPr>
        <p:spPr bwMode="auto">
          <a:xfrm>
            <a:off x="3810000" y="1295401"/>
            <a:ext cx="6400800" cy="356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800" b="1">
              <a:solidFill>
                <a:srgbClr val="FF9900"/>
              </a:solidFill>
              <a:latin typeface="Arial" panose="020B0604020202020204" pitchFamily="34" charset="0"/>
            </a:endParaRPr>
          </a:p>
          <a:p>
            <a:r>
              <a:rPr lang="en-US" altLang="en-US" sz="2000">
                <a:latin typeface="Arial" panose="020B0604020202020204" pitchFamily="34" charset="0"/>
              </a:rPr>
              <a:t>The subnet interconnects hosts.</a:t>
            </a:r>
          </a:p>
          <a:p>
            <a:endParaRPr lang="en-US" altLang="en-US" sz="2000">
              <a:latin typeface="Arial" panose="020B0604020202020204" pitchFamily="34" charset="0"/>
            </a:endParaRPr>
          </a:p>
          <a:p>
            <a:r>
              <a:rPr lang="en-US" altLang="en-US" sz="2000" b="1">
                <a:solidFill>
                  <a:schemeClr val="accent2"/>
                </a:solidFill>
                <a:latin typeface="Arial" panose="020B0604020202020204" pitchFamily="34" charset="0"/>
              </a:rPr>
              <a:t>Subnet</a:t>
            </a:r>
          </a:p>
          <a:p>
            <a:pPr lvl="1"/>
            <a:r>
              <a:rPr lang="en-US" altLang="en-US" sz="2000">
                <a:latin typeface="Arial" panose="020B0604020202020204" pitchFamily="34" charset="0"/>
              </a:rPr>
              <a:t>Carries messages from host to host. It is made up of telecommunication lines (i.e. circuits, channels, trunks) and switching elements (i.e. IMPs, routers).</a:t>
            </a:r>
          </a:p>
          <a:p>
            <a:endParaRPr lang="en-US" altLang="en-US" sz="2000">
              <a:latin typeface="Arial" panose="020B0604020202020204" pitchFamily="34" charset="0"/>
            </a:endParaRPr>
          </a:p>
          <a:p>
            <a:r>
              <a:rPr lang="en-US" altLang="en-US" sz="2000" b="1">
                <a:solidFill>
                  <a:schemeClr val="accent2"/>
                </a:solidFill>
                <a:latin typeface="Arial" panose="020B0604020202020204" pitchFamily="34" charset="0"/>
              </a:rPr>
              <a:t>Hosts</a:t>
            </a:r>
          </a:p>
          <a:p>
            <a:pPr lvl="1"/>
            <a:r>
              <a:rPr lang="en-US" altLang="en-US" sz="2000">
                <a:latin typeface="Arial" panose="020B0604020202020204" pitchFamily="34" charset="0"/>
              </a:rPr>
              <a:t>End user machines or computers.</a:t>
            </a:r>
          </a:p>
          <a:p>
            <a:pPr lvl="1"/>
            <a:endParaRPr lang="en-US" altLang="en-US" sz="2000">
              <a:latin typeface="Arial" panose="020B0604020202020204" pitchFamily="34" charset="0"/>
            </a:endParaRPr>
          </a:p>
          <a:p>
            <a:r>
              <a:rPr lang="en-US" altLang="en-US" sz="2000">
                <a:solidFill>
                  <a:srgbClr val="FF3300"/>
                </a:solidFill>
                <a:latin typeface="Arial" panose="020B0604020202020204" pitchFamily="34" charset="0"/>
              </a:rPr>
              <a:t>Q: Is the host part of the subnet?</a:t>
            </a:r>
          </a:p>
        </p:txBody>
      </p:sp>
      <p:sp>
        <p:nvSpPr>
          <p:cNvPr id="2" name="Date Placeholder 1"/>
          <p:cNvSpPr>
            <a:spLocks noGrp="1"/>
          </p:cNvSpPr>
          <p:nvPr>
            <p:ph type="dt" sz="half" idx="10"/>
          </p:nvPr>
        </p:nvSpPr>
        <p:spPr/>
        <p:txBody>
          <a:bodyPr/>
          <a:lstStyle/>
          <a:p>
            <a:fld id="{78487BFE-D7B3-4D97-B5A2-2B41F9B6D7A4}"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
        <p:nvSpPr>
          <p:cNvPr id="4" name="Slide Number Placeholder 3"/>
          <p:cNvSpPr>
            <a:spLocks noGrp="1"/>
          </p:cNvSpPr>
          <p:nvPr>
            <p:ph type="sldNum" sz="quarter" idx="12"/>
          </p:nvPr>
        </p:nvSpPr>
        <p:spPr/>
        <p:txBody>
          <a:bodyPr/>
          <a:lstStyle/>
          <a:p>
            <a:fld id="{D8D3D6AC-B7BE-4494-8FAB-4CDD0FE9DB2B}" type="slidenum">
              <a:rPr lang="en-US" smtClean="0"/>
              <a:t>62</a:t>
            </a:fld>
            <a:endParaRPr lang="en-US"/>
          </a:p>
        </p:txBody>
      </p:sp>
    </p:spTree>
    <p:extLst>
      <p:ext uri="{BB962C8B-B14F-4D97-AF65-F5344CB8AC3E}">
        <p14:creationId xmlns:p14="http://schemas.microsoft.com/office/powerpoint/2010/main" val="256652299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752600" y="685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7  Application</a:t>
            </a:r>
          </a:p>
        </p:txBody>
      </p:sp>
      <p:sp>
        <p:nvSpPr>
          <p:cNvPr id="8195" name="Text Box 3"/>
          <p:cNvSpPr txBox="1">
            <a:spLocks noChangeArrowheads="1"/>
          </p:cNvSpPr>
          <p:nvPr/>
        </p:nvSpPr>
        <p:spPr bwMode="auto">
          <a:xfrm>
            <a:off x="1752600" y="1447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6  Presentation</a:t>
            </a:r>
          </a:p>
        </p:txBody>
      </p:sp>
      <p:sp>
        <p:nvSpPr>
          <p:cNvPr id="8196" name="Text Box 4"/>
          <p:cNvSpPr txBox="1">
            <a:spLocks noChangeArrowheads="1"/>
          </p:cNvSpPr>
          <p:nvPr/>
        </p:nvSpPr>
        <p:spPr bwMode="auto">
          <a:xfrm>
            <a:off x="1752600" y="2209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5  Session</a:t>
            </a:r>
          </a:p>
        </p:txBody>
      </p:sp>
      <p:sp>
        <p:nvSpPr>
          <p:cNvPr id="8197" name="Text Box 5"/>
          <p:cNvSpPr txBox="1">
            <a:spLocks noChangeArrowheads="1"/>
          </p:cNvSpPr>
          <p:nvPr/>
        </p:nvSpPr>
        <p:spPr bwMode="auto">
          <a:xfrm>
            <a:off x="1752600" y="2971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4  Transport</a:t>
            </a:r>
          </a:p>
        </p:txBody>
      </p:sp>
      <p:sp>
        <p:nvSpPr>
          <p:cNvPr id="8198" name="Text Box 6"/>
          <p:cNvSpPr txBox="1">
            <a:spLocks noChangeArrowheads="1"/>
          </p:cNvSpPr>
          <p:nvPr/>
        </p:nvSpPr>
        <p:spPr bwMode="auto">
          <a:xfrm>
            <a:off x="1752600" y="5257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1  Physical</a:t>
            </a:r>
          </a:p>
        </p:txBody>
      </p:sp>
      <p:sp>
        <p:nvSpPr>
          <p:cNvPr id="8199" name="Text Box 7"/>
          <p:cNvSpPr txBox="1">
            <a:spLocks noChangeArrowheads="1"/>
          </p:cNvSpPr>
          <p:nvPr/>
        </p:nvSpPr>
        <p:spPr bwMode="auto">
          <a:xfrm>
            <a:off x="1752600" y="4495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2  Data Link</a:t>
            </a:r>
          </a:p>
        </p:txBody>
      </p:sp>
      <p:sp>
        <p:nvSpPr>
          <p:cNvPr id="8200" name="Text Box 8"/>
          <p:cNvSpPr txBox="1">
            <a:spLocks noChangeArrowheads="1"/>
          </p:cNvSpPr>
          <p:nvPr/>
        </p:nvSpPr>
        <p:spPr bwMode="auto">
          <a:xfrm>
            <a:off x="1752600" y="3733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3  Network</a:t>
            </a:r>
          </a:p>
        </p:txBody>
      </p:sp>
      <p:sp>
        <p:nvSpPr>
          <p:cNvPr id="8201" name="Text Box 9"/>
          <p:cNvSpPr txBox="1">
            <a:spLocks noChangeArrowheads="1"/>
          </p:cNvSpPr>
          <p:nvPr/>
        </p:nvSpPr>
        <p:spPr bwMode="auto">
          <a:xfrm>
            <a:off x="3810000" y="685801"/>
            <a:ext cx="6400800" cy="466725"/>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a:solidFill>
                  <a:srgbClr val="FF9900"/>
                </a:solidFill>
                <a:latin typeface="Arial" panose="020B0604020202020204" pitchFamily="34" charset="0"/>
              </a:rPr>
              <a:t>NETWORK ARCHITECTURES</a:t>
            </a:r>
            <a:endParaRPr lang="en-US" altLang="en-US" sz="2000">
              <a:latin typeface="Arial" panose="020B0604020202020204" pitchFamily="34" charset="0"/>
            </a:endParaRPr>
          </a:p>
        </p:txBody>
      </p:sp>
      <p:sp>
        <p:nvSpPr>
          <p:cNvPr id="8202" name="Text Box 10"/>
          <p:cNvSpPr txBox="1">
            <a:spLocks noChangeArrowheads="1"/>
          </p:cNvSpPr>
          <p:nvPr/>
        </p:nvSpPr>
        <p:spPr bwMode="auto">
          <a:xfrm>
            <a:off x="3810000" y="1295401"/>
            <a:ext cx="6400800" cy="497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800" b="1">
              <a:solidFill>
                <a:srgbClr val="FF9900"/>
              </a:solidFill>
              <a:latin typeface="Arial" panose="020B0604020202020204" pitchFamily="34" charset="0"/>
            </a:endParaRPr>
          </a:p>
          <a:p>
            <a:r>
              <a:rPr lang="en-US" altLang="en-US" sz="2000">
                <a:latin typeface="Arial" panose="020B0604020202020204" pitchFamily="34" charset="0"/>
              </a:rPr>
              <a:t>A set of layers and protocols is called the network architecture.</a:t>
            </a:r>
          </a:p>
          <a:p>
            <a:endParaRPr lang="en-US" altLang="en-US" sz="2000">
              <a:latin typeface="Arial" panose="020B0604020202020204" pitchFamily="34" charset="0"/>
            </a:endParaRPr>
          </a:p>
          <a:p>
            <a:r>
              <a:rPr lang="en-US" altLang="en-US" sz="2000" b="1">
                <a:solidFill>
                  <a:schemeClr val="accent2"/>
                </a:solidFill>
                <a:latin typeface="Arial" panose="020B0604020202020204" pitchFamily="34" charset="0"/>
              </a:rPr>
              <a:t>1.  Protocol Hierarchies</a:t>
            </a:r>
          </a:p>
          <a:p>
            <a:endParaRPr lang="en-US" altLang="en-US" sz="800" b="1">
              <a:solidFill>
                <a:schemeClr val="accent2"/>
              </a:solidFill>
              <a:latin typeface="Arial" panose="020B0604020202020204" pitchFamily="34" charset="0"/>
            </a:endParaRPr>
          </a:p>
          <a:p>
            <a:pPr lvl="1"/>
            <a:r>
              <a:rPr lang="en-US" altLang="en-US" sz="2000">
                <a:latin typeface="Arial" panose="020B0604020202020204" pitchFamily="34" charset="0"/>
              </a:rPr>
              <a:t>Networks are organized as layers to reduce design complexity. Each layer offers </a:t>
            </a:r>
            <a:r>
              <a:rPr lang="en-US" altLang="en-US" sz="2000" i="1">
                <a:latin typeface="Arial" panose="020B0604020202020204" pitchFamily="34" charset="0"/>
              </a:rPr>
              <a:t>services</a:t>
            </a:r>
            <a:r>
              <a:rPr lang="en-US" altLang="en-US" sz="2000">
                <a:latin typeface="Arial" panose="020B0604020202020204" pitchFamily="34" charset="0"/>
              </a:rPr>
              <a:t> to the higher layers. Between adjacent layers is an </a:t>
            </a:r>
            <a:r>
              <a:rPr lang="en-US" altLang="en-US" sz="2000" i="1">
                <a:latin typeface="Arial" panose="020B0604020202020204" pitchFamily="34" charset="0"/>
              </a:rPr>
              <a:t>interface</a:t>
            </a:r>
            <a:r>
              <a:rPr lang="en-US" altLang="en-US" sz="2000">
                <a:latin typeface="Arial" panose="020B0604020202020204" pitchFamily="34" charset="0"/>
              </a:rPr>
              <a:t>.</a:t>
            </a:r>
          </a:p>
          <a:p>
            <a:pPr lvl="1"/>
            <a:endParaRPr lang="en-US" altLang="en-US" sz="800">
              <a:latin typeface="Arial" panose="020B0604020202020204" pitchFamily="34" charset="0"/>
            </a:endParaRPr>
          </a:p>
          <a:p>
            <a:pPr lvl="1"/>
            <a:r>
              <a:rPr lang="en-US" altLang="en-US" sz="2000" i="1">
                <a:latin typeface="Arial" panose="020B0604020202020204" pitchFamily="34" charset="0"/>
              </a:rPr>
              <a:t>Services</a:t>
            </a:r>
            <a:r>
              <a:rPr lang="en-US" altLang="en-US" sz="2000">
                <a:latin typeface="Arial" panose="020B0604020202020204" pitchFamily="34" charset="0"/>
              </a:rPr>
              <a:t> – connection oriented and connectionless.</a:t>
            </a:r>
          </a:p>
          <a:p>
            <a:pPr lvl="1"/>
            <a:endParaRPr lang="en-US" altLang="en-US" sz="800">
              <a:latin typeface="Arial" panose="020B0604020202020204" pitchFamily="34" charset="0"/>
            </a:endParaRPr>
          </a:p>
          <a:p>
            <a:pPr lvl="1"/>
            <a:r>
              <a:rPr lang="en-US" altLang="en-US" sz="2000" i="1">
                <a:latin typeface="Arial" panose="020B0604020202020204" pitchFamily="34" charset="0"/>
              </a:rPr>
              <a:t>Interface</a:t>
            </a:r>
            <a:r>
              <a:rPr lang="en-US" altLang="en-US" sz="2000">
                <a:latin typeface="Arial" panose="020B0604020202020204" pitchFamily="34" charset="0"/>
              </a:rPr>
              <a:t> – defines which </a:t>
            </a:r>
            <a:r>
              <a:rPr lang="en-US" altLang="en-US" sz="2000" i="1">
                <a:latin typeface="Arial" panose="020B0604020202020204" pitchFamily="34" charset="0"/>
              </a:rPr>
              <a:t>primitives</a:t>
            </a:r>
            <a:r>
              <a:rPr lang="en-US" altLang="en-US" sz="2000">
                <a:latin typeface="Arial" panose="020B0604020202020204" pitchFamily="34" charset="0"/>
              </a:rPr>
              <a:t> and services the lower layer will offer to the upper layer.</a:t>
            </a:r>
          </a:p>
          <a:p>
            <a:pPr lvl="1"/>
            <a:endParaRPr lang="en-US" altLang="en-US" sz="800">
              <a:latin typeface="Arial" panose="020B0604020202020204" pitchFamily="34" charset="0"/>
            </a:endParaRPr>
          </a:p>
          <a:p>
            <a:pPr lvl="1"/>
            <a:r>
              <a:rPr lang="en-US" altLang="en-US" sz="2000" i="1">
                <a:latin typeface="Arial" panose="020B0604020202020204" pitchFamily="34" charset="0"/>
              </a:rPr>
              <a:t>Primitives –</a:t>
            </a:r>
            <a:r>
              <a:rPr lang="en-US" altLang="en-US" sz="2000">
                <a:latin typeface="Arial" panose="020B0604020202020204" pitchFamily="34" charset="0"/>
              </a:rPr>
              <a:t> operations such as request, indicate, response, confirm.</a:t>
            </a:r>
            <a:endParaRPr lang="en-US" altLang="en-US" sz="2000" i="1">
              <a:latin typeface="Arial" panose="020B0604020202020204" pitchFamily="34" charset="0"/>
            </a:endParaRPr>
          </a:p>
          <a:p>
            <a:endParaRPr lang="en-US" altLang="en-US" sz="2000">
              <a:latin typeface="Arial" panose="020B0604020202020204" pitchFamily="34" charset="0"/>
            </a:endParaRPr>
          </a:p>
        </p:txBody>
      </p:sp>
      <p:sp>
        <p:nvSpPr>
          <p:cNvPr id="2" name="Date Placeholder 1"/>
          <p:cNvSpPr>
            <a:spLocks noGrp="1"/>
          </p:cNvSpPr>
          <p:nvPr>
            <p:ph type="dt" sz="half" idx="10"/>
          </p:nvPr>
        </p:nvSpPr>
        <p:spPr/>
        <p:txBody>
          <a:bodyPr/>
          <a:lstStyle/>
          <a:p>
            <a:fld id="{A0A3ADB3-2494-45AC-A40C-78EE59500146}"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
        <p:nvSpPr>
          <p:cNvPr id="4" name="Slide Number Placeholder 3"/>
          <p:cNvSpPr>
            <a:spLocks noGrp="1"/>
          </p:cNvSpPr>
          <p:nvPr>
            <p:ph type="sldNum" sz="quarter" idx="12"/>
          </p:nvPr>
        </p:nvSpPr>
        <p:spPr/>
        <p:txBody>
          <a:bodyPr/>
          <a:lstStyle/>
          <a:p>
            <a:fld id="{D8D3D6AC-B7BE-4494-8FAB-4CDD0FE9DB2B}" type="slidenum">
              <a:rPr lang="en-US" smtClean="0"/>
              <a:t>63</a:t>
            </a:fld>
            <a:endParaRPr lang="en-US"/>
          </a:p>
        </p:txBody>
      </p:sp>
    </p:spTree>
    <p:extLst>
      <p:ext uri="{BB962C8B-B14F-4D97-AF65-F5344CB8AC3E}">
        <p14:creationId xmlns:p14="http://schemas.microsoft.com/office/powerpoint/2010/main" val="113873281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752600" y="685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7  Application</a:t>
            </a:r>
          </a:p>
        </p:txBody>
      </p:sp>
      <p:sp>
        <p:nvSpPr>
          <p:cNvPr id="9219" name="Text Box 3"/>
          <p:cNvSpPr txBox="1">
            <a:spLocks noChangeArrowheads="1"/>
          </p:cNvSpPr>
          <p:nvPr/>
        </p:nvSpPr>
        <p:spPr bwMode="auto">
          <a:xfrm>
            <a:off x="1752600" y="1447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6  Presentation</a:t>
            </a:r>
          </a:p>
        </p:txBody>
      </p:sp>
      <p:sp>
        <p:nvSpPr>
          <p:cNvPr id="9220" name="Text Box 4"/>
          <p:cNvSpPr txBox="1">
            <a:spLocks noChangeArrowheads="1"/>
          </p:cNvSpPr>
          <p:nvPr/>
        </p:nvSpPr>
        <p:spPr bwMode="auto">
          <a:xfrm>
            <a:off x="1752600" y="2209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5  Session</a:t>
            </a:r>
          </a:p>
        </p:txBody>
      </p:sp>
      <p:sp>
        <p:nvSpPr>
          <p:cNvPr id="9221" name="Text Box 5"/>
          <p:cNvSpPr txBox="1">
            <a:spLocks noChangeArrowheads="1"/>
          </p:cNvSpPr>
          <p:nvPr/>
        </p:nvSpPr>
        <p:spPr bwMode="auto">
          <a:xfrm>
            <a:off x="1752600" y="2971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4  Transport</a:t>
            </a:r>
          </a:p>
        </p:txBody>
      </p:sp>
      <p:sp>
        <p:nvSpPr>
          <p:cNvPr id="9222" name="Text Box 6"/>
          <p:cNvSpPr txBox="1">
            <a:spLocks noChangeArrowheads="1"/>
          </p:cNvSpPr>
          <p:nvPr/>
        </p:nvSpPr>
        <p:spPr bwMode="auto">
          <a:xfrm>
            <a:off x="1752600" y="5257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1  Physical</a:t>
            </a:r>
          </a:p>
        </p:txBody>
      </p:sp>
      <p:sp>
        <p:nvSpPr>
          <p:cNvPr id="9223" name="Text Box 7"/>
          <p:cNvSpPr txBox="1">
            <a:spLocks noChangeArrowheads="1"/>
          </p:cNvSpPr>
          <p:nvPr/>
        </p:nvSpPr>
        <p:spPr bwMode="auto">
          <a:xfrm>
            <a:off x="1752600" y="4495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2  Data Link</a:t>
            </a:r>
          </a:p>
        </p:txBody>
      </p:sp>
      <p:sp>
        <p:nvSpPr>
          <p:cNvPr id="9224" name="Text Box 8"/>
          <p:cNvSpPr txBox="1">
            <a:spLocks noChangeArrowheads="1"/>
          </p:cNvSpPr>
          <p:nvPr/>
        </p:nvSpPr>
        <p:spPr bwMode="auto">
          <a:xfrm>
            <a:off x="1752600" y="3733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3  Network</a:t>
            </a:r>
          </a:p>
        </p:txBody>
      </p:sp>
      <p:sp>
        <p:nvSpPr>
          <p:cNvPr id="9225" name="Text Box 9"/>
          <p:cNvSpPr txBox="1">
            <a:spLocks noChangeArrowheads="1"/>
          </p:cNvSpPr>
          <p:nvPr/>
        </p:nvSpPr>
        <p:spPr bwMode="auto">
          <a:xfrm>
            <a:off x="3810000" y="685801"/>
            <a:ext cx="6400800" cy="466725"/>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a:solidFill>
                  <a:srgbClr val="FF9900"/>
                </a:solidFill>
                <a:latin typeface="Arial" panose="020B0604020202020204" pitchFamily="34" charset="0"/>
              </a:rPr>
              <a:t>NETWORK ARCHITECTURES</a:t>
            </a:r>
          </a:p>
        </p:txBody>
      </p:sp>
      <p:sp>
        <p:nvSpPr>
          <p:cNvPr id="9226" name="Text Box 10"/>
          <p:cNvSpPr txBox="1">
            <a:spLocks noChangeArrowheads="1"/>
          </p:cNvSpPr>
          <p:nvPr/>
        </p:nvSpPr>
        <p:spPr bwMode="auto">
          <a:xfrm>
            <a:off x="3810000" y="1295400"/>
            <a:ext cx="6400800" cy="247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800" b="1">
              <a:solidFill>
                <a:srgbClr val="FF9900"/>
              </a:solidFill>
              <a:latin typeface="Arial" panose="020B0604020202020204" pitchFamily="34" charset="0"/>
            </a:endParaRPr>
          </a:p>
          <a:p>
            <a:r>
              <a:rPr lang="en-US" altLang="en-US" sz="2000" b="1">
                <a:solidFill>
                  <a:schemeClr val="accent2"/>
                </a:solidFill>
                <a:latin typeface="Arial" panose="020B0604020202020204" pitchFamily="34" charset="0"/>
              </a:rPr>
              <a:t>2.  Design Issues for the Layers</a:t>
            </a:r>
          </a:p>
          <a:p>
            <a:endParaRPr lang="en-US" altLang="en-US" sz="800" b="1">
              <a:solidFill>
                <a:schemeClr val="accent2"/>
              </a:solidFill>
              <a:latin typeface="Arial" panose="020B0604020202020204" pitchFamily="34" charset="0"/>
            </a:endParaRPr>
          </a:p>
          <a:p>
            <a:pPr lvl="1">
              <a:buFontTx/>
              <a:buChar char="•"/>
            </a:pPr>
            <a:r>
              <a:rPr lang="en-US" altLang="en-US" sz="2000">
                <a:latin typeface="Arial" panose="020B0604020202020204" pitchFamily="34" charset="0"/>
              </a:rPr>
              <a:t> Mechanism for connection establishment </a:t>
            </a:r>
          </a:p>
          <a:p>
            <a:pPr lvl="1">
              <a:buFontTx/>
              <a:buChar char="•"/>
            </a:pPr>
            <a:r>
              <a:rPr lang="en-US" altLang="en-US" sz="2000">
                <a:latin typeface="Arial" panose="020B0604020202020204" pitchFamily="34" charset="0"/>
              </a:rPr>
              <a:t> Rules for data transfer </a:t>
            </a:r>
          </a:p>
          <a:p>
            <a:pPr lvl="1">
              <a:buFontTx/>
              <a:buChar char="•"/>
            </a:pPr>
            <a:r>
              <a:rPr lang="en-US" altLang="en-US" sz="2000">
                <a:latin typeface="Arial" panose="020B0604020202020204" pitchFamily="34" charset="0"/>
              </a:rPr>
              <a:t> Error control</a:t>
            </a:r>
          </a:p>
          <a:p>
            <a:pPr lvl="1">
              <a:buFontTx/>
              <a:buChar char="•"/>
            </a:pPr>
            <a:r>
              <a:rPr lang="en-US" altLang="en-US" sz="2000">
                <a:latin typeface="Arial" panose="020B0604020202020204" pitchFamily="34" charset="0"/>
              </a:rPr>
              <a:t> Fast sender swamping a slow receiver</a:t>
            </a:r>
          </a:p>
          <a:p>
            <a:pPr lvl="1">
              <a:buFontTx/>
              <a:buChar char="•"/>
            </a:pPr>
            <a:r>
              <a:rPr lang="en-US" altLang="en-US" sz="2000">
                <a:latin typeface="Arial" panose="020B0604020202020204" pitchFamily="34" charset="0"/>
              </a:rPr>
              <a:t> Inability of processes to accept long messages</a:t>
            </a:r>
          </a:p>
          <a:p>
            <a:pPr lvl="1">
              <a:buFontTx/>
              <a:buChar char="•"/>
            </a:pPr>
            <a:r>
              <a:rPr lang="en-US" altLang="en-US" sz="2000">
                <a:latin typeface="Arial" panose="020B0604020202020204" pitchFamily="34" charset="0"/>
              </a:rPr>
              <a:t> Routing in the case of multiple paths</a:t>
            </a:r>
          </a:p>
        </p:txBody>
      </p:sp>
      <p:sp>
        <p:nvSpPr>
          <p:cNvPr id="2" name="Date Placeholder 1"/>
          <p:cNvSpPr>
            <a:spLocks noGrp="1"/>
          </p:cNvSpPr>
          <p:nvPr>
            <p:ph type="dt" sz="half" idx="10"/>
          </p:nvPr>
        </p:nvSpPr>
        <p:spPr/>
        <p:txBody>
          <a:bodyPr/>
          <a:lstStyle/>
          <a:p>
            <a:fld id="{56654EC9-3262-4F4C-AF76-1F8448DE7499}"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
        <p:nvSpPr>
          <p:cNvPr id="4" name="Slide Number Placeholder 3"/>
          <p:cNvSpPr>
            <a:spLocks noGrp="1"/>
          </p:cNvSpPr>
          <p:nvPr>
            <p:ph type="sldNum" sz="quarter" idx="12"/>
          </p:nvPr>
        </p:nvSpPr>
        <p:spPr/>
        <p:txBody>
          <a:bodyPr/>
          <a:lstStyle/>
          <a:p>
            <a:fld id="{D8D3D6AC-B7BE-4494-8FAB-4CDD0FE9DB2B}" type="slidenum">
              <a:rPr lang="en-US" smtClean="0"/>
              <a:t>64</a:t>
            </a:fld>
            <a:endParaRPr lang="en-US"/>
          </a:p>
        </p:txBody>
      </p:sp>
    </p:spTree>
    <p:extLst>
      <p:ext uri="{BB962C8B-B14F-4D97-AF65-F5344CB8AC3E}">
        <p14:creationId xmlns:p14="http://schemas.microsoft.com/office/powerpoint/2010/main" val="355497711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752600" y="685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7  Application</a:t>
            </a:r>
          </a:p>
        </p:txBody>
      </p:sp>
      <p:sp>
        <p:nvSpPr>
          <p:cNvPr id="12291" name="Text Box 3"/>
          <p:cNvSpPr txBox="1">
            <a:spLocks noChangeArrowheads="1"/>
          </p:cNvSpPr>
          <p:nvPr/>
        </p:nvSpPr>
        <p:spPr bwMode="auto">
          <a:xfrm>
            <a:off x="1752600" y="1447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6  Presentation</a:t>
            </a:r>
          </a:p>
        </p:txBody>
      </p:sp>
      <p:sp>
        <p:nvSpPr>
          <p:cNvPr id="12292" name="Text Box 4"/>
          <p:cNvSpPr txBox="1">
            <a:spLocks noChangeArrowheads="1"/>
          </p:cNvSpPr>
          <p:nvPr/>
        </p:nvSpPr>
        <p:spPr bwMode="auto">
          <a:xfrm>
            <a:off x="1752600" y="2209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5  Session</a:t>
            </a:r>
          </a:p>
        </p:txBody>
      </p:sp>
      <p:sp>
        <p:nvSpPr>
          <p:cNvPr id="12293" name="Text Box 5"/>
          <p:cNvSpPr txBox="1">
            <a:spLocks noChangeArrowheads="1"/>
          </p:cNvSpPr>
          <p:nvPr/>
        </p:nvSpPr>
        <p:spPr bwMode="auto">
          <a:xfrm>
            <a:off x="1752600" y="2971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4  Transport</a:t>
            </a:r>
          </a:p>
        </p:txBody>
      </p:sp>
      <p:sp>
        <p:nvSpPr>
          <p:cNvPr id="12294" name="Text Box 6"/>
          <p:cNvSpPr txBox="1">
            <a:spLocks noChangeArrowheads="1"/>
          </p:cNvSpPr>
          <p:nvPr/>
        </p:nvSpPr>
        <p:spPr bwMode="auto">
          <a:xfrm>
            <a:off x="1752600" y="5257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1  Physical</a:t>
            </a:r>
          </a:p>
        </p:txBody>
      </p:sp>
      <p:sp>
        <p:nvSpPr>
          <p:cNvPr id="12295" name="Text Box 7"/>
          <p:cNvSpPr txBox="1">
            <a:spLocks noChangeArrowheads="1"/>
          </p:cNvSpPr>
          <p:nvPr/>
        </p:nvSpPr>
        <p:spPr bwMode="auto">
          <a:xfrm>
            <a:off x="1752600" y="4495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2  Data Link</a:t>
            </a:r>
          </a:p>
        </p:txBody>
      </p:sp>
      <p:sp>
        <p:nvSpPr>
          <p:cNvPr id="12296" name="Text Box 8"/>
          <p:cNvSpPr txBox="1">
            <a:spLocks noChangeArrowheads="1"/>
          </p:cNvSpPr>
          <p:nvPr/>
        </p:nvSpPr>
        <p:spPr bwMode="auto">
          <a:xfrm>
            <a:off x="1752600" y="3733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3  Network</a:t>
            </a:r>
          </a:p>
        </p:txBody>
      </p:sp>
      <p:sp>
        <p:nvSpPr>
          <p:cNvPr id="12297" name="Text Box 9"/>
          <p:cNvSpPr txBox="1">
            <a:spLocks noChangeArrowheads="1"/>
          </p:cNvSpPr>
          <p:nvPr/>
        </p:nvSpPr>
        <p:spPr bwMode="auto">
          <a:xfrm>
            <a:off x="3810000" y="685801"/>
            <a:ext cx="6400800" cy="466725"/>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a:solidFill>
                  <a:srgbClr val="FF9900"/>
                </a:solidFill>
                <a:latin typeface="Arial" panose="020B0604020202020204" pitchFamily="34" charset="0"/>
              </a:rPr>
              <a:t>OSI REFERENCE MODEL</a:t>
            </a:r>
            <a:endParaRPr lang="en-US" altLang="en-US" sz="2000">
              <a:latin typeface="Arial" panose="020B0604020202020204" pitchFamily="34" charset="0"/>
            </a:endParaRPr>
          </a:p>
        </p:txBody>
      </p:sp>
      <p:sp>
        <p:nvSpPr>
          <p:cNvPr id="12298" name="Text Box 10"/>
          <p:cNvSpPr txBox="1">
            <a:spLocks noChangeArrowheads="1"/>
          </p:cNvSpPr>
          <p:nvPr/>
        </p:nvSpPr>
        <p:spPr bwMode="auto">
          <a:xfrm>
            <a:off x="3810000" y="1295400"/>
            <a:ext cx="6400800" cy="350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800" b="1">
              <a:solidFill>
                <a:srgbClr val="FF9900"/>
              </a:solidFill>
              <a:latin typeface="Arial" panose="020B0604020202020204" pitchFamily="34" charset="0"/>
            </a:endParaRPr>
          </a:p>
          <a:p>
            <a:r>
              <a:rPr lang="en-US" altLang="en-US" sz="2000">
                <a:latin typeface="Arial" panose="020B0604020202020204" pitchFamily="34" charset="0"/>
              </a:rPr>
              <a:t>The Open Systems Interconnection is the model developed by the International Standards Organization.</a:t>
            </a:r>
          </a:p>
          <a:p>
            <a:endParaRPr lang="en-US" altLang="en-US" sz="2000">
              <a:latin typeface="Arial" panose="020B0604020202020204" pitchFamily="34" charset="0"/>
            </a:endParaRPr>
          </a:p>
          <a:p>
            <a:r>
              <a:rPr lang="en-US" altLang="en-US" sz="2000" b="1">
                <a:solidFill>
                  <a:schemeClr val="accent2"/>
                </a:solidFill>
                <a:latin typeface="Arial" panose="020B0604020202020204" pitchFamily="34" charset="0"/>
              </a:rPr>
              <a:t>Benefits</a:t>
            </a:r>
          </a:p>
          <a:p>
            <a:endParaRPr lang="en-US" altLang="en-US" sz="800" b="1">
              <a:solidFill>
                <a:schemeClr val="accent2"/>
              </a:solidFill>
              <a:latin typeface="Arial" panose="020B0604020202020204" pitchFamily="34" charset="0"/>
            </a:endParaRPr>
          </a:p>
          <a:p>
            <a:pPr lvl="1">
              <a:buFontTx/>
              <a:buChar char="•"/>
            </a:pPr>
            <a:r>
              <a:rPr lang="en-US" altLang="en-US" sz="2000">
                <a:latin typeface="Arial" panose="020B0604020202020204" pitchFamily="34" charset="0"/>
              </a:rPr>
              <a:t> Interconnection of different systems (open)</a:t>
            </a:r>
          </a:p>
          <a:p>
            <a:pPr lvl="1">
              <a:buFontTx/>
              <a:buChar char="•"/>
            </a:pPr>
            <a:r>
              <a:rPr lang="en-US" altLang="en-US" sz="2000">
                <a:latin typeface="Arial" panose="020B0604020202020204" pitchFamily="34" charset="0"/>
              </a:rPr>
              <a:t> Not limited to a single vendor solution</a:t>
            </a:r>
          </a:p>
          <a:p>
            <a:endParaRPr lang="en-US" altLang="en-US" sz="2000">
              <a:latin typeface="Arial" panose="020B0604020202020204" pitchFamily="34" charset="0"/>
            </a:endParaRPr>
          </a:p>
          <a:p>
            <a:r>
              <a:rPr lang="en-US" altLang="en-US" sz="2000" b="1">
                <a:solidFill>
                  <a:schemeClr val="accent2"/>
                </a:solidFill>
                <a:latin typeface="Arial" panose="020B0604020202020204" pitchFamily="34" charset="0"/>
              </a:rPr>
              <a:t>Negative Aspect</a:t>
            </a:r>
          </a:p>
          <a:p>
            <a:endParaRPr lang="en-US" altLang="en-US" sz="800" b="1">
              <a:solidFill>
                <a:schemeClr val="accent2"/>
              </a:solidFill>
              <a:latin typeface="Arial" panose="020B0604020202020204" pitchFamily="34" charset="0"/>
            </a:endParaRPr>
          </a:p>
          <a:p>
            <a:pPr lvl="1">
              <a:buFontTx/>
              <a:buChar char="•"/>
            </a:pPr>
            <a:r>
              <a:rPr lang="en-US" altLang="en-US" sz="2000">
                <a:latin typeface="Arial" panose="020B0604020202020204" pitchFamily="34" charset="0"/>
              </a:rPr>
              <a:t> Systems might be less secure</a:t>
            </a:r>
          </a:p>
          <a:p>
            <a:pPr lvl="1">
              <a:buFontTx/>
              <a:buChar char="•"/>
            </a:pPr>
            <a:r>
              <a:rPr lang="en-US" altLang="en-US" sz="2000">
                <a:latin typeface="Arial" panose="020B0604020202020204" pitchFamily="34" charset="0"/>
              </a:rPr>
              <a:t> Systems might be less stable </a:t>
            </a:r>
          </a:p>
        </p:txBody>
      </p:sp>
      <p:sp>
        <p:nvSpPr>
          <p:cNvPr id="2" name="Date Placeholder 1"/>
          <p:cNvSpPr>
            <a:spLocks noGrp="1"/>
          </p:cNvSpPr>
          <p:nvPr>
            <p:ph type="dt" sz="half" idx="10"/>
          </p:nvPr>
        </p:nvSpPr>
        <p:spPr/>
        <p:txBody>
          <a:bodyPr/>
          <a:lstStyle/>
          <a:p>
            <a:fld id="{6727AE1A-73F0-4D3E-8F34-21EDA8251F54}"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
        <p:nvSpPr>
          <p:cNvPr id="4" name="Slide Number Placeholder 3"/>
          <p:cNvSpPr>
            <a:spLocks noGrp="1"/>
          </p:cNvSpPr>
          <p:nvPr>
            <p:ph type="sldNum" sz="quarter" idx="12"/>
          </p:nvPr>
        </p:nvSpPr>
        <p:spPr/>
        <p:txBody>
          <a:bodyPr/>
          <a:lstStyle/>
          <a:p>
            <a:fld id="{D8D3D6AC-B7BE-4494-8FAB-4CDD0FE9DB2B}" type="slidenum">
              <a:rPr lang="en-US" smtClean="0"/>
              <a:t>65</a:t>
            </a:fld>
            <a:endParaRPr lang="en-US"/>
          </a:p>
        </p:txBody>
      </p:sp>
    </p:spTree>
    <p:extLst>
      <p:ext uri="{BB962C8B-B14F-4D97-AF65-F5344CB8AC3E}">
        <p14:creationId xmlns:p14="http://schemas.microsoft.com/office/powerpoint/2010/main" val="296182306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026"/>
          <p:cNvSpPr txBox="1">
            <a:spLocks noChangeArrowheads="1"/>
          </p:cNvSpPr>
          <p:nvPr/>
        </p:nvSpPr>
        <p:spPr bwMode="auto">
          <a:xfrm>
            <a:off x="1752600" y="685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7  Application</a:t>
            </a:r>
          </a:p>
        </p:txBody>
      </p:sp>
      <p:sp>
        <p:nvSpPr>
          <p:cNvPr id="15363" name="Text Box 1027"/>
          <p:cNvSpPr txBox="1">
            <a:spLocks noChangeArrowheads="1"/>
          </p:cNvSpPr>
          <p:nvPr/>
        </p:nvSpPr>
        <p:spPr bwMode="auto">
          <a:xfrm>
            <a:off x="1752600" y="1447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6  Presentation</a:t>
            </a:r>
          </a:p>
        </p:txBody>
      </p:sp>
      <p:sp>
        <p:nvSpPr>
          <p:cNvPr id="15364" name="Text Box 1028"/>
          <p:cNvSpPr txBox="1">
            <a:spLocks noChangeArrowheads="1"/>
          </p:cNvSpPr>
          <p:nvPr/>
        </p:nvSpPr>
        <p:spPr bwMode="auto">
          <a:xfrm>
            <a:off x="1752600" y="2209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5  Session</a:t>
            </a:r>
          </a:p>
        </p:txBody>
      </p:sp>
      <p:sp>
        <p:nvSpPr>
          <p:cNvPr id="15365" name="Text Box 1029"/>
          <p:cNvSpPr txBox="1">
            <a:spLocks noChangeArrowheads="1"/>
          </p:cNvSpPr>
          <p:nvPr/>
        </p:nvSpPr>
        <p:spPr bwMode="auto">
          <a:xfrm>
            <a:off x="1752600" y="2971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4  Transport</a:t>
            </a:r>
          </a:p>
        </p:txBody>
      </p:sp>
      <p:sp>
        <p:nvSpPr>
          <p:cNvPr id="15366" name="Text Box 1030"/>
          <p:cNvSpPr txBox="1">
            <a:spLocks noChangeArrowheads="1"/>
          </p:cNvSpPr>
          <p:nvPr/>
        </p:nvSpPr>
        <p:spPr bwMode="auto">
          <a:xfrm>
            <a:off x="1752600" y="5257801"/>
            <a:ext cx="1752600" cy="587375"/>
          </a:xfrm>
          <a:prstGeom prst="rect">
            <a:avLst/>
          </a:prstGeom>
          <a:solidFill>
            <a:srgbClr val="FFFF99"/>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b="1"/>
              <a:t>1  Physical</a:t>
            </a:r>
          </a:p>
        </p:txBody>
      </p:sp>
      <p:sp>
        <p:nvSpPr>
          <p:cNvPr id="15367" name="Text Box 1031"/>
          <p:cNvSpPr txBox="1">
            <a:spLocks noChangeArrowheads="1"/>
          </p:cNvSpPr>
          <p:nvPr/>
        </p:nvSpPr>
        <p:spPr bwMode="auto">
          <a:xfrm>
            <a:off x="1752600" y="4495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2  Data Link</a:t>
            </a:r>
          </a:p>
        </p:txBody>
      </p:sp>
      <p:sp>
        <p:nvSpPr>
          <p:cNvPr id="15368" name="Text Box 1032"/>
          <p:cNvSpPr txBox="1">
            <a:spLocks noChangeArrowheads="1"/>
          </p:cNvSpPr>
          <p:nvPr/>
        </p:nvSpPr>
        <p:spPr bwMode="auto">
          <a:xfrm>
            <a:off x="1752600" y="3733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3  Network</a:t>
            </a:r>
          </a:p>
        </p:txBody>
      </p:sp>
      <p:sp>
        <p:nvSpPr>
          <p:cNvPr id="15369" name="Text Box 1033"/>
          <p:cNvSpPr txBox="1">
            <a:spLocks noChangeArrowheads="1"/>
          </p:cNvSpPr>
          <p:nvPr/>
        </p:nvSpPr>
        <p:spPr bwMode="auto">
          <a:xfrm>
            <a:off x="3810000" y="685801"/>
            <a:ext cx="6400800" cy="466725"/>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a:solidFill>
                  <a:srgbClr val="FF9900"/>
                </a:solidFill>
                <a:latin typeface="Arial" panose="020B0604020202020204" pitchFamily="34" charset="0"/>
              </a:rPr>
              <a:t>OSI REFERENCE MODEL</a:t>
            </a:r>
          </a:p>
        </p:txBody>
      </p:sp>
      <p:sp>
        <p:nvSpPr>
          <p:cNvPr id="15370" name="Text Box 1034"/>
          <p:cNvSpPr txBox="1">
            <a:spLocks noChangeArrowheads="1"/>
          </p:cNvSpPr>
          <p:nvPr/>
        </p:nvSpPr>
        <p:spPr bwMode="auto">
          <a:xfrm>
            <a:off x="3810000" y="1295401"/>
            <a:ext cx="6400800" cy="484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800" b="1">
              <a:solidFill>
                <a:srgbClr val="FF9900"/>
              </a:solidFill>
              <a:latin typeface="Arial" panose="020B0604020202020204" pitchFamily="34" charset="0"/>
            </a:endParaRPr>
          </a:p>
          <a:p>
            <a:r>
              <a:rPr lang="en-US" altLang="en-US" sz="2000" b="1">
                <a:solidFill>
                  <a:schemeClr val="accent2"/>
                </a:solidFill>
                <a:latin typeface="Arial" panose="020B0604020202020204" pitchFamily="34" charset="0"/>
              </a:rPr>
              <a:t>1.  Physical Layer</a:t>
            </a:r>
          </a:p>
          <a:p>
            <a:endParaRPr lang="en-US" altLang="en-US" sz="800" b="1">
              <a:solidFill>
                <a:schemeClr val="accent2"/>
              </a:solidFill>
              <a:latin typeface="Arial" panose="020B0604020202020204" pitchFamily="34" charset="0"/>
            </a:endParaRPr>
          </a:p>
          <a:p>
            <a:pPr lvl="1"/>
            <a:r>
              <a:rPr lang="en-US" altLang="en-US" sz="2000">
                <a:latin typeface="Arial" panose="020B0604020202020204" pitchFamily="34" charset="0"/>
              </a:rPr>
              <a:t>a) Convert the logical 1’s and 0’s coming from layer 2 into electrical signals.</a:t>
            </a:r>
          </a:p>
          <a:p>
            <a:pPr lvl="1"/>
            <a:endParaRPr lang="en-US" altLang="en-US" sz="800">
              <a:latin typeface="Arial" panose="020B0604020202020204" pitchFamily="34" charset="0"/>
            </a:endParaRPr>
          </a:p>
          <a:p>
            <a:pPr lvl="1"/>
            <a:r>
              <a:rPr lang="en-US" altLang="en-US" sz="2000">
                <a:latin typeface="Arial" panose="020B0604020202020204" pitchFamily="34" charset="0"/>
              </a:rPr>
              <a:t>b) Transmission of the electrical signals over a communication channel.</a:t>
            </a:r>
          </a:p>
          <a:p>
            <a:endParaRPr lang="en-US" altLang="en-US" sz="2000">
              <a:latin typeface="Arial" panose="020B0604020202020204" pitchFamily="34" charset="0"/>
            </a:endParaRPr>
          </a:p>
          <a:p>
            <a:pPr lvl="1"/>
            <a:r>
              <a:rPr lang="en-US" altLang="en-US" sz="2000">
                <a:latin typeface="Arial" panose="020B0604020202020204" pitchFamily="34" charset="0"/>
              </a:rPr>
              <a:t>Main topics:</a:t>
            </a:r>
          </a:p>
          <a:p>
            <a:endParaRPr lang="en-US" altLang="en-US" sz="800">
              <a:latin typeface="Arial" panose="020B0604020202020204" pitchFamily="34" charset="0"/>
            </a:endParaRPr>
          </a:p>
          <a:p>
            <a:pPr lvl="1">
              <a:buFontTx/>
              <a:buChar char="•"/>
            </a:pPr>
            <a:r>
              <a:rPr lang="en-US" altLang="en-US" sz="2000">
                <a:latin typeface="Arial" panose="020B0604020202020204" pitchFamily="34" charset="0"/>
              </a:rPr>
              <a:t> Transmission mediums</a:t>
            </a:r>
          </a:p>
          <a:p>
            <a:pPr lvl="1">
              <a:buFontTx/>
              <a:buChar char="•"/>
            </a:pPr>
            <a:r>
              <a:rPr lang="en-US" altLang="en-US" sz="2000">
                <a:latin typeface="Arial" panose="020B0604020202020204" pitchFamily="34" charset="0"/>
              </a:rPr>
              <a:t> Encoding</a:t>
            </a:r>
          </a:p>
          <a:p>
            <a:pPr lvl="1">
              <a:buFontTx/>
              <a:buChar char="•"/>
            </a:pPr>
            <a:r>
              <a:rPr lang="en-US" altLang="en-US" sz="2000">
                <a:latin typeface="Arial" panose="020B0604020202020204" pitchFamily="34" charset="0"/>
              </a:rPr>
              <a:t> Modulation</a:t>
            </a:r>
          </a:p>
          <a:p>
            <a:pPr lvl="1">
              <a:buFontTx/>
              <a:buChar char="•"/>
            </a:pPr>
            <a:r>
              <a:rPr lang="en-US" altLang="en-US" sz="2000">
                <a:latin typeface="Arial" panose="020B0604020202020204" pitchFamily="34" charset="0"/>
              </a:rPr>
              <a:t> RS232 and RS422 standards</a:t>
            </a:r>
          </a:p>
          <a:p>
            <a:pPr lvl="1">
              <a:buFontTx/>
              <a:buChar char="•"/>
            </a:pPr>
            <a:r>
              <a:rPr lang="en-US" altLang="en-US" sz="2000">
                <a:latin typeface="Arial" panose="020B0604020202020204" pitchFamily="34" charset="0"/>
              </a:rPr>
              <a:t> Repeaters</a:t>
            </a:r>
          </a:p>
          <a:p>
            <a:pPr lvl="1">
              <a:buFontTx/>
              <a:buChar char="•"/>
            </a:pPr>
            <a:r>
              <a:rPr lang="en-US" altLang="en-US" sz="2000">
                <a:latin typeface="Arial" panose="020B0604020202020204" pitchFamily="34" charset="0"/>
              </a:rPr>
              <a:t> Hubs (multi-port repeater)</a:t>
            </a:r>
          </a:p>
          <a:p>
            <a:endParaRPr lang="en-US" altLang="en-US" sz="2000">
              <a:latin typeface="Arial" panose="020B0604020202020204" pitchFamily="34" charset="0"/>
            </a:endParaRPr>
          </a:p>
        </p:txBody>
      </p:sp>
      <p:sp>
        <p:nvSpPr>
          <p:cNvPr id="2" name="Date Placeholder 1"/>
          <p:cNvSpPr>
            <a:spLocks noGrp="1"/>
          </p:cNvSpPr>
          <p:nvPr>
            <p:ph type="dt" sz="half" idx="10"/>
          </p:nvPr>
        </p:nvSpPr>
        <p:spPr/>
        <p:txBody>
          <a:bodyPr/>
          <a:lstStyle/>
          <a:p>
            <a:fld id="{6E6632A9-6047-4D62-8268-B058E76E523B}"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
        <p:nvSpPr>
          <p:cNvPr id="4" name="Slide Number Placeholder 3"/>
          <p:cNvSpPr>
            <a:spLocks noGrp="1"/>
          </p:cNvSpPr>
          <p:nvPr>
            <p:ph type="sldNum" sz="quarter" idx="12"/>
          </p:nvPr>
        </p:nvSpPr>
        <p:spPr/>
        <p:txBody>
          <a:bodyPr/>
          <a:lstStyle/>
          <a:p>
            <a:fld id="{D8D3D6AC-B7BE-4494-8FAB-4CDD0FE9DB2B}" type="slidenum">
              <a:rPr lang="en-US" smtClean="0"/>
              <a:t>66</a:t>
            </a:fld>
            <a:endParaRPr lang="en-US"/>
          </a:p>
        </p:txBody>
      </p:sp>
    </p:spTree>
    <p:extLst>
      <p:ext uri="{BB962C8B-B14F-4D97-AF65-F5344CB8AC3E}">
        <p14:creationId xmlns:p14="http://schemas.microsoft.com/office/powerpoint/2010/main" val="214787039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752600" y="685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7  Application</a:t>
            </a:r>
          </a:p>
        </p:txBody>
      </p:sp>
      <p:sp>
        <p:nvSpPr>
          <p:cNvPr id="16387" name="Text Box 3"/>
          <p:cNvSpPr txBox="1">
            <a:spLocks noChangeArrowheads="1"/>
          </p:cNvSpPr>
          <p:nvPr/>
        </p:nvSpPr>
        <p:spPr bwMode="auto">
          <a:xfrm>
            <a:off x="1752600" y="1447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6  Presentation</a:t>
            </a:r>
          </a:p>
        </p:txBody>
      </p:sp>
      <p:sp>
        <p:nvSpPr>
          <p:cNvPr id="16388" name="Text Box 4"/>
          <p:cNvSpPr txBox="1">
            <a:spLocks noChangeArrowheads="1"/>
          </p:cNvSpPr>
          <p:nvPr/>
        </p:nvSpPr>
        <p:spPr bwMode="auto">
          <a:xfrm>
            <a:off x="1752600" y="2209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5  Session</a:t>
            </a:r>
          </a:p>
        </p:txBody>
      </p:sp>
      <p:sp>
        <p:nvSpPr>
          <p:cNvPr id="16389" name="Text Box 5"/>
          <p:cNvSpPr txBox="1">
            <a:spLocks noChangeArrowheads="1"/>
          </p:cNvSpPr>
          <p:nvPr/>
        </p:nvSpPr>
        <p:spPr bwMode="auto">
          <a:xfrm>
            <a:off x="1752600" y="2971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4  Transport</a:t>
            </a:r>
          </a:p>
        </p:txBody>
      </p:sp>
      <p:sp>
        <p:nvSpPr>
          <p:cNvPr id="16390" name="Text Box 6"/>
          <p:cNvSpPr txBox="1">
            <a:spLocks noChangeArrowheads="1"/>
          </p:cNvSpPr>
          <p:nvPr/>
        </p:nvSpPr>
        <p:spPr bwMode="auto">
          <a:xfrm>
            <a:off x="1752600" y="5257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1  Physical</a:t>
            </a:r>
          </a:p>
        </p:txBody>
      </p:sp>
      <p:sp>
        <p:nvSpPr>
          <p:cNvPr id="16391" name="Text Box 7"/>
          <p:cNvSpPr txBox="1">
            <a:spLocks noChangeArrowheads="1"/>
          </p:cNvSpPr>
          <p:nvPr/>
        </p:nvSpPr>
        <p:spPr bwMode="auto">
          <a:xfrm>
            <a:off x="1752600" y="4495801"/>
            <a:ext cx="1752600" cy="587375"/>
          </a:xfrm>
          <a:prstGeom prst="rect">
            <a:avLst/>
          </a:prstGeom>
          <a:solidFill>
            <a:srgbClr val="FFFF99"/>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b="1"/>
              <a:t>2  Data Link</a:t>
            </a:r>
          </a:p>
        </p:txBody>
      </p:sp>
      <p:sp>
        <p:nvSpPr>
          <p:cNvPr id="16392" name="Text Box 8"/>
          <p:cNvSpPr txBox="1">
            <a:spLocks noChangeArrowheads="1"/>
          </p:cNvSpPr>
          <p:nvPr/>
        </p:nvSpPr>
        <p:spPr bwMode="auto">
          <a:xfrm>
            <a:off x="1752600" y="3733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3  Network</a:t>
            </a:r>
          </a:p>
        </p:txBody>
      </p:sp>
      <p:sp>
        <p:nvSpPr>
          <p:cNvPr id="16393" name="Text Box 9"/>
          <p:cNvSpPr txBox="1">
            <a:spLocks noChangeArrowheads="1"/>
          </p:cNvSpPr>
          <p:nvPr/>
        </p:nvSpPr>
        <p:spPr bwMode="auto">
          <a:xfrm>
            <a:off x="3810000" y="685801"/>
            <a:ext cx="6400800" cy="466725"/>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a:solidFill>
                  <a:srgbClr val="FF9900"/>
                </a:solidFill>
                <a:latin typeface="Arial" panose="020B0604020202020204" pitchFamily="34" charset="0"/>
              </a:rPr>
              <a:t>OSI REFERENCE MODEL</a:t>
            </a:r>
          </a:p>
        </p:txBody>
      </p:sp>
      <p:sp>
        <p:nvSpPr>
          <p:cNvPr id="16394" name="Text Box 10"/>
          <p:cNvSpPr txBox="1">
            <a:spLocks noChangeArrowheads="1"/>
          </p:cNvSpPr>
          <p:nvPr/>
        </p:nvSpPr>
        <p:spPr bwMode="auto">
          <a:xfrm>
            <a:off x="3810000" y="1295401"/>
            <a:ext cx="6400800" cy="484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800" b="1">
              <a:solidFill>
                <a:srgbClr val="FF9900"/>
              </a:solidFill>
              <a:latin typeface="Arial" panose="020B0604020202020204" pitchFamily="34" charset="0"/>
            </a:endParaRPr>
          </a:p>
          <a:p>
            <a:r>
              <a:rPr lang="en-US" altLang="en-US" sz="2000" b="1">
                <a:solidFill>
                  <a:schemeClr val="accent2"/>
                </a:solidFill>
                <a:latin typeface="Arial" panose="020B0604020202020204" pitchFamily="34" charset="0"/>
              </a:rPr>
              <a:t>2.  Data Link Layer</a:t>
            </a:r>
          </a:p>
          <a:p>
            <a:endParaRPr lang="en-US" altLang="en-US" sz="800" b="1">
              <a:solidFill>
                <a:schemeClr val="accent2"/>
              </a:solidFill>
              <a:latin typeface="Arial" panose="020B0604020202020204" pitchFamily="34" charset="0"/>
            </a:endParaRPr>
          </a:p>
          <a:p>
            <a:pPr lvl="1"/>
            <a:r>
              <a:rPr lang="en-US" altLang="en-US" sz="2000">
                <a:latin typeface="Arial" panose="020B0604020202020204" pitchFamily="34" charset="0"/>
              </a:rPr>
              <a:t>a) Error control to compensate for the imperfections of the physical layer. </a:t>
            </a:r>
          </a:p>
          <a:p>
            <a:pPr lvl="1"/>
            <a:endParaRPr lang="en-US" altLang="en-US" sz="800">
              <a:latin typeface="Arial" panose="020B0604020202020204" pitchFamily="34" charset="0"/>
            </a:endParaRPr>
          </a:p>
          <a:p>
            <a:pPr lvl="1"/>
            <a:r>
              <a:rPr lang="en-US" altLang="en-US" sz="2000">
                <a:latin typeface="Arial" panose="020B0604020202020204" pitchFamily="34" charset="0"/>
              </a:rPr>
              <a:t>b) Flow control to keep a fast sender from swamping a slow receiver.</a:t>
            </a:r>
          </a:p>
          <a:p>
            <a:endParaRPr lang="en-US" altLang="en-US" sz="2000">
              <a:latin typeface="Arial" panose="020B0604020202020204" pitchFamily="34" charset="0"/>
            </a:endParaRPr>
          </a:p>
          <a:p>
            <a:pPr lvl="1"/>
            <a:r>
              <a:rPr lang="en-US" altLang="en-US" sz="2000">
                <a:latin typeface="Arial" panose="020B0604020202020204" pitchFamily="34" charset="0"/>
              </a:rPr>
              <a:t>Main topics:</a:t>
            </a:r>
          </a:p>
          <a:p>
            <a:endParaRPr lang="en-US" altLang="en-US" sz="800">
              <a:latin typeface="Arial" panose="020B0604020202020204" pitchFamily="34" charset="0"/>
            </a:endParaRPr>
          </a:p>
          <a:p>
            <a:pPr lvl="1">
              <a:buFontTx/>
              <a:buChar char="•"/>
            </a:pPr>
            <a:r>
              <a:rPr lang="en-US" altLang="en-US" sz="2000">
                <a:latin typeface="Arial" panose="020B0604020202020204" pitchFamily="34" charset="0"/>
              </a:rPr>
              <a:t> Framing methods</a:t>
            </a:r>
          </a:p>
          <a:p>
            <a:pPr lvl="1">
              <a:buFontTx/>
              <a:buChar char="•"/>
            </a:pPr>
            <a:r>
              <a:rPr lang="en-US" altLang="en-US" sz="2000">
                <a:latin typeface="Arial" panose="020B0604020202020204" pitchFamily="34" charset="0"/>
              </a:rPr>
              <a:t> Error detection and correction methods</a:t>
            </a:r>
          </a:p>
          <a:p>
            <a:pPr lvl="1">
              <a:buFontTx/>
              <a:buChar char="•"/>
            </a:pPr>
            <a:r>
              <a:rPr lang="en-US" altLang="en-US" sz="2000">
                <a:latin typeface="Arial" panose="020B0604020202020204" pitchFamily="34" charset="0"/>
              </a:rPr>
              <a:t> Flow control</a:t>
            </a:r>
          </a:p>
          <a:p>
            <a:pPr lvl="1">
              <a:buFontTx/>
              <a:buChar char="•"/>
            </a:pPr>
            <a:r>
              <a:rPr lang="en-US" altLang="en-US" sz="2000">
                <a:latin typeface="Arial" panose="020B0604020202020204" pitchFamily="34" charset="0"/>
              </a:rPr>
              <a:t> Frame format</a:t>
            </a:r>
          </a:p>
          <a:p>
            <a:pPr lvl="1">
              <a:buFontTx/>
              <a:buChar char="•"/>
            </a:pPr>
            <a:r>
              <a:rPr lang="en-US" altLang="en-US" sz="2000">
                <a:latin typeface="Arial" panose="020B0604020202020204" pitchFamily="34" charset="0"/>
              </a:rPr>
              <a:t> IEEE LAN standards</a:t>
            </a:r>
          </a:p>
          <a:p>
            <a:pPr lvl="1">
              <a:buFontTx/>
              <a:buChar char="•"/>
            </a:pPr>
            <a:r>
              <a:rPr lang="en-US" altLang="en-US" sz="2000">
                <a:latin typeface="Arial" panose="020B0604020202020204" pitchFamily="34" charset="0"/>
              </a:rPr>
              <a:t> Bridges</a:t>
            </a:r>
          </a:p>
          <a:p>
            <a:pPr lvl="1">
              <a:buFontTx/>
              <a:buChar char="•"/>
            </a:pPr>
            <a:r>
              <a:rPr lang="en-US" altLang="en-US" sz="2000">
                <a:latin typeface="Arial" panose="020B0604020202020204" pitchFamily="34" charset="0"/>
              </a:rPr>
              <a:t> Switches (multi-port bridges)</a:t>
            </a:r>
          </a:p>
        </p:txBody>
      </p:sp>
      <p:sp>
        <p:nvSpPr>
          <p:cNvPr id="2" name="Date Placeholder 1"/>
          <p:cNvSpPr>
            <a:spLocks noGrp="1"/>
          </p:cNvSpPr>
          <p:nvPr>
            <p:ph type="dt" sz="half" idx="10"/>
          </p:nvPr>
        </p:nvSpPr>
        <p:spPr/>
        <p:txBody>
          <a:bodyPr/>
          <a:lstStyle/>
          <a:p>
            <a:fld id="{16ABADD0-A477-4B30-9A03-B9BA29B08F8E}"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
        <p:nvSpPr>
          <p:cNvPr id="4" name="Slide Number Placeholder 3"/>
          <p:cNvSpPr>
            <a:spLocks noGrp="1"/>
          </p:cNvSpPr>
          <p:nvPr>
            <p:ph type="sldNum" sz="quarter" idx="12"/>
          </p:nvPr>
        </p:nvSpPr>
        <p:spPr/>
        <p:txBody>
          <a:bodyPr/>
          <a:lstStyle/>
          <a:p>
            <a:fld id="{D8D3D6AC-B7BE-4494-8FAB-4CDD0FE9DB2B}" type="slidenum">
              <a:rPr lang="en-US" smtClean="0"/>
              <a:t>67</a:t>
            </a:fld>
            <a:endParaRPr lang="en-US"/>
          </a:p>
        </p:txBody>
      </p:sp>
    </p:spTree>
    <p:extLst>
      <p:ext uri="{BB962C8B-B14F-4D97-AF65-F5344CB8AC3E}">
        <p14:creationId xmlns:p14="http://schemas.microsoft.com/office/powerpoint/2010/main" val="102975781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752600" y="685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7  Application</a:t>
            </a:r>
          </a:p>
        </p:txBody>
      </p:sp>
      <p:sp>
        <p:nvSpPr>
          <p:cNvPr id="17411" name="Text Box 3"/>
          <p:cNvSpPr txBox="1">
            <a:spLocks noChangeArrowheads="1"/>
          </p:cNvSpPr>
          <p:nvPr/>
        </p:nvSpPr>
        <p:spPr bwMode="auto">
          <a:xfrm>
            <a:off x="1752600" y="1447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6  Presentation</a:t>
            </a:r>
          </a:p>
        </p:txBody>
      </p:sp>
      <p:sp>
        <p:nvSpPr>
          <p:cNvPr id="17412" name="Text Box 4"/>
          <p:cNvSpPr txBox="1">
            <a:spLocks noChangeArrowheads="1"/>
          </p:cNvSpPr>
          <p:nvPr/>
        </p:nvSpPr>
        <p:spPr bwMode="auto">
          <a:xfrm>
            <a:off x="1752600" y="2209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5  Session</a:t>
            </a:r>
          </a:p>
        </p:txBody>
      </p:sp>
      <p:sp>
        <p:nvSpPr>
          <p:cNvPr id="17413" name="Text Box 5"/>
          <p:cNvSpPr txBox="1">
            <a:spLocks noChangeArrowheads="1"/>
          </p:cNvSpPr>
          <p:nvPr/>
        </p:nvSpPr>
        <p:spPr bwMode="auto">
          <a:xfrm>
            <a:off x="1752600" y="2971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4  Transport</a:t>
            </a:r>
          </a:p>
        </p:txBody>
      </p:sp>
      <p:sp>
        <p:nvSpPr>
          <p:cNvPr id="17414" name="Text Box 6"/>
          <p:cNvSpPr txBox="1">
            <a:spLocks noChangeArrowheads="1"/>
          </p:cNvSpPr>
          <p:nvPr/>
        </p:nvSpPr>
        <p:spPr bwMode="auto">
          <a:xfrm>
            <a:off x="1752600" y="5257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1  Physical</a:t>
            </a:r>
          </a:p>
        </p:txBody>
      </p:sp>
      <p:sp>
        <p:nvSpPr>
          <p:cNvPr id="17415" name="Text Box 7"/>
          <p:cNvSpPr txBox="1">
            <a:spLocks noChangeArrowheads="1"/>
          </p:cNvSpPr>
          <p:nvPr/>
        </p:nvSpPr>
        <p:spPr bwMode="auto">
          <a:xfrm>
            <a:off x="1752600" y="4495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2  Data Link</a:t>
            </a:r>
          </a:p>
        </p:txBody>
      </p:sp>
      <p:sp>
        <p:nvSpPr>
          <p:cNvPr id="17416" name="Text Box 8"/>
          <p:cNvSpPr txBox="1">
            <a:spLocks noChangeArrowheads="1"/>
          </p:cNvSpPr>
          <p:nvPr/>
        </p:nvSpPr>
        <p:spPr bwMode="auto">
          <a:xfrm>
            <a:off x="1752600" y="3733801"/>
            <a:ext cx="1752600" cy="587375"/>
          </a:xfrm>
          <a:prstGeom prst="rect">
            <a:avLst/>
          </a:prstGeom>
          <a:solidFill>
            <a:srgbClr val="FFFF99"/>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b="1"/>
              <a:t>3  Network</a:t>
            </a:r>
          </a:p>
        </p:txBody>
      </p:sp>
      <p:sp>
        <p:nvSpPr>
          <p:cNvPr id="17417" name="Text Box 9"/>
          <p:cNvSpPr txBox="1">
            <a:spLocks noChangeArrowheads="1"/>
          </p:cNvSpPr>
          <p:nvPr/>
        </p:nvSpPr>
        <p:spPr bwMode="auto">
          <a:xfrm>
            <a:off x="3810000" y="685801"/>
            <a:ext cx="6400800" cy="466725"/>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a:solidFill>
                  <a:srgbClr val="FF9900"/>
                </a:solidFill>
                <a:latin typeface="Arial" panose="020B0604020202020204" pitchFamily="34" charset="0"/>
              </a:rPr>
              <a:t>OSI REFERENCE MODEL</a:t>
            </a:r>
          </a:p>
        </p:txBody>
      </p:sp>
      <p:sp>
        <p:nvSpPr>
          <p:cNvPr id="17418" name="Text Box 10"/>
          <p:cNvSpPr txBox="1">
            <a:spLocks noChangeArrowheads="1"/>
          </p:cNvSpPr>
          <p:nvPr/>
        </p:nvSpPr>
        <p:spPr bwMode="auto">
          <a:xfrm>
            <a:off x="3810000" y="1295401"/>
            <a:ext cx="6400800" cy="375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800" b="1">
              <a:solidFill>
                <a:srgbClr val="FF9900"/>
              </a:solidFill>
              <a:latin typeface="Arial" panose="020B0604020202020204" pitchFamily="34" charset="0"/>
            </a:endParaRPr>
          </a:p>
          <a:p>
            <a:r>
              <a:rPr lang="en-US" altLang="en-US" sz="2000" b="1">
                <a:solidFill>
                  <a:schemeClr val="accent2"/>
                </a:solidFill>
                <a:latin typeface="Arial" panose="020B0604020202020204" pitchFamily="34" charset="0"/>
              </a:rPr>
              <a:t>3.  Network Layer</a:t>
            </a:r>
          </a:p>
          <a:p>
            <a:pPr lvl="1"/>
            <a:endParaRPr lang="en-US" altLang="en-US" sz="800">
              <a:solidFill>
                <a:schemeClr val="accent2"/>
              </a:solidFill>
              <a:latin typeface="Arial" panose="020B0604020202020204" pitchFamily="34" charset="0"/>
            </a:endParaRPr>
          </a:p>
          <a:p>
            <a:pPr lvl="1"/>
            <a:r>
              <a:rPr lang="en-US" altLang="en-US" sz="2000">
                <a:latin typeface="Arial" panose="020B0604020202020204" pitchFamily="34" charset="0"/>
              </a:rPr>
              <a:t>a) Controls the operation of the subnet.</a:t>
            </a:r>
          </a:p>
          <a:p>
            <a:pPr lvl="1"/>
            <a:endParaRPr lang="en-US" altLang="en-US" sz="800">
              <a:latin typeface="Arial" panose="020B0604020202020204" pitchFamily="34" charset="0"/>
            </a:endParaRPr>
          </a:p>
          <a:p>
            <a:pPr lvl="1"/>
            <a:r>
              <a:rPr lang="en-US" altLang="en-US" sz="2000">
                <a:latin typeface="Arial" panose="020B0604020202020204" pitchFamily="34" charset="0"/>
              </a:rPr>
              <a:t>b) Routing packets from source to destination.</a:t>
            </a:r>
          </a:p>
          <a:p>
            <a:pPr lvl="1"/>
            <a:endParaRPr lang="en-US" altLang="en-US" sz="800">
              <a:latin typeface="Arial" panose="020B0604020202020204" pitchFamily="34" charset="0"/>
            </a:endParaRPr>
          </a:p>
          <a:p>
            <a:pPr lvl="1"/>
            <a:r>
              <a:rPr lang="en-US" altLang="en-US" sz="2000">
                <a:latin typeface="Arial" panose="020B0604020202020204" pitchFamily="34" charset="0"/>
              </a:rPr>
              <a:t>c) Logical addressing.</a:t>
            </a:r>
          </a:p>
          <a:p>
            <a:endParaRPr lang="en-US" altLang="en-US" sz="2000">
              <a:latin typeface="Arial" panose="020B0604020202020204" pitchFamily="34" charset="0"/>
            </a:endParaRPr>
          </a:p>
          <a:p>
            <a:pPr lvl="1"/>
            <a:r>
              <a:rPr lang="en-US" altLang="en-US" sz="2000">
                <a:latin typeface="Arial" panose="020B0604020202020204" pitchFamily="34" charset="0"/>
              </a:rPr>
              <a:t>Main topics:</a:t>
            </a:r>
          </a:p>
          <a:p>
            <a:endParaRPr lang="en-US" altLang="en-US" sz="800">
              <a:latin typeface="Arial" panose="020B0604020202020204" pitchFamily="34" charset="0"/>
            </a:endParaRPr>
          </a:p>
          <a:p>
            <a:pPr lvl="1">
              <a:buFontTx/>
              <a:buChar char="•"/>
            </a:pPr>
            <a:r>
              <a:rPr lang="en-US" altLang="en-US" sz="2000">
                <a:latin typeface="Arial" panose="020B0604020202020204" pitchFamily="34" charset="0"/>
              </a:rPr>
              <a:t> Internetworking</a:t>
            </a:r>
          </a:p>
          <a:p>
            <a:pPr lvl="1">
              <a:buFontTx/>
              <a:buChar char="•"/>
            </a:pPr>
            <a:r>
              <a:rPr lang="en-US" altLang="en-US" sz="2000">
                <a:latin typeface="Arial" panose="020B0604020202020204" pitchFamily="34" charset="0"/>
              </a:rPr>
              <a:t> Routing algorithms</a:t>
            </a:r>
          </a:p>
          <a:p>
            <a:pPr lvl="1">
              <a:buFontTx/>
              <a:buChar char="•"/>
            </a:pPr>
            <a:r>
              <a:rPr lang="en-US" altLang="en-US" sz="2000">
                <a:latin typeface="Arial" panose="020B0604020202020204" pitchFamily="34" charset="0"/>
              </a:rPr>
              <a:t> Internet Protocol (IP) addressing</a:t>
            </a:r>
          </a:p>
          <a:p>
            <a:pPr lvl="1">
              <a:buFontTx/>
              <a:buChar char="•"/>
            </a:pPr>
            <a:r>
              <a:rPr lang="en-US" altLang="en-US" sz="2000">
                <a:latin typeface="Arial" panose="020B0604020202020204" pitchFamily="34" charset="0"/>
              </a:rPr>
              <a:t> Routers </a:t>
            </a:r>
          </a:p>
        </p:txBody>
      </p:sp>
      <p:sp>
        <p:nvSpPr>
          <p:cNvPr id="2" name="Date Placeholder 1"/>
          <p:cNvSpPr>
            <a:spLocks noGrp="1"/>
          </p:cNvSpPr>
          <p:nvPr>
            <p:ph type="dt" sz="half" idx="10"/>
          </p:nvPr>
        </p:nvSpPr>
        <p:spPr/>
        <p:txBody>
          <a:bodyPr/>
          <a:lstStyle/>
          <a:p>
            <a:fld id="{33B2257C-BFAE-46BA-8ABB-66CCF58339E5}"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
        <p:nvSpPr>
          <p:cNvPr id="4" name="Slide Number Placeholder 3"/>
          <p:cNvSpPr>
            <a:spLocks noGrp="1"/>
          </p:cNvSpPr>
          <p:nvPr>
            <p:ph type="sldNum" sz="quarter" idx="12"/>
          </p:nvPr>
        </p:nvSpPr>
        <p:spPr/>
        <p:txBody>
          <a:bodyPr/>
          <a:lstStyle/>
          <a:p>
            <a:fld id="{D8D3D6AC-B7BE-4494-8FAB-4CDD0FE9DB2B}" type="slidenum">
              <a:rPr lang="en-US" smtClean="0"/>
              <a:t>68</a:t>
            </a:fld>
            <a:endParaRPr lang="en-US"/>
          </a:p>
        </p:txBody>
      </p:sp>
    </p:spTree>
    <p:extLst>
      <p:ext uri="{BB962C8B-B14F-4D97-AF65-F5344CB8AC3E}">
        <p14:creationId xmlns:p14="http://schemas.microsoft.com/office/powerpoint/2010/main" val="258689810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752600" y="685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7  Application</a:t>
            </a:r>
          </a:p>
        </p:txBody>
      </p:sp>
      <p:sp>
        <p:nvSpPr>
          <p:cNvPr id="18435" name="Text Box 3"/>
          <p:cNvSpPr txBox="1">
            <a:spLocks noChangeArrowheads="1"/>
          </p:cNvSpPr>
          <p:nvPr/>
        </p:nvSpPr>
        <p:spPr bwMode="auto">
          <a:xfrm>
            <a:off x="1752600" y="1447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6  Presentation</a:t>
            </a:r>
          </a:p>
        </p:txBody>
      </p:sp>
      <p:sp>
        <p:nvSpPr>
          <p:cNvPr id="18436" name="Text Box 4"/>
          <p:cNvSpPr txBox="1">
            <a:spLocks noChangeArrowheads="1"/>
          </p:cNvSpPr>
          <p:nvPr/>
        </p:nvSpPr>
        <p:spPr bwMode="auto">
          <a:xfrm>
            <a:off x="1752600" y="2209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5  Session</a:t>
            </a:r>
          </a:p>
        </p:txBody>
      </p:sp>
      <p:sp>
        <p:nvSpPr>
          <p:cNvPr id="18437" name="Text Box 5"/>
          <p:cNvSpPr txBox="1">
            <a:spLocks noChangeArrowheads="1"/>
          </p:cNvSpPr>
          <p:nvPr/>
        </p:nvSpPr>
        <p:spPr bwMode="auto">
          <a:xfrm>
            <a:off x="1752600" y="2971801"/>
            <a:ext cx="1752600" cy="587375"/>
          </a:xfrm>
          <a:prstGeom prst="rect">
            <a:avLst/>
          </a:prstGeom>
          <a:solidFill>
            <a:srgbClr val="FFFF99"/>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b="1"/>
              <a:t>4  Transport</a:t>
            </a:r>
          </a:p>
        </p:txBody>
      </p:sp>
      <p:sp>
        <p:nvSpPr>
          <p:cNvPr id="18438" name="Text Box 6"/>
          <p:cNvSpPr txBox="1">
            <a:spLocks noChangeArrowheads="1"/>
          </p:cNvSpPr>
          <p:nvPr/>
        </p:nvSpPr>
        <p:spPr bwMode="auto">
          <a:xfrm>
            <a:off x="1752600" y="5257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1  Physical</a:t>
            </a:r>
          </a:p>
        </p:txBody>
      </p:sp>
      <p:sp>
        <p:nvSpPr>
          <p:cNvPr id="18439" name="Text Box 7"/>
          <p:cNvSpPr txBox="1">
            <a:spLocks noChangeArrowheads="1"/>
          </p:cNvSpPr>
          <p:nvPr/>
        </p:nvSpPr>
        <p:spPr bwMode="auto">
          <a:xfrm>
            <a:off x="1752600" y="4495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2  Data Link</a:t>
            </a:r>
          </a:p>
        </p:txBody>
      </p:sp>
      <p:sp>
        <p:nvSpPr>
          <p:cNvPr id="18440" name="Text Box 8"/>
          <p:cNvSpPr txBox="1">
            <a:spLocks noChangeArrowheads="1"/>
          </p:cNvSpPr>
          <p:nvPr/>
        </p:nvSpPr>
        <p:spPr bwMode="auto">
          <a:xfrm>
            <a:off x="1752600" y="3733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3  Network</a:t>
            </a:r>
          </a:p>
        </p:txBody>
      </p:sp>
      <p:sp>
        <p:nvSpPr>
          <p:cNvPr id="18441" name="Text Box 9"/>
          <p:cNvSpPr txBox="1">
            <a:spLocks noChangeArrowheads="1"/>
          </p:cNvSpPr>
          <p:nvPr/>
        </p:nvSpPr>
        <p:spPr bwMode="auto">
          <a:xfrm>
            <a:off x="3810000" y="685801"/>
            <a:ext cx="6400800" cy="466725"/>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a:solidFill>
                  <a:srgbClr val="FF9900"/>
                </a:solidFill>
                <a:latin typeface="Arial" panose="020B0604020202020204" pitchFamily="34" charset="0"/>
              </a:rPr>
              <a:t>OSI REFERENCE MODEL</a:t>
            </a:r>
          </a:p>
        </p:txBody>
      </p:sp>
      <p:sp>
        <p:nvSpPr>
          <p:cNvPr id="18442" name="Text Box 10"/>
          <p:cNvSpPr txBox="1">
            <a:spLocks noChangeArrowheads="1"/>
          </p:cNvSpPr>
          <p:nvPr/>
        </p:nvSpPr>
        <p:spPr bwMode="auto">
          <a:xfrm>
            <a:off x="3810000" y="1295401"/>
            <a:ext cx="6400800"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800" b="1">
              <a:solidFill>
                <a:srgbClr val="FF9900"/>
              </a:solidFill>
              <a:latin typeface="Arial" panose="020B0604020202020204" pitchFamily="34" charset="0"/>
            </a:endParaRPr>
          </a:p>
          <a:p>
            <a:r>
              <a:rPr lang="en-US" altLang="en-US" sz="2000" b="1">
                <a:solidFill>
                  <a:schemeClr val="accent2"/>
                </a:solidFill>
                <a:latin typeface="Arial" panose="020B0604020202020204" pitchFamily="34" charset="0"/>
              </a:rPr>
              <a:t>4.  Transport Layer</a:t>
            </a:r>
          </a:p>
          <a:p>
            <a:endParaRPr lang="en-US" altLang="en-US" sz="800" b="1">
              <a:solidFill>
                <a:schemeClr val="accent2"/>
              </a:solidFill>
              <a:latin typeface="Arial" panose="020B0604020202020204" pitchFamily="34" charset="0"/>
            </a:endParaRPr>
          </a:p>
          <a:p>
            <a:pPr lvl="1"/>
            <a:r>
              <a:rPr lang="en-US" altLang="en-US" sz="2000">
                <a:latin typeface="Arial" panose="020B0604020202020204" pitchFamily="34" charset="0"/>
              </a:rPr>
              <a:t>a) Provides additional Quality of Service. </a:t>
            </a:r>
          </a:p>
          <a:p>
            <a:pPr lvl="1"/>
            <a:endParaRPr lang="en-US" altLang="en-US" sz="800">
              <a:latin typeface="Arial" panose="020B0604020202020204" pitchFamily="34" charset="0"/>
            </a:endParaRPr>
          </a:p>
          <a:p>
            <a:pPr lvl="1"/>
            <a:r>
              <a:rPr lang="en-US" altLang="en-US" sz="2000">
                <a:latin typeface="Arial" panose="020B0604020202020204" pitchFamily="34" charset="0"/>
              </a:rPr>
              <a:t>b) Heart of the OSI model.</a:t>
            </a:r>
          </a:p>
          <a:p>
            <a:endParaRPr lang="en-US" altLang="en-US" sz="2000">
              <a:latin typeface="Arial" panose="020B0604020202020204" pitchFamily="34" charset="0"/>
            </a:endParaRPr>
          </a:p>
          <a:p>
            <a:pPr lvl="1"/>
            <a:r>
              <a:rPr lang="en-US" altLang="en-US" sz="2000">
                <a:latin typeface="Arial" panose="020B0604020202020204" pitchFamily="34" charset="0"/>
              </a:rPr>
              <a:t>Main topics:</a:t>
            </a:r>
          </a:p>
          <a:p>
            <a:pPr lvl="1"/>
            <a:endParaRPr lang="en-US" altLang="en-US" sz="800">
              <a:latin typeface="Arial" panose="020B0604020202020204" pitchFamily="34" charset="0"/>
            </a:endParaRPr>
          </a:p>
          <a:p>
            <a:pPr lvl="1">
              <a:buFontTx/>
              <a:buChar char="•"/>
            </a:pPr>
            <a:r>
              <a:rPr lang="en-US" altLang="en-US" sz="2000">
                <a:latin typeface="Arial" panose="020B0604020202020204" pitchFamily="34" charset="0"/>
              </a:rPr>
              <a:t> Connection-oriented and connectionless services</a:t>
            </a:r>
          </a:p>
          <a:p>
            <a:pPr lvl="1">
              <a:buFontTx/>
              <a:buChar char="•"/>
            </a:pPr>
            <a:r>
              <a:rPr lang="en-US" altLang="en-US" sz="2000">
                <a:latin typeface="Arial" panose="020B0604020202020204" pitchFamily="34" charset="0"/>
              </a:rPr>
              <a:t> Transmission Control Protocol (TCP)</a:t>
            </a:r>
          </a:p>
          <a:p>
            <a:pPr lvl="1">
              <a:buFontTx/>
              <a:buChar char="•"/>
            </a:pPr>
            <a:r>
              <a:rPr lang="en-US" altLang="en-US" sz="2000">
                <a:latin typeface="Arial" panose="020B0604020202020204" pitchFamily="34" charset="0"/>
              </a:rPr>
              <a:t> User Datagram Protocol (UDP) </a:t>
            </a:r>
          </a:p>
        </p:txBody>
      </p:sp>
      <p:sp>
        <p:nvSpPr>
          <p:cNvPr id="2" name="Date Placeholder 1"/>
          <p:cNvSpPr>
            <a:spLocks noGrp="1"/>
          </p:cNvSpPr>
          <p:nvPr>
            <p:ph type="dt" sz="half" idx="10"/>
          </p:nvPr>
        </p:nvSpPr>
        <p:spPr/>
        <p:txBody>
          <a:bodyPr/>
          <a:lstStyle/>
          <a:p>
            <a:fld id="{3EBCD3EB-E4EE-46EA-BF31-2DE9FE42A0BB}"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
        <p:nvSpPr>
          <p:cNvPr id="4" name="Slide Number Placeholder 3"/>
          <p:cNvSpPr>
            <a:spLocks noGrp="1"/>
          </p:cNvSpPr>
          <p:nvPr>
            <p:ph type="sldNum" sz="quarter" idx="12"/>
          </p:nvPr>
        </p:nvSpPr>
        <p:spPr/>
        <p:txBody>
          <a:bodyPr/>
          <a:lstStyle/>
          <a:p>
            <a:fld id="{D8D3D6AC-B7BE-4494-8FAB-4CDD0FE9DB2B}" type="slidenum">
              <a:rPr lang="en-US" smtClean="0"/>
              <a:t>69</a:t>
            </a:fld>
            <a:endParaRPr lang="en-US"/>
          </a:p>
        </p:txBody>
      </p:sp>
    </p:spTree>
    <p:extLst>
      <p:ext uri="{BB962C8B-B14F-4D97-AF65-F5344CB8AC3E}">
        <p14:creationId xmlns:p14="http://schemas.microsoft.com/office/powerpoint/2010/main" val="6558447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FD7CBEB9-ADB8-4C8A-9C64-DDE0B7FEE776}" type="slidenum">
              <a:rPr lang="en-US" altLang="en-US"/>
              <a:pPr/>
              <a:t>7</a:t>
            </a:fld>
            <a:endParaRPr lang="en-US" altLang="en-US"/>
          </a:p>
        </p:txBody>
      </p:sp>
      <p:sp>
        <p:nvSpPr>
          <p:cNvPr id="80898" name="Rectangle 2"/>
          <p:cNvSpPr>
            <a:spLocks noGrp="1" noChangeArrowheads="1"/>
          </p:cNvSpPr>
          <p:nvPr>
            <p:ph type="title"/>
          </p:nvPr>
        </p:nvSpPr>
        <p:spPr/>
        <p:txBody>
          <a:bodyPr/>
          <a:lstStyle/>
          <a:p>
            <a:r>
              <a:rPr lang="en-US" altLang="en-US" sz="4000"/>
              <a:t>Constructing </a:t>
            </a:r>
            <a:br>
              <a:rPr lang="en-US" altLang="en-US" sz="4000"/>
            </a:br>
            <a:r>
              <a:rPr lang="en-US" altLang="en-US" sz="4000"/>
              <a:t>Client/Server Networks</a:t>
            </a:r>
          </a:p>
        </p:txBody>
      </p:sp>
      <p:sp>
        <p:nvSpPr>
          <p:cNvPr id="80899" name="Rectangle 3"/>
          <p:cNvSpPr>
            <a:spLocks noGrp="1" noChangeArrowheads="1"/>
          </p:cNvSpPr>
          <p:nvPr>
            <p:ph type="body" idx="1"/>
          </p:nvPr>
        </p:nvSpPr>
        <p:spPr>
          <a:xfrm>
            <a:off x="1981200" y="1600200"/>
            <a:ext cx="3962400" cy="4648200"/>
          </a:xfrm>
        </p:spPr>
        <p:txBody>
          <a:bodyPr/>
          <a:lstStyle/>
          <a:p>
            <a:r>
              <a:rPr lang="en-US" altLang="en-US"/>
              <a:t>Servers</a:t>
            </a:r>
          </a:p>
          <a:p>
            <a:r>
              <a:rPr lang="en-US" altLang="en-US"/>
              <a:t>Network topologies</a:t>
            </a:r>
          </a:p>
          <a:p>
            <a:r>
              <a:rPr lang="en-US" altLang="en-US"/>
              <a:t>Transmission media</a:t>
            </a:r>
          </a:p>
          <a:p>
            <a:r>
              <a:rPr lang="en-US" altLang="en-US"/>
              <a:t>Network operating system (NOS)</a:t>
            </a:r>
          </a:p>
          <a:p>
            <a:r>
              <a:rPr lang="en-US" altLang="en-US"/>
              <a:t>Network adapters</a:t>
            </a:r>
          </a:p>
          <a:p>
            <a:r>
              <a:rPr lang="en-US" altLang="en-US"/>
              <a:t>Network navigation devices</a:t>
            </a:r>
          </a:p>
        </p:txBody>
      </p:sp>
      <p:pic>
        <p:nvPicPr>
          <p:cNvPr id="80901" name="Picture 5" descr="AAFOBFZ0"/>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7400" y="2286001"/>
            <a:ext cx="4495800" cy="3019425"/>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fld id="{D123404E-F276-458B-8015-C73D6EF2C5E4}"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Tree>
    <p:extLst>
      <p:ext uri="{BB962C8B-B14F-4D97-AF65-F5344CB8AC3E}">
        <p14:creationId xmlns:p14="http://schemas.microsoft.com/office/powerpoint/2010/main" val="1218500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752600" y="685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7  Application</a:t>
            </a:r>
          </a:p>
        </p:txBody>
      </p:sp>
      <p:sp>
        <p:nvSpPr>
          <p:cNvPr id="19459" name="Text Box 3"/>
          <p:cNvSpPr txBox="1">
            <a:spLocks noChangeArrowheads="1"/>
          </p:cNvSpPr>
          <p:nvPr/>
        </p:nvSpPr>
        <p:spPr bwMode="auto">
          <a:xfrm>
            <a:off x="1752600" y="1447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6  Presentation</a:t>
            </a:r>
          </a:p>
        </p:txBody>
      </p:sp>
      <p:sp>
        <p:nvSpPr>
          <p:cNvPr id="19460" name="Text Box 4"/>
          <p:cNvSpPr txBox="1">
            <a:spLocks noChangeArrowheads="1"/>
          </p:cNvSpPr>
          <p:nvPr/>
        </p:nvSpPr>
        <p:spPr bwMode="auto">
          <a:xfrm>
            <a:off x="1752600" y="2209801"/>
            <a:ext cx="1752600" cy="587375"/>
          </a:xfrm>
          <a:prstGeom prst="rect">
            <a:avLst/>
          </a:prstGeom>
          <a:solidFill>
            <a:srgbClr val="FFFF99"/>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b="1"/>
              <a:t>5  Session</a:t>
            </a:r>
          </a:p>
        </p:txBody>
      </p:sp>
      <p:sp>
        <p:nvSpPr>
          <p:cNvPr id="19461" name="Text Box 5"/>
          <p:cNvSpPr txBox="1">
            <a:spLocks noChangeArrowheads="1"/>
          </p:cNvSpPr>
          <p:nvPr/>
        </p:nvSpPr>
        <p:spPr bwMode="auto">
          <a:xfrm>
            <a:off x="1752600" y="2971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4  Transport</a:t>
            </a:r>
          </a:p>
        </p:txBody>
      </p:sp>
      <p:sp>
        <p:nvSpPr>
          <p:cNvPr id="19462" name="Text Box 6"/>
          <p:cNvSpPr txBox="1">
            <a:spLocks noChangeArrowheads="1"/>
          </p:cNvSpPr>
          <p:nvPr/>
        </p:nvSpPr>
        <p:spPr bwMode="auto">
          <a:xfrm>
            <a:off x="1752600" y="5257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1  Physical</a:t>
            </a:r>
          </a:p>
        </p:txBody>
      </p:sp>
      <p:sp>
        <p:nvSpPr>
          <p:cNvPr id="19463" name="Text Box 7"/>
          <p:cNvSpPr txBox="1">
            <a:spLocks noChangeArrowheads="1"/>
          </p:cNvSpPr>
          <p:nvPr/>
        </p:nvSpPr>
        <p:spPr bwMode="auto">
          <a:xfrm>
            <a:off x="1752600" y="4495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2  Data Link</a:t>
            </a:r>
          </a:p>
        </p:txBody>
      </p:sp>
      <p:sp>
        <p:nvSpPr>
          <p:cNvPr id="19464" name="Text Box 8"/>
          <p:cNvSpPr txBox="1">
            <a:spLocks noChangeArrowheads="1"/>
          </p:cNvSpPr>
          <p:nvPr/>
        </p:nvSpPr>
        <p:spPr bwMode="auto">
          <a:xfrm>
            <a:off x="1752600" y="3733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3  Network</a:t>
            </a:r>
          </a:p>
        </p:txBody>
      </p:sp>
      <p:sp>
        <p:nvSpPr>
          <p:cNvPr id="19465" name="Text Box 9"/>
          <p:cNvSpPr txBox="1">
            <a:spLocks noChangeArrowheads="1"/>
          </p:cNvSpPr>
          <p:nvPr/>
        </p:nvSpPr>
        <p:spPr bwMode="auto">
          <a:xfrm>
            <a:off x="3810000" y="685801"/>
            <a:ext cx="6400800" cy="466725"/>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a:solidFill>
                  <a:srgbClr val="FF9900"/>
                </a:solidFill>
                <a:latin typeface="Arial" panose="020B0604020202020204" pitchFamily="34" charset="0"/>
              </a:rPr>
              <a:t>OSI REFERENCE MODEL</a:t>
            </a:r>
          </a:p>
        </p:txBody>
      </p:sp>
      <p:sp>
        <p:nvSpPr>
          <p:cNvPr id="19466" name="Text Box 10"/>
          <p:cNvSpPr txBox="1">
            <a:spLocks noChangeArrowheads="1"/>
          </p:cNvSpPr>
          <p:nvPr/>
        </p:nvSpPr>
        <p:spPr bwMode="auto">
          <a:xfrm>
            <a:off x="3810000" y="1295401"/>
            <a:ext cx="6400800" cy="283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800" b="1">
              <a:solidFill>
                <a:srgbClr val="FF9900"/>
              </a:solidFill>
              <a:latin typeface="Arial" panose="020B0604020202020204" pitchFamily="34" charset="0"/>
            </a:endParaRPr>
          </a:p>
          <a:p>
            <a:r>
              <a:rPr lang="en-US" altLang="en-US" sz="2000" b="1">
                <a:solidFill>
                  <a:schemeClr val="accent2"/>
                </a:solidFill>
                <a:latin typeface="Arial" panose="020B0604020202020204" pitchFamily="34" charset="0"/>
              </a:rPr>
              <a:t>5.  Session Layer</a:t>
            </a:r>
          </a:p>
          <a:p>
            <a:endParaRPr lang="en-US" altLang="en-US" sz="800">
              <a:solidFill>
                <a:schemeClr val="accent2"/>
              </a:solidFill>
              <a:latin typeface="Arial" panose="020B0604020202020204" pitchFamily="34" charset="0"/>
            </a:endParaRPr>
          </a:p>
          <a:p>
            <a:pPr lvl="1"/>
            <a:r>
              <a:rPr lang="en-US" altLang="en-US" sz="2000">
                <a:latin typeface="Arial" panose="020B0604020202020204" pitchFamily="34" charset="0"/>
              </a:rPr>
              <a:t>a) Allows users on different machines to establish </a:t>
            </a:r>
            <a:r>
              <a:rPr lang="en-US" altLang="en-US" sz="2000" i="1">
                <a:latin typeface="Arial" panose="020B0604020202020204" pitchFamily="34" charset="0"/>
              </a:rPr>
              <a:t>sessions</a:t>
            </a:r>
            <a:r>
              <a:rPr lang="en-US" altLang="en-US" sz="2000">
                <a:latin typeface="Arial" panose="020B0604020202020204" pitchFamily="34" charset="0"/>
              </a:rPr>
              <a:t> between them.</a:t>
            </a:r>
          </a:p>
          <a:p>
            <a:pPr lvl="1"/>
            <a:endParaRPr lang="en-US" altLang="en-US" sz="800">
              <a:latin typeface="Arial" panose="020B0604020202020204" pitchFamily="34" charset="0"/>
            </a:endParaRPr>
          </a:p>
          <a:p>
            <a:pPr lvl="1"/>
            <a:r>
              <a:rPr lang="en-US" altLang="en-US" sz="2000">
                <a:latin typeface="Arial" panose="020B0604020202020204" pitchFamily="34" charset="0"/>
              </a:rPr>
              <a:t>b) One of the services is managing dialogue control.</a:t>
            </a:r>
          </a:p>
          <a:p>
            <a:pPr lvl="1"/>
            <a:endParaRPr lang="en-US" altLang="en-US" sz="800">
              <a:latin typeface="Arial" panose="020B0604020202020204" pitchFamily="34" charset="0"/>
            </a:endParaRPr>
          </a:p>
          <a:p>
            <a:pPr lvl="1"/>
            <a:r>
              <a:rPr lang="en-US" altLang="en-US" sz="2000">
                <a:latin typeface="Arial" panose="020B0604020202020204" pitchFamily="34" charset="0"/>
              </a:rPr>
              <a:t>c) Token management.</a:t>
            </a:r>
          </a:p>
          <a:p>
            <a:pPr lvl="1"/>
            <a:endParaRPr lang="en-US" altLang="en-US" sz="800">
              <a:latin typeface="Arial" panose="020B0604020202020204" pitchFamily="34" charset="0"/>
            </a:endParaRPr>
          </a:p>
          <a:p>
            <a:pPr lvl="1"/>
            <a:r>
              <a:rPr lang="en-US" altLang="en-US" sz="2000">
                <a:latin typeface="Arial" panose="020B0604020202020204" pitchFamily="34" charset="0"/>
              </a:rPr>
              <a:t>d) Synchronization.</a:t>
            </a:r>
          </a:p>
        </p:txBody>
      </p:sp>
      <p:sp>
        <p:nvSpPr>
          <p:cNvPr id="2" name="Date Placeholder 1"/>
          <p:cNvSpPr>
            <a:spLocks noGrp="1"/>
          </p:cNvSpPr>
          <p:nvPr>
            <p:ph type="dt" sz="half" idx="10"/>
          </p:nvPr>
        </p:nvSpPr>
        <p:spPr/>
        <p:txBody>
          <a:bodyPr/>
          <a:lstStyle/>
          <a:p>
            <a:fld id="{307B8CE2-1384-4F73-A198-D7732856597E}"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
        <p:nvSpPr>
          <p:cNvPr id="4" name="Slide Number Placeholder 3"/>
          <p:cNvSpPr>
            <a:spLocks noGrp="1"/>
          </p:cNvSpPr>
          <p:nvPr>
            <p:ph type="sldNum" sz="quarter" idx="12"/>
          </p:nvPr>
        </p:nvSpPr>
        <p:spPr/>
        <p:txBody>
          <a:bodyPr/>
          <a:lstStyle/>
          <a:p>
            <a:fld id="{D8D3D6AC-B7BE-4494-8FAB-4CDD0FE9DB2B}" type="slidenum">
              <a:rPr lang="en-US" smtClean="0"/>
              <a:t>70</a:t>
            </a:fld>
            <a:endParaRPr lang="en-US"/>
          </a:p>
        </p:txBody>
      </p:sp>
    </p:spTree>
    <p:extLst>
      <p:ext uri="{BB962C8B-B14F-4D97-AF65-F5344CB8AC3E}">
        <p14:creationId xmlns:p14="http://schemas.microsoft.com/office/powerpoint/2010/main" val="261240562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1752600" y="685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7  Application</a:t>
            </a:r>
          </a:p>
        </p:txBody>
      </p:sp>
      <p:sp>
        <p:nvSpPr>
          <p:cNvPr id="20483" name="Text Box 3"/>
          <p:cNvSpPr txBox="1">
            <a:spLocks noChangeArrowheads="1"/>
          </p:cNvSpPr>
          <p:nvPr/>
        </p:nvSpPr>
        <p:spPr bwMode="auto">
          <a:xfrm>
            <a:off x="1752600" y="1447801"/>
            <a:ext cx="1752600" cy="587375"/>
          </a:xfrm>
          <a:prstGeom prst="rect">
            <a:avLst/>
          </a:prstGeom>
          <a:solidFill>
            <a:srgbClr val="FFFF99"/>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t>6  Presentation</a:t>
            </a:r>
          </a:p>
        </p:txBody>
      </p:sp>
      <p:sp>
        <p:nvSpPr>
          <p:cNvPr id="20484" name="Text Box 4"/>
          <p:cNvSpPr txBox="1">
            <a:spLocks noChangeArrowheads="1"/>
          </p:cNvSpPr>
          <p:nvPr/>
        </p:nvSpPr>
        <p:spPr bwMode="auto">
          <a:xfrm>
            <a:off x="1752600" y="2209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5  Session</a:t>
            </a:r>
          </a:p>
        </p:txBody>
      </p:sp>
      <p:sp>
        <p:nvSpPr>
          <p:cNvPr id="20485" name="Text Box 5"/>
          <p:cNvSpPr txBox="1">
            <a:spLocks noChangeArrowheads="1"/>
          </p:cNvSpPr>
          <p:nvPr/>
        </p:nvSpPr>
        <p:spPr bwMode="auto">
          <a:xfrm>
            <a:off x="1752600" y="2971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4  Transport</a:t>
            </a:r>
          </a:p>
        </p:txBody>
      </p:sp>
      <p:sp>
        <p:nvSpPr>
          <p:cNvPr id="20486" name="Text Box 6"/>
          <p:cNvSpPr txBox="1">
            <a:spLocks noChangeArrowheads="1"/>
          </p:cNvSpPr>
          <p:nvPr/>
        </p:nvSpPr>
        <p:spPr bwMode="auto">
          <a:xfrm>
            <a:off x="1752600" y="5257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1  Physical</a:t>
            </a:r>
          </a:p>
        </p:txBody>
      </p:sp>
      <p:sp>
        <p:nvSpPr>
          <p:cNvPr id="20487" name="Text Box 7"/>
          <p:cNvSpPr txBox="1">
            <a:spLocks noChangeArrowheads="1"/>
          </p:cNvSpPr>
          <p:nvPr/>
        </p:nvSpPr>
        <p:spPr bwMode="auto">
          <a:xfrm>
            <a:off x="1752600" y="4495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2  Data Link</a:t>
            </a:r>
          </a:p>
        </p:txBody>
      </p:sp>
      <p:sp>
        <p:nvSpPr>
          <p:cNvPr id="20488" name="Text Box 8"/>
          <p:cNvSpPr txBox="1">
            <a:spLocks noChangeArrowheads="1"/>
          </p:cNvSpPr>
          <p:nvPr/>
        </p:nvSpPr>
        <p:spPr bwMode="auto">
          <a:xfrm>
            <a:off x="1752600" y="3733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3  Network</a:t>
            </a:r>
          </a:p>
        </p:txBody>
      </p:sp>
      <p:sp>
        <p:nvSpPr>
          <p:cNvPr id="20489" name="Text Box 9"/>
          <p:cNvSpPr txBox="1">
            <a:spLocks noChangeArrowheads="1"/>
          </p:cNvSpPr>
          <p:nvPr/>
        </p:nvSpPr>
        <p:spPr bwMode="auto">
          <a:xfrm>
            <a:off x="3810000" y="685801"/>
            <a:ext cx="6400800" cy="466725"/>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a:solidFill>
                  <a:srgbClr val="FF9900"/>
                </a:solidFill>
                <a:latin typeface="Arial" panose="020B0604020202020204" pitchFamily="34" charset="0"/>
              </a:rPr>
              <a:t>OSI REFERENCE MODEL</a:t>
            </a:r>
          </a:p>
        </p:txBody>
      </p:sp>
      <p:sp>
        <p:nvSpPr>
          <p:cNvPr id="20490" name="Text Box 10"/>
          <p:cNvSpPr txBox="1">
            <a:spLocks noChangeArrowheads="1"/>
          </p:cNvSpPr>
          <p:nvPr/>
        </p:nvSpPr>
        <p:spPr bwMode="auto">
          <a:xfrm>
            <a:off x="3810000" y="1295401"/>
            <a:ext cx="6400800" cy="253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800" b="1">
              <a:solidFill>
                <a:srgbClr val="FF9900"/>
              </a:solidFill>
              <a:latin typeface="Arial" panose="020B0604020202020204" pitchFamily="34" charset="0"/>
            </a:endParaRPr>
          </a:p>
          <a:p>
            <a:r>
              <a:rPr lang="en-US" altLang="en-US" sz="2000" b="1">
                <a:solidFill>
                  <a:schemeClr val="accent2"/>
                </a:solidFill>
                <a:latin typeface="Arial" panose="020B0604020202020204" pitchFamily="34" charset="0"/>
              </a:rPr>
              <a:t>6.  Presentation Layer</a:t>
            </a:r>
          </a:p>
          <a:p>
            <a:endParaRPr lang="en-US" altLang="en-US" sz="800">
              <a:solidFill>
                <a:schemeClr val="accent2"/>
              </a:solidFill>
              <a:latin typeface="Arial" panose="020B0604020202020204" pitchFamily="34" charset="0"/>
            </a:endParaRPr>
          </a:p>
          <a:p>
            <a:pPr lvl="1"/>
            <a:r>
              <a:rPr lang="en-US" altLang="en-US" sz="2000">
                <a:latin typeface="Arial" panose="020B0604020202020204" pitchFamily="34" charset="0"/>
              </a:rPr>
              <a:t>a) Concerned with the syntax and semantics of the information.</a:t>
            </a:r>
          </a:p>
          <a:p>
            <a:pPr lvl="1"/>
            <a:endParaRPr lang="en-US" altLang="en-US" sz="800">
              <a:latin typeface="Arial" panose="020B0604020202020204" pitchFamily="34" charset="0"/>
            </a:endParaRPr>
          </a:p>
          <a:p>
            <a:pPr lvl="1"/>
            <a:r>
              <a:rPr lang="en-US" altLang="en-US" sz="2000">
                <a:latin typeface="Arial" panose="020B0604020202020204" pitchFamily="34" charset="0"/>
              </a:rPr>
              <a:t>b) Preserves the meaning of the information.</a:t>
            </a:r>
          </a:p>
          <a:p>
            <a:pPr lvl="1"/>
            <a:endParaRPr lang="en-US" altLang="en-US" sz="800">
              <a:latin typeface="Arial" panose="020B0604020202020204" pitchFamily="34" charset="0"/>
            </a:endParaRPr>
          </a:p>
          <a:p>
            <a:pPr lvl="1"/>
            <a:r>
              <a:rPr lang="en-US" altLang="en-US" sz="2000">
                <a:latin typeface="Arial" panose="020B0604020202020204" pitchFamily="34" charset="0"/>
              </a:rPr>
              <a:t>c) Data compression.</a:t>
            </a:r>
          </a:p>
          <a:p>
            <a:pPr lvl="1"/>
            <a:endParaRPr lang="en-US" altLang="en-US" sz="800">
              <a:latin typeface="Arial" panose="020B0604020202020204" pitchFamily="34" charset="0"/>
            </a:endParaRPr>
          </a:p>
          <a:p>
            <a:pPr lvl="1"/>
            <a:r>
              <a:rPr lang="en-US" altLang="en-US" sz="2000">
                <a:latin typeface="Arial" panose="020B0604020202020204" pitchFamily="34" charset="0"/>
              </a:rPr>
              <a:t>d) Data encryption.</a:t>
            </a:r>
          </a:p>
        </p:txBody>
      </p:sp>
      <p:sp>
        <p:nvSpPr>
          <p:cNvPr id="2" name="Date Placeholder 1"/>
          <p:cNvSpPr>
            <a:spLocks noGrp="1"/>
          </p:cNvSpPr>
          <p:nvPr>
            <p:ph type="dt" sz="half" idx="10"/>
          </p:nvPr>
        </p:nvSpPr>
        <p:spPr/>
        <p:txBody>
          <a:bodyPr/>
          <a:lstStyle/>
          <a:p>
            <a:fld id="{4F8817CF-C956-474A-8F71-FCF056FF0938}"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
        <p:nvSpPr>
          <p:cNvPr id="4" name="Slide Number Placeholder 3"/>
          <p:cNvSpPr>
            <a:spLocks noGrp="1"/>
          </p:cNvSpPr>
          <p:nvPr>
            <p:ph type="sldNum" sz="quarter" idx="12"/>
          </p:nvPr>
        </p:nvSpPr>
        <p:spPr/>
        <p:txBody>
          <a:bodyPr/>
          <a:lstStyle/>
          <a:p>
            <a:fld id="{D8D3D6AC-B7BE-4494-8FAB-4CDD0FE9DB2B}" type="slidenum">
              <a:rPr lang="en-US" smtClean="0"/>
              <a:t>71</a:t>
            </a:fld>
            <a:endParaRPr lang="en-US"/>
          </a:p>
        </p:txBody>
      </p:sp>
    </p:spTree>
    <p:extLst>
      <p:ext uri="{BB962C8B-B14F-4D97-AF65-F5344CB8AC3E}">
        <p14:creationId xmlns:p14="http://schemas.microsoft.com/office/powerpoint/2010/main" val="251129420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752600" y="685801"/>
            <a:ext cx="1752600" cy="587375"/>
          </a:xfrm>
          <a:prstGeom prst="rect">
            <a:avLst/>
          </a:prstGeom>
          <a:solidFill>
            <a:srgbClr val="FFFF99"/>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b="1"/>
              <a:t>7  Application</a:t>
            </a:r>
          </a:p>
        </p:txBody>
      </p:sp>
      <p:sp>
        <p:nvSpPr>
          <p:cNvPr id="21507" name="Text Box 3"/>
          <p:cNvSpPr txBox="1">
            <a:spLocks noChangeArrowheads="1"/>
          </p:cNvSpPr>
          <p:nvPr/>
        </p:nvSpPr>
        <p:spPr bwMode="auto">
          <a:xfrm>
            <a:off x="1752600" y="1447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6  Presentation</a:t>
            </a:r>
          </a:p>
        </p:txBody>
      </p:sp>
      <p:sp>
        <p:nvSpPr>
          <p:cNvPr id="21508" name="Text Box 4"/>
          <p:cNvSpPr txBox="1">
            <a:spLocks noChangeArrowheads="1"/>
          </p:cNvSpPr>
          <p:nvPr/>
        </p:nvSpPr>
        <p:spPr bwMode="auto">
          <a:xfrm>
            <a:off x="1752600" y="2209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5  Session</a:t>
            </a:r>
          </a:p>
        </p:txBody>
      </p:sp>
      <p:sp>
        <p:nvSpPr>
          <p:cNvPr id="21509" name="Text Box 5"/>
          <p:cNvSpPr txBox="1">
            <a:spLocks noChangeArrowheads="1"/>
          </p:cNvSpPr>
          <p:nvPr/>
        </p:nvSpPr>
        <p:spPr bwMode="auto">
          <a:xfrm>
            <a:off x="1752600" y="2971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4  Transport</a:t>
            </a:r>
          </a:p>
        </p:txBody>
      </p:sp>
      <p:sp>
        <p:nvSpPr>
          <p:cNvPr id="21510" name="Text Box 6"/>
          <p:cNvSpPr txBox="1">
            <a:spLocks noChangeArrowheads="1"/>
          </p:cNvSpPr>
          <p:nvPr/>
        </p:nvSpPr>
        <p:spPr bwMode="auto">
          <a:xfrm>
            <a:off x="1752600" y="5257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1  Physical</a:t>
            </a:r>
          </a:p>
        </p:txBody>
      </p:sp>
      <p:sp>
        <p:nvSpPr>
          <p:cNvPr id="21511" name="Text Box 7"/>
          <p:cNvSpPr txBox="1">
            <a:spLocks noChangeArrowheads="1"/>
          </p:cNvSpPr>
          <p:nvPr/>
        </p:nvSpPr>
        <p:spPr bwMode="auto">
          <a:xfrm>
            <a:off x="1752600" y="4495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2  Data Link</a:t>
            </a:r>
          </a:p>
        </p:txBody>
      </p:sp>
      <p:sp>
        <p:nvSpPr>
          <p:cNvPr id="21512" name="Text Box 8"/>
          <p:cNvSpPr txBox="1">
            <a:spLocks noChangeArrowheads="1"/>
          </p:cNvSpPr>
          <p:nvPr/>
        </p:nvSpPr>
        <p:spPr bwMode="auto">
          <a:xfrm>
            <a:off x="1752600" y="3733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3  Network</a:t>
            </a:r>
          </a:p>
        </p:txBody>
      </p:sp>
      <p:sp>
        <p:nvSpPr>
          <p:cNvPr id="21513" name="Text Box 9"/>
          <p:cNvSpPr txBox="1">
            <a:spLocks noChangeArrowheads="1"/>
          </p:cNvSpPr>
          <p:nvPr/>
        </p:nvSpPr>
        <p:spPr bwMode="auto">
          <a:xfrm>
            <a:off x="3810000" y="685801"/>
            <a:ext cx="6400800" cy="466725"/>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a:solidFill>
                  <a:srgbClr val="FF9900"/>
                </a:solidFill>
                <a:latin typeface="Arial" panose="020B0604020202020204" pitchFamily="34" charset="0"/>
              </a:rPr>
              <a:t>OSI REFERENCE MODEL</a:t>
            </a:r>
          </a:p>
        </p:txBody>
      </p:sp>
      <p:sp>
        <p:nvSpPr>
          <p:cNvPr id="21514" name="Text Box 10"/>
          <p:cNvSpPr txBox="1">
            <a:spLocks noChangeArrowheads="1"/>
          </p:cNvSpPr>
          <p:nvPr/>
        </p:nvSpPr>
        <p:spPr bwMode="auto">
          <a:xfrm>
            <a:off x="3810000" y="1295400"/>
            <a:ext cx="6400800" cy="350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800" b="1">
              <a:solidFill>
                <a:srgbClr val="FF9900"/>
              </a:solidFill>
              <a:latin typeface="Arial" panose="020B0604020202020204" pitchFamily="34" charset="0"/>
            </a:endParaRPr>
          </a:p>
          <a:p>
            <a:r>
              <a:rPr lang="en-US" altLang="en-US" sz="2000" b="1">
                <a:solidFill>
                  <a:schemeClr val="accent2"/>
                </a:solidFill>
                <a:latin typeface="Arial" panose="020B0604020202020204" pitchFamily="34" charset="0"/>
              </a:rPr>
              <a:t>7.  Application Layer</a:t>
            </a:r>
          </a:p>
          <a:p>
            <a:endParaRPr lang="en-US" altLang="en-US" sz="800">
              <a:solidFill>
                <a:schemeClr val="accent2"/>
              </a:solidFill>
              <a:latin typeface="Arial" panose="020B0604020202020204" pitchFamily="34" charset="0"/>
            </a:endParaRPr>
          </a:p>
          <a:p>
            <a:pPr lvl="1"/>
            <a:r>
              <a:rPr lang="en-US" altLang="en-US" sz="2000">
                <a:latin typeface="Arial" panose="020B0604020202020204" pitchFamily="34" charset="0"/>
              </a:rPr>
              <a:t>a) Provides protocols that are commonly needed.</a:t>
            </a:r>
          </a:p>
          <a:p>
            <a:endParaRPr lang="en-US" altLang="en-US" sz="2000">
              <a:latin typeface="Arial" panose="020B0604020202020204" pitchFamily="34" charset="0"/>
            </a:endParaRPr>
          </a:p>
          <a:p>
            <a:pPr lvl="1"/>
            <a:r>
              <a:rPr lang="en-US" altLang="en-US" sz="2000">
                <a:latin typeface="Arial" panose="020B0604020202020204" pitchFamily="34" charset="0"/>
              </a:rPr>
              <a:t>Main topics:</a:t>
            </a:r>
          </a:p>
          <a:p>
            <a:pPr lvl="1"/>
            <a:endParaRPr lang="en-US" altLang="en-US" sz="800">
              <a:latin typeface="Arial" panose="020B0604020202020204" pitchFamily="34" charset="0"/>
            </a:endParaRPr>
          </a:p>
          <a:p>
            <a:pPr lvl="1">
              <a:buFontTx/>
              <a:buChar char="•"/>
            </a:pPr>
            <a:r>
              <a:rPr lang="en-US" altLang="en-US" sz="2000">
                <a:latin typeface="Arial" panose="020B0604020202020204" pitchFamily="34" charset="0"/>
              </a:rPr>
              <a:t> File Transfer Protocol (FTP)</a:t>
            </a:r>
          </a:p>
          <a:p>
            <a:pPr lvl="1">
              <a:buFontTx/>
              <a:buChar char="•"/>
            </a:pPr>
            <a:r>
              <a:rPr lang="en-US" altLang="en-US" sz="2000">
                <a:latin typeface="Arial" panose="020B0604020202020204" pitchFamily="34" charset="0"/>
              </a:rPr>
              <a:t> HyperText Transfer Protocol (HTTP)</a:t>
            </a:r>
          </a:p>
          <a:p>
            <a:pPr lvl="1">
              <a:buFontTx/>
              <a:buChar char="•"/>
            </a:pPr>
            <a:r>
              <a:rPr lang="en-US" altLang="en-US" sz="2000">
                <a:latin typeface="Arial" panose="020B0604020202020204" pitchFamily="34" charset="0"/>
              </a:rPr>
              <a:t> Simple Mail Transfer Protocol (SMTP)</a:t>
            </a:r>
          </a:p>
          <a:p>
            <a:pPr lvl="1">
              <a:buFontTx/>
              <a:buChar char="•"/>
            </a:pPr>
            <a:r>
              <a:rPr lang="en-US" altLang="en-US" sz="2000">
                <a:latin typeface="Arial" panose="020B0604020202020204" pitchFamily="34" charset="0"/>
              </a:rPr>
              <a:t> Simple Network Management Protocol (SNMP)</a:t>
            </a:r>
          </a:p>
          <a:p>
            <a:pPr lvl="1">
              <a:buFontTx/>
              <a:buChar char="•"/>
            </a:pPr>
            <a:r>
              <a:rPr lang="en-US" altLang="en-US" sz="2000">
                <a:latin typeface="Arial" panose="020B0604020202020204" pitchFamily="34" charset="0"/>
              </a:rPr>
              <a:t> Network File System (NFS)</a:t>
            </a:r>
          </a:p>
          <a:p>
            <a:pPr lvl="1">
              <a:buFontTx/>
              <a:buChar char="•"/>
            </a:pPr>
            <a:r>
              <a:rPr lang="en-US" altLang="en-US" sz="2000">
                <a:latin typeface="Arial" panose="020B0604020202020204" pitchFamily="34" charset="0"/>
              </a:rPr>
              <a:t> Telnet</a:t>
            </a:r>
          </a:p>
        </p:txBody>
      </p:sp>
      <p:sp>
        <p:nvSpPr>
          <p:cNvPr id="2" name="Date Placeholder 1"/>
          <p:cNvSpPr>
            <a:spLocks noGrp="1"/>
          </p:cNvSpPr>
          <p:nvPr>
            <p:ph type="dt" sz="half" idx="10"/>
          </p:nvPr>
        </p:nvSpPr>
        <p:spPr/>
        <p:txBody>
          <a:bodyPr/>
          <a:lstStyle/>
          <a:p>
            <a:fld id="{18117375-E179-4035-955E-610CACBFD3DE}"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
        <p:nvSpPr>
          <p:cNvPr id="4" name="Slide Number Placeholder 3"/>
          <p:cNvSpPr>
            <a:spLocks noGrp="1"/>
          </p:cNvSpPr>
          <p:nvPr>
            <p:ph type="sldNum" sz="quarter" idx="12"/>
          </p:nvPr>
        </p:nvSpPr>
        <p:spPr/>
        <p:txBody>
          <a:bodyPr/>
          <a:lstStyle/>
          <a:p>
            <a:fld id="{D8D3D6AC-B7BE-4494-8FAB-4CDD0FE9DB2B}" type="slidenum">
              <a:rPr lang="en-US" smtClean="0"/>
              <a:t>72</a:t>
            </a:fld>
            <a:endParaRPr lang="en-US"/>
          </a:p>
        </p:txBody>
      </p:sp>
    </p:spTree>
    <p:extLst>
      <p:ext uri="{BB962C8B-B14F-4D97-AF65-F5344CB8AC3E}">
        <p14:creationId xmlns:p14="http://schemas.microsoft.com/office/powerpoint/2010/main" val="53403623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752600" y="685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7  Application</a:t>
            </a:r>
          </a:p>
        </p:txBody>
      </p:sp>
      <p:sp>
        <p:nvSpPr>
          <p:cNvPr id="14339" name="Text Box 3"/>
          <p:cNvSpPr txBox="1">
            <a:spLocks noChangeArrowheads="1"/>
          </p:cNvSpPr>
          <p:nvPr/>
        </p:nvSpPr>
        <p:spPr bwMode="auto">
          <a:xfrm>
            <a:off x="1752600" y="1447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6  Presentation</a:t>
            </a:r>
          </a:p>
        </p:txBody>
      </p:sp>
      <p:sp>
        <p:nvSpPr>
          <p:cNvPr id="14340" name="Text Box 4"/>
          <p:cNvSpPr txBox="1">
            <a:spLocks noChangeArrowheads="1"/>
          </p:cNvSpPr>
          <p:nvPr/>
        </p:nvSpPr>
        <p:spPr bwMode="auto">
          <a:xfrm>
            <a:off x="1752600" y="2209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5  Session</a:t>
            </a:r>
          </a:p>
        </p:txBody>
      </p:sp>
      <p:sp>
        <p:nvSpPr>
          <p:cNvPr id="14341" name="Text Box 5"/>
          <p:cNvSpPr txBox="1">
            <a:spLocks noChangeArrowheads="1"/>
          </p:cNvSpPr>
          <p:nvPr/>
        </p:nvSpPr>
        <p:spPr bwMode="auto">
          <a:xfrm>
            <a:off x="1752600" y="2971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4  Transport</a:t>
            </a:r>
          </a:p>
        </p:txBody>
      </p:sp>
      <p:sp>
        <p:nvSpPr>
          <p:cNvPr id="14342" name="Text Box 6"/>
          <p:cNvSpPr txBox="1">
            <a:spLocks noChangeArrowheads="1"/>
          </p:cNvSpPr>
          <p:nvPr/>
        </p:nvSpPr>
        <p:spPr bwMode="auto">
          <a:xfrm>
            <a:off x="1752600" y="5257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1  Physical</a:t>
            </a:r>
          </a:p>
        </p:txBody>
      </p:sp>
      <p:sp>
        <p:nvSpPr>
          <p:cNvPr id="14343" name="Text Box 7"/>
          <p:cNvSpPr txBox="1">
            <a:spLocks noChangeArrowheads="1"/>
          </p:cNvSpPr>
          <p:nvPr/>
        </p:nvSpPr>
        <p:spPr bwMode="auto">
          <a:xfrm>
            <a:off x="1752600" y="4495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2  Data Link</a:t>
            </a:r>
          </a:p>
        </p:txBody>
      </p:sp>
      <p:sp>
        <p:nvSpPr>
          <p:cNvPr id="14344" name="Text Box 8"/>
          <p:cNvSpPr txBox="1">
            <a:spLocks noChangeArrowheads="1"/>
          </p:cNvSpPr>
          <p:nvPr/>
        </p:nvSpPr>
        <p:spPr bwMode="auto">
          <a:xfrm>
            <a:off x="1752600" y="3733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3  Network</a:t>
            </a:r>
          </a:p>
        </p:txBody>
      </p:sp>
      <p:sp>
        <p:nvSpPr>
          <p:cNvPr id="14345" name="Text Box 9"/>
          <p:cNvSpPr txBox="1">
            <a:spLocks noChangeArrowheads="1"/>
          </p:cNvSpPr>
          <p:nvPr/>
        </p:nvSpPr>
        <p:spPr bwMode="auto">
          <a:xfrm>
            <a:off x="3810000" y="685801"/>
            <a:ext cx="6400800" cy="466725"/>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a:solidFill>
                  <a:srgbClr val="FF9900"/>
                </a:solidFill>
                <a:latin typeface="Arial" panose="020B0604020202020204" pitchFamily="34" charset="0"/>
              </a:rPr>
              <a:t>SERVICES</a:t>
            </a:r>
          </a:p>
        </p:txBody>
      </p:sp>
      <p:sp>
        <p:nvSpPr>
          <p:cNvPr id="14346" name="Text Box 10"/>
          <p:cNvSpPr txBox="1">
            <a:spLocks noChangeArrowheads="1"/>
          </p:cNvSpPr>
          <p:nvPr/>
        </p:nvSpPr>
        <p:spPr bwMode="auto">
          <a:xfrm>
            <a:off x="3810000" y="1295400"/>
            <a:ext cx="6400800" cy="417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800" b="1">
              <a:solidFill>
                <a:srgbClr val="FF9900"/>
              </a:solidFill>
              <a:latin typeface="Arial" panose="020B0604020202020204" pitchFamily="34" charset="0"/>
            </a:endParaRPr>
          </a:p>
          <a:p>
            <a:r>
              <a:rPr lang="en-US" altLang="en-US" sz="2000">
                <a:latin typeface="Arial" panose="020B0604020202020204" pitchFamily="34" charset="0"/>
              </a:rPr>
              <a:t>Each layer provides services to the layer above it.</a:t>
            </a:r>
          </a:p>
          <a:p>
            <a:endParaRPr lang="en-US" altLang="en-US" sz="2000">
              <a:latin typeface="Arial" panose="020B0604020202020204" pitchFamily="34" charset="0"/>
            </a:endParaRPr>
          </a:p>
          <a:p>
            <a:r>
              <a:rPr lang="en-US" altLang="en-US" sz="2000" b="1">
                <a:solidFill>
                  <a:schemeClr val="accent2"/>
                </a:solidFill>
                <a:latin typeface="Arial" panose="020B0604020202020204" pitchFamily="34" charset="0"/>
              </a:rPr>
              <a:t>1.  Terminologies</a:t>
            </a:r>
          </a:p>
          <a:p>
            <a:endParaRPr lang="en-US" altLang="en-US" sz="800" b="1">
              <a:solidFill>
                <a:schemeClr val="accent2"/>
              </a:solidFill>
              <a:latin typeface="Arial" panose="020B0604020202020204" pitchFamily="34" charset="0"/>
            </a:endParaRPr>
          </a:p>
          <a:p>
            <a:pPr lvl="1"/>
            <a:r>
              <a:rPr lang="en-US" altLang="en-US" sz="2000" i="1">
                <a:solidFill>
                  <a:schemeClr val="accent2"/>
                </a:solidFill>
                <a:latin typeface="Arial" panose="020B0604020202020204" pitchFamily="34" charset="0"/>
              </a:rPr>
              <a:t>Entities</a:t>
            </a:r>
            <a:r>
              <a:rPr lang="en-US" altLang="en-US" sz="2000">
                <a:latin typeface="Arial" panose="020B0604020202020204" pitchFamily="34" charset="0"/>
              </a:rPr>
              <a:t> – active elements in each layer (e.g. process, intelligent I/O chip).</a:t>
            </a:r>
          </a:p>
          <a:p>
            <a:pPr lvl="1"/>
            <a:endParaRPr lang="en-US" altLang="en-US" sz="800">
              <a:latin typeface="Arial" panose="020B0604020202020204" pitchFamily="34" charset="0"/>
            </a:endParaRPr>
          </a:p>
          <a:p>
            <a:pPr lvl="1"/>
            <a:r>
              <a:rPr lang="en-US" altLang="en-US" sz="2000" i="1">
                <a:solidFill>
                  <a:schemeClr val="accent2"/>
                </a:solidFill>
                <a:latin typeface="Arial" panose="020B0604020202020204" pitchFamily="34" charset="0"/>
              </a:rPr>
              <a:t>Peer Entities</a:t>
            </a:r>
            <a:r>
              <a:rPr lang="en-US" altLang="en-US" sz="2000">
                <a:latin typeface="Arial" panose="020B0604020202020204" pitchFamily="34" charset="0"/>
              </a:rPr>
              <a:t> – entities in the same layer on different machines.</a:t>
            </a:r>
          </a:p>
          <a:p>
            <a:pPr lvl="1"/>
            <a:endParaRPr lang="en-US" altLang="en-US" sz="800">
              <a:latin typeface="Arial" panose="020B0604020202020204" pitchFamily="34" charset="0"/>
            </a:endParaRPr>
          </a:p>
          <a:p>
            <a:pPr lvl="1"/>
            <a:r>
              <a:rPr lang="en-US" altLang="en-US" sz="2000" i="1">
                <a:solidFill>
                  <a:schemeClr val="accent2"/>
                </a:solidFill>
                <a:latin typeface="Arial" panose="020B0604020202020204" pitchFamily="34" charset="0"/>
              </a:rPr>
              <a:t>Service Provider</a:t>
            </a:r>
            <a:r>
              <a:rPr lang="en-US" altLang="en-US" sz="2000">
                <a:latin typeface="Arial" panose="020B0604020202020204" pitchFamily="34" charset="0"/>
              </a:rPr>
              <a:t> – Layer N.</a:t>
            </a:r>
          </a:p>
          <a:p>
            <a:pPr lvl="1"/>
            <a:endParaRPr lang="en-US" altLang="en-US" sz="800">
              <a:latin typeface="Arial" panose="020B0604020202020204" pitchFamily="34" charset="0"/>
            </a:endParaRPr>
          </a:p>
          <a:p>
            <a:pPr lvl="1"/>
            <a:r>
              <a:rPr lang="en-US" altLang="en-US" sz="2000" i="1">
                <a:solidFill>
                  <a:schemeClr val="accent2"/>
                </a:solidFill>
                <a:latin typeface="Arial" panose="020B0604020202020204" pitchFamily="34" charset="0"/>
              </a:rPr>
              <a:t>Service User</a:t>
            </a:r>
            <a:r>
              <a:rPr lang="en-US" altLang="en-US" sz="2000">
                <a:latin typeface="Arial" panose="020B0604020202020204" pitchFamily="34" charset="0"/>
              </a:rPr>
              <a:t> – Layer N + 1.</a:t>
            </a:r>
          </a:p>
          <a:p>
            <a:pPr lvl="1"/>
            <a:endParaRPr lang="en-US" altLang="en-US" sz="800">
              <a:latin typeface="Arial" panose="020B0604020202020204" pitchFamily="34" charset="0"/>
            </a:endParaRPr>
          </a:p>
          <a:p>
            <a:pPr lvl="1"/>
            <a:r>
              <a:rPr lang="en-US" altLang="en-US" sz="2000" i="1">
                <a:solidFill>
                  <a:schemeClr val="accent2"/>
                </a:solidFill>
                <a:latin typeface="Arial" panose="020B0604020202020204" pitchFamily="34" charset="0"/>
              </a:rPr>
              <a:t>Service Access Points</a:t>
            </a:r>
            <a:r>
              <a:rPr lang="en-US" altLang="en-US" sz="2000">
                <a:latin typeface="Arial" panose="020B0604020202020204" pitchFamily="34" charset="0"/>
              </a:rPr>
              <a:t> – places where layer N + 1 can access services offered by layer N.</a:t>
            </a:r>
          </a:p>
        </p:txBody>
      </p:sp>
      <p:sp>
        <p:nvSpPr>
          <p:cNvPr id="2" name="Date Placeholder 1"/>
          <p:cNvSpPr>
            <a:spLocks noGrp="1"/>
          </p:cNvSpPr>
          <p:nvPr>
            <p:ph type="dt" sz="half" idx="10"/>
          </p:nvPr>
        </p:nvSpPr>
        <p:spPr/>
        <p:txBody>
          <a:bodyPr/>
          <a:lstStyle/>
          <a:p>
            <a:fld id="{06BC3E3E-FBF8-449F-A04E-30C6D0114B85}"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
        <p:nvSpPr>
          <p:cNvPr id="4" name="Slide Number Placeholder 3"/>
          <p:cNvSpPr>
            <a:spLocks noGrp="1"/>
          </p:cNvSpPr>
          <p:nvPr>
            <p:ph type="sldNum" sz="quarter" idx="12"/>
          </p:nvPr>
        </p:nvSpPr>
        <p:spPr/>
        <p:txBody>
          <a:bodyPr/>
          <a:lstStyle/>
          <a:p>
            <a:fld id="{D8D3D6AC-B7BE-4494-8FAB-4CDD0FE9DB2B}" type="slidenum">
              <a:rPr lang="en-US" smtClean="0"/>
              <a:t>73</a:t>
            </a:fld>
            <a:endParaRPr lang="en-US"/>
          </a:p>
        </p:txBody>
      </p:sp>
    </p:spTree>
    <p:extLst>
      <p:ext uri="{BB962C8B-B14F-4D97-AF65-F5344CB8AC3E}">
        <p14:creationId xmlns:p14="http://schemas.microsoft.com/office/powerpoint/2010/main" val="418751944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752600" y="685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7  Application</a:t>
            </a:r>
          </a:p>
        </p:txBody>
      </p:sp>
      <p:sp>
        <p:nvSpPr>
          <p:cNvPr id="24579" name="Text Box 3"/>
          <p:cNvSpPr txBox="1">
            <a:spLocks noChangeArrowheads="1"/>
          </p:cNvSpPr>
          <p:nvPr/>
        </p:nvSpPr>
        <p:spPr bwMode="auto">
          <a:xfrm>
            <a:off x="1752600" y="1447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6  Presentation</a:t>
            </a:r>
          </a:p>
        </p:txBody>
      </p:sp>
      <p:sp>
        <p:nvSpPr>
          <p:cNvPr id="24580" name="Text Box 4"/>
          <p:cNvSpPr txBox="1">
            <a:spLocks noChangeArrowheads="1"/>
          </p:cNvSpPr>
          <p:nvPr/>
        </p:nvSpPr>
        <p:spPr bwMode="auto">
          <a:xfrm>
            <a:off x="1752600" y="2209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5  Session</a:t>
            </a:r>
          </a:p>
        </p:txBody>
      </p:sp>
      <p:sp>
        <p:nvSpPr>
          <p:cNvPr id="24581" name="Text Box 5"/>
          <p:cNvSpPr txBox="1">
            <a:spLocks noChangeArrowheads="1"/>
          </p:cNvSpPr>
          <p:nvPr/>
        </p:nvSpPr>
        <p:spPr bwMode="auto">
          <a:xfrm>
            <a:off x="1752600" y="2971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4  Transport</a:t>
            </a:r>
          </a:p>
        </p:txBody>
      </p:sp>
      <p:sp>
        <p:nvSpPr>
          <p:cNvPr id="24582" name="Text Box 6"/>
          <p:cNvSpPr txBox="1">
            <a:spLocks noChangeArrowheads="1"/>
          </p:cNvSpPr>
          <p:nvPr/>
        </p:nvSpPr>
        <p:spPr bwMode="auto">
          <a:xfrm>
            <a:off x="1752600" y="5257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1  Physical</a:t>
            </a:r>
          </a:p>
        </p:txBody>
      </p:sp>
      <p:sp>
        <p:nvSpPr>
          <p:cNvPr id="24583" name="Text Box 7"/>
          <p:cNvSpPr txBox="1">
            <a:spLocks noChangeArrowheads="1"/>
          </p:cNvSpPr>
          <p:nvPr/>
        </p:nvSpPr>
        <p:spPr bwMode="auto">
          <a:xfrm>
            <a:off x="1752600" y="4495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2  Data Link</a:t>
            </a:r>
          </a:p>
        </p:txBody>
      </p:sp>
      <p:sp>
        <p:nvSpPr>
          <p:cNvPr id="24584" name="Text Box 8"/>
          <p:cNvSpPr txBox="1">
            <a:spLocks noChangeArrowheads="1"/>
          </p:cNvSpPr>
          <p:nvPr/>
        </p:nvSpPr>
        <p:spPr bwMode="auto">
          <a:xfrm>
            <a:off x="1752600" y="3733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3  Network</a:t>
            </a:r>
          </a:p>
        </p:txBody>
      </p:sp>
      <p:sp>
        <p:nvSpPr>
          <p:cNvPr id="24585" name="Text Box 9"/>
          <p:cNvSpPr txBox="1">
            <a:spLocks noChangeArrowheads="1"/>
          </p:cNvSpPr>
          <p:nvPr/>
        </p:nvSpPr>
        <p:spPr bwMode="auto">
          <a:xfrm>
            <a:off x="3810000" y="685801"/>
            <a:ext cx="6400800" cy="466725"/>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a:solidFill>
                  <a:srgbClr val="FF9900"/>
                </a:solidFill>
                <a:latin typeface="Arial" panose="020B0604020202020204" pitchFamily="34" charset="0"/>
              </a:rPr>
              <a:t>SERVICES</a:t>
            </a:r>
            <a:endParaRPr lang="en-US" altLang="en-US" sz="2000">
              <a:latin typeface="Arial" panose="020B0604020202020204" pitchFamily="34" charset="0"/>
            </a:endParaRPr>
          </a:p>
        </p:txBody>
      </p:sp>
      <p:sp>
        <p:nvSpPr>
          <p:cNvPr id="24586" name="Text Box 10"/>
          <p:cNvSpPr txBox="1">
            <a:spLocks noChangeArrowheads="1"/>
          </p:cNvSpPr>
          <p:nvPr/>
        </p:nvSpPr>
        <p:spPr bwMode="auto">
          <a:xfrm>
            <a:off x="3810000" y="1295400"/>
            <a:ext cx="6400800" cy="411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800" b="1">
              <a:solidFill>
                <a:srgbClr val="FF9900"/>
              </a:solidFill>
              <a:latin typeface="Arial" panose="020B0604020202020204" pitchFamily="34" charset="0"/>
            </a:endParaRPr>
          </a:p>
          <a:p>
            <a:r>
              <a:rPr lang="en-US" altLang="en-US" sz="2000" b="1">
                <a:solidFill>
                  <a:schemeClr val="accent2"/>
                </a:solidFill>
                <a:latin typeface="Arial" panose="020B0604020202020204" pitchFamily="34" charset="0"/>
              </a:rPr>
              <a:t>2.  Connection-Oriented and Connectionless</a:t>
            </a:r>
          </a:p>
          <a:p>
            <a:endParaRPr lang="en-US" altLang="en-US" sz="800" b="1">
              <a:solidFill>
                <a:schemeClr val="accent2"/>
              </a:solidFill>
              <a:latin typeface="Arial" panose="020B0604020202020204" pitchFamily="34" charset="0"/>
            </a:endParaRPr>
          </a:p>
          <a:p>
            <a:pPr lvl="1"/>
            <a:r>
              <a:rPr lang="en-US" altLang="en-US" sz="2000" i="1">
                <a:solidFill>
                  <a:schemeClr val="accent2"/>
                </a:solidFill>
                <a:latin typeface="Arial" panose="020B0604020202020204" pitchFamily="34" charset="0"/>
              </a:rPr>
              <a:t>Connection-Oriented</a:t>
            </a:r>
            <a:r>
              <a:rPr lang="en-US" altLang="en-US" sz="2000">
                <a:latin typeface="Arial" panose="020B0604020202020204" pitchFamily="34" charset="0"/>
              </a:rPr>
              <a:t> – before data is sent, the service from the sending computer must establish a connection with the receiving computer.</a:t>
            </a:r>
          </a:p>
          <a:p>
            <a:pPr lvl="1"/>
            <a:endParaRPr lang="en-US" altLang="en-US" sz="2000">
              <a:latin typeface="Arial" panose="020B0604020202020204" pitchFamily="34" charset="0"/>
            </a:endParaRPr>
          </a:p>
          <a:p>
            <a:pPr lvl="1"/>
            <a:endParaRPr lang="en-US" altLang="en-US" sz="800">
              <a:latin typeface="Arial" panose="020B0604020202020204" pitchFamily="34" charset="0"/>
            </a:endParaRPr>
          </a:p>
          <a:p>
            <a:pPr lvl="1"/>
            <a:r>
              <a:rPr lang="en-US" altLang="en-US" sz="2000" i="1">
                <a:solidFill>
                  <a:schemeClr val="accent2"/>
                </a:solidFill>
                <a:latin typeface="Arial" panose="020B0604020202020204" pitchFamily="34" charset="0"/>
              </a:rPr>
              <a:t>Connectionless</a:t>
            </a:r>
            <a:r>
              <a:rPr lang="en-US" altLang="en-US" sz="2000">
                <a:latin typeface="Arial" panose="020B0604020202020204" pitchFamily="34" charset="0"/>
              </a:rPr>
              <a:t> – data can be sent at any time by the service from the sending computer.</a:t>
            </a:r>
          </a:p>
          <a:p>
            <a:pPr lvl="1"/>
            <a:endParaRPr lang="en-US" altLang="en-US" sz="2000">
              <a:latin typeface="Arial" panose="020B0604020202020204" pitchFamily="34" charset="0"/>
            </a:endParaRPr>
          </a:p>
          <a:p>
            <a:r>
              <a:rPr lang="en-US" altLang="en-US" sz="2000">
                <a:solidFill>
                  <a:srgbClr val="FF3300"/>
                </a:solidFill>
                <a:latin typeface="Arial" panose="020B0604020202020204" pitchFamily="34" charset="0"/>
              </a:rPr>
              <a:t>Q: Is downloading a music file from the Internet</a:t>
            </a:r>
          </a:p>
          <a:p>
            <a:r>
              <a:rPr lang="en-US" altLang="en-US" sz="2000">
                <a:solidFill>
                  <a:srgbClr val="FF3300"/>
                </a:solidFill>
                <a:latin typeface="Arial" panose="020B0604020202020204" pitchFamily="34" charset="0"/>
              </a:rPr>
              <a:t>     connection-oriented or connectionless?</a:t>
            </a:r>
          </a:p>
          <a:p>
            <a:endParaRPr lang="en-US" altLang="en-US" sz="2000">
              <a:solidFill>
                <a:srgbClr val="FF3300"/>
              </a:solidFill>
              <a:latin typeface="Arial" panose="020B0604020202020204" pitchFamily="34" charset="0"/>
            </a:endParaRPr>
          </a:p>
          <a:p>
            <a:r>
              <a:rPr lang="en-US" altLang="en-US" sz="2000">
                <a:solidFill>
                  <a:srgbClr val="FF3300"/>
                </a:solidFill>
                <a:latin typeface="Arial" panose="020B0604020202020204" pitchFamily="34" charset="0"/>
              </a:rPr>
              <a:t>Q: Is email connection-oriented or connectionless? </a:t>
            </a:r>
          </a:p>
        </p:txBody>
      </p:sp>
      <p:sp>
        <p:nvSpPr>
          <p:cNvPr id="2" name="Date Placeholder 1"/>
          <p:cNvSpPr>
            <a:spLocks noGrp="1"/>
          </p:cNvSpPr>
          <p:nvPr>
            <p:ph type="dt" sz="half" idx="10"/>
          </p:nvPr>
        </p:nvSpPr>
        <p:spPr/>
        <p:txBody>
          <a:bodyPr/>
          <a:lstStyle/>
          <a:p>
            <a:fld id="{49CF3A48-421C-4E6F-A607-CB10E172E6A7}"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
        <p:nvSpPr>
          <p:cNvPr id="4" name="Slide Number Placeholder 3"/>
          <p:cNvSpPr>
            <a:spLocks noGrp="1"/>
          </p:cNvSpPr>
          <p:nvPr>
            <p:ph type="sldNum" sz="quarter" idx="12"/>
          </p:nvPr>
        </p:nvSpPr>
        <p:spPr/>
        <p:txBody>
          <a:bodyPr/>
          <a:lstStyle/>
          <a:p>
            <a:fld id="{D8D3D6AC-B7BE-4494-8FAB-4CDD0FE9DB2B}" type="slidenum">
              <a:rPr lang="en-US" smtClean="0"/>
              <a:t>74</a:t>
            </a:fld>
            <a:endParaRPr lang="en-US"/>
          </a:p>
        </p:txBody>
      </p:sp>
    </p:spTree>
    <p:extLst>
      <p:ext uri="{BB962C8B-B14F-4D97-AF65-F5344CB8AC3E}">
        <p14:creationId xmlns:p14="http://schemas.microsoft.com/office/powerpoint/2010/main" val="6049763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1752600" y="685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7  Application</a:t>
            </a:r>
          </a:p>
        </p:txBody>
      </p:sp>
      <p:sp>
        <p:nvSpPr>
          <p:cNvPr id="25603" name="Text Box 3"/>
          <p:cNvSpPr txBox="1">
            <a:spLocks noChangeArrowheads="1"/>
          </p:cNvSpPr>
          <p:nvPr/>
        </p:nvSpPr>
        <p:spPr bwMode="auto">
          <a:xfrm>
            <a:off x="1752600" y="1447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6  Presentation</a:t>
            </a:r>
          </a:p>
        </p:txBody>
      </p:sp>
      <p:sp>
        <p:nvSpPr>
          <p:cNvPr id="25604" name="Text Box 4"/>
          <p:cNvSpPr txBox="1">
            <a:spLocks noChangeArrowheads="1"/>
          </p:cNvSpPr>
          <p:nvPr/>
        </p:nvSpPr>
        <p:spPr bwMode="auto">
          <a:xfrm>
            <a:off x="1752600" y="2209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5  Session</a:t>
            </a:r>
          </a:p>
        </p:txBody>
      </p:sp>
      <p:sp>
        <p:nvSpPr>
          <p:cNvPr id="25605" name="Text Box 5"/>
          <p:cNvSpPr txBox="1">
            <a:spLocks noChangeArrowheads="1"/>
          </p:cNvSpPr>
          <p:nvPr/>
        </p:nvSpPr>
        <p:spPr bwMode="auto">
          <a:xfrm>
            <a:off x="1752600" y="2971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4  Transport</a:t>
            </a:r>
          </a:p>
        </p:txBody>
      </p:sp>
      <p:sp>
        <p:nvSpPr>
          <p:cNvPr id="25606" name="Text Box 6"/>
          <p:cNvSpPr txBox="1">
            <a:spLocks noChangeArrowheads="1"/>
          </p:cNvSpPr>
          <p:nvPr/>
        </p:nvSpPr>
        <p:spPr bwMode="auto">
          <a:xfrm>
            <a:off x="1752600" y="5257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1  Physical</a:t>
            </a:r>
          </a:p>
        </p:txBody>
      </p:sp>
      <p:sp>
        <p:nvSpPr>
          <p:cNvPr id="25607" name="Text Box 7"/>
          <p:cNvSpPr txBox="1">
            <a:spLocks noChangeArrowheads="1"/>
          </p:cNvSpPr>
          <p:nvPr/>
        </p:nvSpPr>
        <p:spPr bwMode="auto">
          <a:xfrm>
            <a:off x="1752600" y="4495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2  Data Link</a:t>
            </a:r>
          </a:p>
        </p:txBody>
      </p:sp>
      <p:sp>
        <p:nvSpPr>
          <p:cNvPr id="25608" name="Text Box 8"/>
          <p:cNvSpPr txBox="1">
            <a:spLocks noChangeArrowheads="1"/>
          </p:cNvSpPr>
          <p:nvPr/>
        </p:nvSpPr>
        <p:spPr bwMode="auto">
          <a:xfrm>
            <a:off x="1752600" y="3733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3  Network</a:t>
            </a:r>
          </a:p>
        </p:txBody>
      </p:sp>
      <p:sp>
        <p:nvSpPr>
          <p:cNvPr id="25609" name="Text Box 9"/>
          <p:cNvSpPr txBox="1">
            <a:spLocks noChangeArrowheads="1"/>
          </p:cNvSpPr>
          <p:nvPr/>
        </p:nvSpPr>
        <p:spPr bwMode="auto">
          <a:xfrm>
            <a:off x="3810000" y="685801"/>
            <a:ext cx="6400800" cy="466725"/>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a:solidFill>
                  <a:srgbClr val="FF9900"/>
                </a:solidFill>
                <a:latin typeface="Arial" panose="020B0604020202020204" pitchFamily="34" charset="0"/>
              </a:rPr>
              <a:t>SERVICES</a:t>
            </a:r>
          </a:p>
        </p:txBody>
      </p:sp>
      <p:sp>
        <p:nvSpPr>
          <p:cNvPr id="25610" name="Text Box 10"/>
          <p:cNvSpPr txBox="1">
            <a:spLocks noChangeArrowheads="1"/>
          </p:cNvSpPr>
          <p:nvPr/>
        </p:nvSpPr>
        <p:spPr bwMode="auto">
          <a:xfrm>
            <a:off x="3810000" y="1295401"/>
            <a:ext cx="6400800" cy="375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800" b="1">
              <a:solidFill>
                <a:srgbClr val="FF9900"/>
              </a:solidFill>
              <a:latin typeface="Arial" panose="020B0604020202020204" pitchFamily="34" charset="0"/>
            </a:endParaRPr>
          </a:p>
          <a:p>
            <a:r>
              <a:rPr lang="en-US" altLang="en-US" sz="2000" b="1">
                <a:solidFill>
                  <a:schemeClr val="accent2"/>
                </a:solidFill>
                <a:latin typeface="Arial" panose="020B0604020202020204" pitchFamily="34" charset="0"/>
              </a:rPr>
              <a:t>3.  Service Primitives</a:t>
            </a:r>
          </a:p>
          <a:p>
            <a:endParaRPr lang="en-US" altLang="en-US" sz="800" b="1">
              <a:solidFill>
                <a:schemeClr val="accent2"/>
              </a:solidFill>
              <a:latin typeface="Arial" panose="020B0604020202020204" pitchFamily="34" charset="0"/>
            </a:endParaRPr>
          </a:p>
          <a:p>
            <a:pPr lvl="1"/>
            <a:r>
              <a:rPr lang="en-US" altLang="en-US" sz="2000" i="1">
                <a:solidFill>
                  <a:schemeClr val="accent2"/>
                </a:solidFill>
                <a:latin typeface="Arial" panose="020B0604020202020204" pitchFamily="34" charset="0"/>
              </a:rPr>
              <a:t>Request</a:t>
            </a:r>
            <a:r>
              <a:rPr lang="en-US" altLang="en-US" sz="2000" i="1">
                <a:latin typeface="Arial" panose="020B0604020202020204" pitchFamily="34" charset="0"/>
              </a:rPr>
              <a:t> </a:t>
            </a:r>
            <a:r>
              <a:rPr lang="en-US" altLang="en-US" sz="2000">
                <a:latin typeface="Arial" panose="020B0604020202020204" pitchFamily="34" charset="0"/>
              </a:rPr>
              <a:t>– entity wants the service to do some work</a:t>
            </a:r>
          </a:p>
          <a:p>
            <a:pPr lvl="1"/>
            <a:endParaRPr lang="en-US" altLang="en-US" sz="800">
              <a:latin typeface="Arial" panose="020B0604020202020204" pitchFamily="34" charset="0"/>
            </a:endParaRPr>
          </a:p>
          <a:p>
            <a:pPr lvl="1"/>
            <a:r>
              <a:rPr lang="en-US" altLang="en-US" sz="2000" i="1">
                <a:solidFill>
                  <a:schemeClr val="accent2"/>
                </a:solidFill>
                <a:latin typeface="Arial" panose="020B0604020202020204" pitchFamily="34" charset="0"/>
              </a:rPr>
              <a:t>Indicate</a:t>
            </a:r>
            <a:r>
              <a:rPr lang="en-US" altLang="en-US" sz="2000">
                <a:latin typeface="Arial" panose="020B0604020202020204" pitchFamily="34" charset="0"/>
              </a:rPr>
              <a:t> – entity is to be informed about an event</a:t>
            </a:r>
          </a:p>
          <a:p>
            <a:pPr lvl="1"/>
            <a:endParaRPr lang="en-US" altLang="en-US" sz="800">
              <a:latin typeface="Arial" panose="020B0604020202020204" pitchFamily="34" charset="0"/>
            </a:endParaRPr>
          </a:p>
          <a:p>
            <a:pPr lvl="1"/>
            <a:r>
              <a:rPr lang="en-US" altLang="en-US" sz="2000" i="1">
                <a:solidFill>
                  <a:schemeClr val="accent2"/>
                </a:solidFill>
                <a:latin typeface="Arial" panose="020B0604020202020204" pitchFamily="34" charset="0"/>
              </a:rPr>
              <a:t>Response</a:t>
            </a:r>
            <a:r>
              <a:rPr lang="en-US" altLang="en-US" sz="2000">
                <a:latin typeface="Arial" panose="020B0604020202020204" pitchFamily="34" charset="0"/>
              </a:rPr>
              <a:t> – entity responds to an event</a:t>
            </a:r>
          </a:p>
          <a:p>
            <a:pPr lvl="1"/>
            <a:endParaRPr lang="en-US" altLang="en-US" sz="800">
              <a:latin typeface="Arial" panose="020B0604020202020204" pitchFamily="34" charset="0"/>
            </a:endParaRPr>
          </a:p>
          <a:p>
            <a:pPr lvl="1"/>
            <a:r>
              <a:rPr lang="en-US" altLang="en-US" sz="2000" i="1">
                <a:solidFill>
                  <a:schemeClr val="accent2"/>
                </a:solidFill>
                <a:latin typeface="Arial" panose="020B0604020202020204" pitchFamily="34" charset="0"/>
              </a:rPr>
              <a:t>Confirm</a:t>
            </a:r>
            <a:r>
              <a:rPr lang="en-US" altLang="en-US" sz="2000">
                <a:latin typeface="Arial" panose="020B0604020202020204" pitchFamily="34" charset="0"/>
              </a:rPr>
              <a:t> – entity is to be informed about its request</a:t>
            </a:r>
          </a:p>
          <a:p>
            <a:endParaRPr lang="en-US" altLang="en-US" sz="2000">
              <a:latin typeface="Arial" panose="020B0604020202020204" pitchFamily="34" charset="0"/>
            </a:endParaRPr>
          </a:p>
          <a:p>
            <a:r>
              <a:rPr lang="en-US" altLang="en-US" sz="2000">
                <a:latin typeface="Arial" panose="020B0604020202020204" pitchFamily="34" charset="0"/>
              </a:rPr>
              <a:t>     Sending Computer            Receiving Computer</a:t>
            </a:r>
          </a:p>
          <a:p>
            <a:endParaRPr lang="en-US" altLang="en-US" sz="2000">
              <a:latin typeface="Arial" panose="020B0604020202020204" pitchFamily="34" charset="0"/>
            </a:endParaRPr>
          </a:p>
          <a:p>
            <a:endParaRPr lang="en-US" altLang="en-US" sz="2000">
              <a:latin typeface="Arial" panose="020B0604020202020204" pitchFamily="34" charset="0"/>
            </a:endParaRPr>
          </a:p>
        </p:txBody>
      </p:sp>
      <p:sp>
        <p:nvSpPr>
          <p:cNvPr id="25611" name="Text Box 11"/>
          <p:cNvSpPr txBox="1">
            <a:spLocks noChangeArrowheads="1"/>
          </p:cNvSpPr>
          <p:nvPr/>
        </p:nvSpPr>
        <p:spPr bwMode="auto">
          <a:xfrm>
            <a:off x="4419600" y="57150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3  Network</a:t>
            </a:r>
          </a:p>
        </p:txBody>
      </p:sp>
      <p:sp>
        <p:nvSpPr>
          <p:cNvPr id="25613" name="Line 13"/>
          <p:cNvSpPr>
            <a:spLocks noChangeShapeType="1"/>
          </p:cNvSpPr>
          <p:nvPr/>
        </p:nvSpPr>
        <p:spPr bwMode="auto">
          <a:xfrm>
            <a:off x="5029200" y="5105400"/>
            <a:ext cx="0" cy="60960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4" name="Text Box 14"/>
          <p:cNvSpPr txBox="1">
            <a:spLocks noChangeArrowheads="1"/>
          </p:cNvSpPr>
          <p:nvPr/>
        </p:nvSpPr>
        <p:spPr bwMode="auto">
          <a:xfrm>
            <a:off x="3962401" y="5257800"/>
            <a:ext cx="10890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solidFill>
                  <a:schemeClr val="accent2"/>
                </a:solidFill>
                <a:latin typeface="Arial" panose="020B0604020202020204" pitchFamily="34" charset="0"/>
              </a:rPr>
              <a:t>1. request</a:t>
            </a:r>
          </a:p>
        </p:txBody>
      </p:sp>
      <p:sp>
        <p:nvSpPr>
          <p:cNvPr id="25615" name="Text Box 15"/>
          <p:cNvSpPr txBox="1">
            <a:spLocks noChangeArrowheads="1"/>
          </p:cNvSpPr>
          <p:nvPr/>
        </p:nvSpPr>
        <p:spPr bwMode="auto">
          <a:xfrm>
            <a:off x="7543800" y="57150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3  Network</a:t>
            </a:r>
          </a:p>
        </p:txBody>
      </p:sp>
      <p:sp>
        <p:nvSpPr>
          <p:cNvPr id="25617" name="Line 17"/>
          <p:cNvSpPr>
            <a:spLocks noChangeShapeType="1"/>
          </p:cNvSpPr>
          <p:nvPr/>
        </p:nvSpPr>
        <p:spPr bwMode="auto">
          <a:xfrm flipV="1">
            <a:off x="8229600" y="5105400"/>
            <a:ext cx="0" cy="609600"/>
          </a:xfrm>
          <a:prstGeom prst="line">
            <a:avLst/>
          </a:prstGeom>
          <a:noFill/>
          <a:ln w="9525">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9" name="Text Box 19"/>
          <p:cNvSpPr txBox="1">
            <a:spLocks noChangeArrowheads="1"/>
          </p:cNvSpPr>
          <p:nvPr/>
        </p:nvSpPr>
        <p:spPr bwMode="auto">
          <a:xfrm>
            <a:off x="7086601" y="5257800"/>
            <a:ext cx="11096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solidFill>
                  <a:srgbClr val="FF9900"/>
                </a:solidFill>
                <a:latin typeface="Arial" panose="020B0604020202020204" pitchFamily="34" charset="0"/>
              </a:rPr>
              <a:t>2. indicate</a:t>
            </a:r>
          </a:p>
        </p:txBody>
      </p:sp>
      <p:sp>
        <p:nvSpPr>
          <p:cNvPr id="25620" name="Line 20"/>
          <p:cNvSpPr>
            <a:spLocks noChangeShapeType="1"/>
          </p:cNvSpPr>
          <p:nvPr/>
        </p:nvSpPr>
        <p:spPr bwMode="auto">
          <a:xfrm>
            <a:off x="8610600" y="5105400"/>
            <a:ext cx="0" cy="609600"/>
          </a:xfrm>
          <a:prstGeom prst="line">
            <a:avLst/>
          </a:prstGeom>
          <a:noFill/>
          <a:ln w="9525">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21" name="Text Box 21"/>
          <p:cNvSpPr txBox="1">
            <a:spLocks noChangeArrowheads="1"/>
          </p:cNvSpPr>
          <p:nvPr/>
        </p:nvSpPr>
        <p:spPr bwMode="auto">
          <a:xfrm>
            <a:off x="8686800" y="5257800"/>
            <a:ext cx="1246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solidFill>
                  <a:srgbClr val="FF9900"/>
                </a:solidFill>
                <a:latin typeface="Arial" panose="020B0604020202020204" pitchFamily="34" charset="0"/>
              </a:rPr>
              <a:t>3. response</a:t>
            </a:r>
          </a:p>
        </p:txBody>
      </p:sp>
      <p:sp>
        <p:nvSpPr>
          <p:cNvPr id="25622" name="Line 22"/>
          <p:cNvSpPr>
            <a:spLocks noChangeShapeType="1"/>
          </p:cNvSpPr>
          <p:nvPr/>
        </p:nvSpPr>
        <p:spPr bwMode="auto">
          <a:xfrm flipV="1">
            <a:off x="5410200" y="5105400"/>
            <a:ext cx="0" cy="60960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23" name="Text Box 23"/>
          <p:cNvSpPr txBox="1">
            <a:spLocks noChangeArrowheads="1"/>
          </p:cNvSpPr>
          <p:nvPr/>
        </p:nvSpPr>
        <p:spPr bwMode="auto">
          <a:xfrm>
            <a:off x="5562601" y="5257800"/>
            <a:ext cx="10779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solidFill>
                  <a:schemeClr val="accent2"/>
                </a:solidFill>
                <a:latin typeface="Arial" panose="020B0604020202020204" pitchFamily="34" charset="0"/>
              </a:rPr>
              <a:t>4. confirm</a:t>
            </a:r>
          </a:p>
        </p:txBody>
      </p:sp>
      <p:sp>
        <p:nvSpPr>
          <p:cNvPr id="25624" name="Text Box 24"/>
          <p:cNvSpPr txBox="1">
            <a:spLocks noChangeArrowheads="1"/>
          </p:cNvSpPr>
          <p:nvPr/>
        </p:nvSpPr>
        <p:spPr bwMode="auto">
          <a:xfrm>
            <a:off x="4419600" y="4495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4  Transport</a:t>
            </a:r>
          </a:p>
        </p:txBody>
      </p:sp>
      <p:sp>
        <p:nvSpPr>
          <p:cNvPr id="25625" name="Text Box 25"/>
          <p:cNvSpPr txBox="1">
            <a:spLocks noChangeArrowheads="1"/>
          </p:cNvSpPr>
          <p:nvPr/>
        </p:nvSpPr>
        <p:spPr bwMode="auto">
          <a:xfrm>
            <a:off x="7543800" y="4495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4  Transport</a:t>
            </a:r>
          </a:p>
        </p:txBody>
      </p:sp>
      <p:sp>
        <p:nvSpPr>
          <p:cNvPr id="2" name="Date Placeholder 1"/>
          <p:cNvSpPr>
            <a:spLocks noGrp="1"/>
          </p:cNvSpPr>
          <p:nvPr>
            <p:ph type="dt" sz="half" idx="10"/>
          </p:nvPr>
        </p:nvSpPr>
        <p:spPr/>
        <p:txBody>
          <a:bodyPr/>
          <a:lstStyle/>
          <a:p>
            <a:fld id="{B6452607-845D-46AE-B440-ED2E1DBC8D7A}"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
        <p:nvSpPr>
          <p:cNvPr id="4" name="Slide Number Placeholder 3"/>
          <p:cNvSpPr>
            <a:spLocks noGrp="1"/>
          </p:cNvSpPr>
          <p:nvPr>
            <p:ph type="sldNum" sz="quarter" idx="12"/>
          </p:nvPr>
        </p:nvSpPr>
        <p:spPr/>
        <p:txBody>
          <a:bodyPr/>
          <a:lstStyle/>
          <a:p>
            <a:fld id="{D8D3D6AC-B7BE-4494-8FAB-4CDD0FE9DB2B}" type="slidenum">
              <a:rPr lang="en-US" smtClean="0"/>
              <a:t>75</a:t>
            </a:fld>
            <a:endParaRPr lang="en-US"/>
          </a:p>
        </p:txBody>
      </p:sp>
    </p:spTree>
    <p:extLst>
      <p:ext uri="{BB962C8B-B14F-4D97-AF65-F5344CB8AC3E}">
        <p14:creationId xmlns:p14="http://schemas.microsoft.com/office/powerpoint/2010/main" val="23686194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614"/>
                                        </p:tgtEl>
                                        <p:attrNameLst>
                                          <p:attrName>style.visibility</p:attrName>
                                        </p:attrNameLst>
                                      </p:cBhvr>
                                      <p:to>
                                        <p:strVal val="visible"/>
                                      </p:to>
                                    </p:set>
                                    <p:anim calcmode="lin" valueType="num">
                                      <p:cBhvr additive="base">
                                        <p:cTn id="7" dur="500" fill="hold"/>
                                        <p:tgtEl>
                                          <p:spTgt spid="25614"/>
                                        </p:tgtEl>
                                        <p:attrNameLst>
                                          <p:attrName>ppt_x</p:attrName>
                                        </p:attrNameLst>
                                      </p:cBhvr>
                                      <p:tavLst>
                                        <p:tav tm="0">
                                          <p:val>
                                            <p:strVal val="0-#ppt_w/2"/>
                                          </p:val>
                                        </p:tav>
                                        <p:tav tm="100000">
                                          <p:val>
                                            <p:strVal val="#ppt_x"/>
                                          </p:val>
                                        </p:tav>
                                      </p:tavLst>
                                    </p:anim>
                                    <p:anim calcmode="lin" valueType="num">
                                      <p:cBhvr additive="base">
                                        <p:cTn id="8" dur="500" fill="hold"/>
                                        <p:tgtEl>
                                          <p:spTgt spid="2561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5613"/>
                                        </p:tgtEl>
                                        <p:attrNameLst>
                                          <p:attrName>style.visibility</p:attrName>
                                        </p:attrNameLst>
                                      </p:cBhvr>
                                      <p:to>
                                        <p:strVal val="visible"/>
                                      </p:to>
                                    </p:set>
                                    <p:anim calcmode="lin" valueType="num">
                                      <p:cBhvr additive="base">
                                        <p:cTn id="13" dur="500" fill="hold"/>
                                        <p:tgtEl>
                                          <p:spTgt spid="25613"/>
                                        </p:tgtEl>
                                        <p:attrNameLst>
                                          <p:attrName>ppt_x</p:attrName>
                                        </p:attrNameLst>
                                      </p:cBhvr>
                                      <p:tavLst>
                                        <p:tav tm="0">
                                          <p:val>
                                            <p:strVal val="0-#ppt_w/2"/>
                                          </p:val>
                                        </p:tav>
                                        <p:tav tm="100000">
                                          <p:val>
                                            <p:strVal val="#ppt_x"/>
                                          </p:val>
                                        </p:tav>
                                      </p:tavLst>
                                    </p:anim>
                                    <p:anim calcmode="lin" valueType="num">
                                      <p:cBhvr additive="base">
                                        <p:cTn id="14" dur="500" fill="hold"/>
                                        <p:tgtEl>
                                          <p:spTgt spid="2561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5619"/>
                                        </p:tgtEl>
                                        <p:attrNameLst>
                                          <p:attrName>style.visibility</p:attrName>
                                        </p:attrNameLst>
                                      </p:cBhvr>
                                      <p:to>
                                        <p:strVal val="visible"/>
                                      </p:to>
                                    </p:set>
                                    <p:anim calcmode="lin" valueType="num">
                                      <p:cBhvr additive="base">
                                        <p:cTn id="19" dur="500" fill="hold"/>
                                        <p:tgtEl>
                                          <p:spTgt spid="25619"/>
                                        </p:tgtEl>
                                        <p:attrNameLst>
                                          <p:attrName>ppt_x</p:attrName>
                                        </p:attrNameLst>
                                      </p:cBhvr>
                                      <p:tavLst>
                                        <p:tav tm="0">
                                          <p:val>
                                            <p:strVal val="0-#ppt_w/2"/>
                                          </p:val>
                                        </p:tav>
                                        <p:tav tm="100000">
                                          <p:val>
                                            <p:strVal val="#ppt_x"/>
                                          </p:val>
                                        </p:tav>
                                      </p:tavLst>
                                    </p:anim>
                                    <p:anim calcmode="lin" valueType="num">
                                      <p:cBhvr additive="base">
                                        <p:cTn id="20" dur="500" fill="hold"/>
                                        <p:tgtEl>
                                          <p:spTgt spid="2561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25617"/>
                                        </p:tgtEl>
                                        <p:attrNameLst>
                                          <p:attrName>style.visibility</p:attrName>
                                        </p:attrNameLst>
                                      </p:cBhvr>
                                      <p:to>
                                        <p:strVal val="visible"/>
                                      </p:to>
                                    </p:set>
                                    <p:anim calcmode="lin" valueType="num">
                                      <p:cBhvr additive="base">
                                        <p:cTn id="25" dur="500" fill="hold"/>
                                        <p:tgtEl>
                                          <p:spTgt spid="25617"/>
                                        </p:tgtEl>
                                        <p:attrNameLst>
                                          <p:attrName>ppt_x</p:attrName>
                                        </p:attrNameLst>
                                      </p:cBhvr>
                                      <p:tavLst>
                                        <p:tav tm="0">
                                          <p:val>
                                            <p:strVal val="0-#ppt_w/2"/>
                                          </p:val>
                                        </p:tav>
                                        <p:tav tm="100000">
                                          <p:val>
                                            <p:strVal val="#ppt_x"/>
                                          </p:val>
                                        </p:tav>
                                      </p:tavLst>
                                    </p:anim>
                                    <p:anim calcmode="lin" valueType="num">
                                      <p:cBhvr additive="base">
                                        <p:cTn id="26" dur="500" fill="hold"/>
                                        <p:tgtEl>
                                          <p:spTgt spid="25617"/>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5621"/>
                                        </p:tgtEl>
                                        <p:attrNameLst>
                                          <p:attrName>style.visibility</p:attrName>
                                        </p:attrNameLst>
                                      </p:cBhvr>
                                      <p:to>
                                        <p:strVal val="visible"/>
                                      </p:to>
                                    </p:set>
                                    <p:anim calcmode="lin" valueType="num">
                                      <p:cBhvr additive="base">
                                        <p:cTn id="31" dur="500" fill="hold"/>
                                        <p:tgtEl>
                                          <p:spTgt spid="25621"/>
                                        </p:tgtEl>
                                        <p:attrNameLst>
                                          <p:attrName>ppt_x</p:attrName>
                                        </p:attrNameLst>
                                      </p:cBhvr>
                                      <p:tavLst>
                                        <p:tav tm="0">
                                          <p:val>
                                            <p:strVal val="0-#ppt_w/2"/>
                                          </p:val>
                                        </p:tav>
                                        <p:tav tm="100000">
                                          <p:val>
                                            <p:strVal val="#ppt_x"/>
                                          </p:val>
                                        </p:tav>
                                      </p:tavLst>
                                    </p:anim>
                                    <p:anim calcmode="lin" valueType="num">
                                      <p:cBhvr additive="base">
                                        <p:cTn id="32" dur="500" fill="hold"/>
                                        <p:tgtEl>
                                          <p:spTgt spid="25621"/>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25620"/>
                                        </p:tgtEl>
                                        <p:attrNameLst>
                                          <p:attrName>style.visibility</p:attrName>
                                        </p:attrNameLst>
                                      </p:cBhvr>
                                      <p:to>
                                        <p:strVal val="visible"/>
                                      </p:to>
                                    </p:set>
                                    <p:anim calcmode="lin" valueType="num">
                                      <p:cBhvr additive="base">
                                        <p:cTn id="37" dur="500" fill="hold"/>
                                        <p:tgtEl>
                                          <p:spTgt spid="25620"/>
                                        </p:tgtEl>
                                        <p:attrNameLst>
                                          <p:attrName>ppt_x</p:attrName>
                                        </p:attrNameLst>
                                      </p:cBhvr>
                                      <p:tavLst>
                                        <p:tav tm="0">
                                          <p:val>
                                            <p:strVal val="0-#ppt_w/2"/>
                                          </p:val>
                                        </p:tav>
                                        <p:tav tm="100000">
                                          <p:val>
                                            <p:strVal val="#ppt_x"/>
                                          </p:val>
                                        </p:tav>
                                      </p:tavLst>
                                    </p:anim>
                                    <p:anim calcmode="lin" valueType="num">
                                      <p:cBhvr additive="base">
                                        <p:cTn id="38" dur="500" fill="hold"/>
                                        <p:tgtEl>
                                          <p:spTgt spid="25620"/>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5623"/>
                                        </p:tgtEl>
                                        <p:attrNameLst>
                                          <p:attrName>style.visibility</p:attrName>
                                        </p:attrNameLst>
                                      </p:cBhvr>
                                      <p:to>
                                        <p:strVal val="visible"/>
                                      </p:to>
                                    </p:set>
                                    <p:anim calcmode="lin" valueType="num">
                                      <p:cBhvr additive="base">
                                        <p:cTn id="43" dur="500" fill="hold"/>
                                        <p:tgtEl>
                                          <p:spTgt spid="25623"/>
                                        </p:tgtEl>
                                        <p:attrNameLst>
                                          <p:attrName>ppt_x</p:attrName>
                                        </p:attrNameLst>
                                      </p:cBhvr>
                                      <p:tavLst>
                                        <p:tav tm="0">
                                          <p:val>
                                            <p:strVal val="0-#ppt_w/2"/>
                                          </p:val>
                                        </p:tav>
                                        <p:tav tm="100000">
                                          <p:val>
                                            <p:strVal val="#ppt_x"/>
                                          </p:val>
                                        </p:tav>
                                      </p:tavLst>
                                    </p:anim>
                                    <p:anim calcmode="lin" valueType="num">
                                      <p:cBhvr additive="base">
                                        <p:cTn id="44" dur="500" fill="hold"/>
                                        <p:tgtEl>
                                          <p:spTgt spid="25623"/>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25622"/>
                                        </p:tgtEl>
                                        <p:attrNameLst>
                                          <p:attrName>style.visibility</p:attrName>
                                        </p:attrNameLst>
                                      </p:cBhvr>
                                      <p:to>
                                        <p:strVal val="visible"/>
                                      </p:to>
                                    </p:set>
                                    <p:anim calcmode="lin" valueType="num">
                                      <p:cBhvr additive="base">
                                        <p:cTn id="49" dur="500" fill="hold"/>
                                        <p:tgtEl>
                                          <p:spTgt spid="25622"/>
                                        </p:tgtEl>
                                        <p:attrNameLst>
                                          <p:attrName>ppt_x</p:attrName>
                                        </p:attrNameLst>
                                      </p:cBhvr>
                                      <p:tavLst>
                                        <p:tav tm="0">
                                          <p:val>
                                            <p:strVal val="0-#ppt_w/2"/>
                                          </p:val>
                                        </p:tav>
                                        <p:tav tm="100000">
                                          <p:val>
                                            <p:strVal val="#ppt_x"/>
                                          </p:val>
                                        </p:tav>
                                      </p:tavLst>
                                    </p:anim>
                                    <p:anim calcmode="lin" valueType="num">
                                      <p:cBhvr additive="base">
                                        <p:cTn id="50" dur="500" fill="hold"/>
                                        <p:tgtEl>
                                          <p:spTgt spid="256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4" grpId="0" autoUpdateAnimBg="0"/>
      <p:bldP spid="25619" grpId="0" autoUpdateAnimBg="0"/>
      <p:bldP spid="25621" grpId="0" autoUpdateAnimBg="0"/>
      <p:bldP spid="25623" grpId="0"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752600" y="685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7  Application</a:t>
            </a:r>
          </a:p>
        </p:txBody>
      </p:sp>
      <p:sp>
        <p:nvSpPr>
          <p:cNvPr id="29699" name="Text Box 3"/>
          <p:cNvSpPr txBox="1">
            <a:spLocks noChangeArrowheads="1"/>
          </p:cNvSpPr>
          <p:nvPr/>
        </p:nvSpPr>
        <p:spPr bwMode="auto">
          <a:xfrm>
            <a:off x="1752600" y="1447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6  Presentation</a:t>
            </a:r>
          </a:p>
        </p:txBody>
      </p:sp>
      <p:sp>
        <p:nvSpPr>
          <p:cNvPr id="29700" name="Text Box 4"/>
          <p:cNvSpPr txBox="1">
            <a:spLocks noChangeArrowheads="1"/>
          </p:cNvSpPr>
          <p:nvPr/>
        </p:nvSpPr>
        <p:spPr bwMode="auto">
          <a:xfrm>
            <a:off x="1752600" y="2209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5  Session</a:t>
            </a:r>
          </a:p>
        </p:txBody>
      </p:sp>
      <p:sp>
        <p:nvSpPr>
          <p:cNvPr id="29701" name="Text Box 5"/>
          <p:cNvSpPr txBox="1">
            <a:spLocks noChangeArrowheads="1"/>
          </p:cNvSpPr>
          <p:nvPr/>
        </p:nvSpPr>
        <p:spPr bwMode="auto">
          <a:xfrm>
            <a:off x="1752600" y="2971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4  Transport</a:t>
            </a:r>
          </a:p>
        </p:txBody>
      </p:sp>
      <p:sp>
        <p:nvSpPr>
          <p:cNvPr id="29702" name="Text Box 6"/>
          <p:cNvSpPr txBox="1">
            <a:spLocks noChangeArrowheads="1"/>
          </p:cNvSpPr>
          <p:nvPr/>
        </p:nvSpPr>
        <p:spPr bwMode="auto">
          <a:xfrm>
            <a:off x="1752600" y="5257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1  Physical</a:t>
            </a:r>
          </a:p>
        </p:txBody>
      </p:sp>
      <p:sp>
        <p:nvSpPr>
          <p:cNvPr id="29703" name="Text Box 7"/>
          <p:cNvSpPr txBox="1">
            <a:spLocks noChangeArrowheads="1"/>
          </p:cNvSpPr>
          <p:nvPr/>
        </p:nvSpPr>
        <p:spPr bwMode="auto">
          <a:xfrm>
            <a:off x="1752600" y="4495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2  Data Link</a:t>
            </a:r>
          </a:p>
        </p:txBody>
      </p:sp>
      <p:sp>
        <p:nvSpPr>
          <p:cNvPr id="29704" name="Text Box 8"/>
          <p:cNvSpPr txBox="1">
            <a:spLocks noChangeArrowheads="1"/>
          </p:cNvSpPr>
          <p:nvPr/>
        </p:nvSpPr>
        <p:spPr bwMode="auto">
          <a:xfrm>
            <a:off x="1752600" y="3733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3  Network</a:t>
            </a:r>
          </a:p>
        </p:txBody>
      </p:sp>
      <p:sp>
        <p:nvSpPr>
          <p:cNvPr id="29705" name="Text Box 9"/>
          <p:cNvSpPr txBox="1">
            <a:spLocks noChangeArrowheads="1"/>
          </p:cNvSpPr>
          <p:nvPr/>
        </p:nvSpPr>
        <p:spPr bwMode="auto">
          <a:xfrm>
            <a:off x="3810000" y="685801"/>
            <a:ext cx="6400800" cy="466725"/>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a:solidFill>
                  <a:srgbClr val="FF9900"/>
                </a:solidFill>
                <a:latin typeface="Arial" panose="020B0604020202020204" pitchFamily="34" charset="0"/>
              </a:rPr>
              <a:t>BANDWIDTH</a:t>
            </a:r>
          </a:p>
        </p:txBody>
      </p:sp>
      <p:sp>
        <p:nvSpPr>
          <p:cNvPr id="29706" name="Text Box 10"/>
          <p:cNvSpPr txBox="1">
            <a:spLocks noChangeArrowheads="1"/>
          </p:cNvSpPr>
          <p:nvPr/>
        </p:nvSpPr>
        <p:spPr bwMode="auto">
          <a:xfrm>
            <a:off x="3810000" y="1295400"/>
            <a:ext cx="6400800" cy="381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800" b="1">
              <a:solidFill>
                <a:srgbClr val="FF9900"/>
              </a:solidFill>
              <a:latin typeface="Arial" panose="020B0604020202020204" pitchFamily="34" charset="0"/>
            </a:endParaRPr>
          </a:p>
          <a:p>
            <a:r>
              <a:rPr lang="en-US" altLang="en-US" sz="2000">
                <a:latin typeface="Arial" panose="020B0604020202020204" pitchFamily="34" charset="0"/>
              </a:rPr>
              <a:t>The capacity of the medium to transmit data.</a:t>
            </a:r>
          </a:p>
          <a:p>
            <a:endParaRPr lang="en-US" altLang="en-US" sz="2000">
              <a:latin typeface="Arial" panose="020B0604020202020204" pitchFamily="34" charset="0"/>
            </a:endParaRPr>
          </a:p>
          <a:p>
            <a:r>
              <a:rPr lang="en-US" altLang="en-US" sz="2000" b="1">
                <a:solidFill>
                  <a:schemeClr val="accent2"/>
                </a:solidFill>
                <a:latin typeface="Arial" panose="020B0604020202020204" pitchFamily="34" charset="0"/>
              </a:rPr>
              <a:t>Analog Bandwidth</a:t>
            </a:r>
          </a:p>
          <a:p>
            <a:endParaRPr lang="en-US" altLang="en-US" sz="800">
              <a:solidFill>
                <a:schemeClr val="accent2"/>
              </a:solidFill>
              <a:latin typeface="Arial" panose="020B0604020202020204" pitchFamily="34" charset="0"/>
            </a:endParaRPr>
          </a:p>
          <a:p>
            <a:pPr lvl="1">
              <a:buFontTx/>
              <a:buChar char="•"/>
            </a:pPr>
            <a:r>
              <a:rPr lang="en-US" altLang="en-US" sz="2000">
                <a:latin typeface="Arial" panose="020B0604020202020204" pitchFamily="34" charset="0"/>
              </a:rPr>
              <a:t> Measurement is in Hertz (Hz) or cycles/sec.</a:t>
            </a:r>
          </a:p>
          <a:p>
            <a:endParaRPr lang="en-US" altLang="en-US" sz="2000">
              <a:latin typeface="Arial" panose="020B0604020202020204" pitchFamily="34" charset="0"/>
            </a:endParaRPr>
          </a:p>
          <a:p>
            <a:r>
              <a:rPr lang="en-US" altLang="en-US" sz="2000" b="1">
                <a:solidFill>
                  <a:schemeClr val="accent2"/>
                </a:solidFill>
                <a:latin typeface="Arial" panose="020B0604020202020204" pitchFamily="34" charset="0"/>
              </a:rPr>
              <a:t>Digital Bandwidth</a:t>
            </a:r>
          </a:p>
          <a:p>
            <a:endParaRPr lang="en-US" altLang="en-US" sz="800" b="1">
              <a:solidFill>
                <a:schemeClr val="accent2"/>
              </a:solidFill>
              <a:latin typeface="Arial" panose="020B0604020202020204" pitchFamily="34" charset="0"/>
            </a:endParaRPr>
          </a:p>
          <a:p>
            <a:pPr lvl="1">
              <a:buFontTx/>
              <a:buChar char="•"/>
            </a:pPr>
            <a:r>
              <a:rPr lang="en-US" altLang="en-US" sz="2000">
                <a:latin typeface="Arial" panose="020B0604020202020204" pitchFamily="34" charset="0"/>
              </a:rPr>
              <a:t> Measurement is in bits per second (bps).</a:t>
            </a:r>
          </a:p>
          <a:p>
            <a:endParaRPr lang="en-US" altLang="en-US" sz="2000">
              <a:latin typeface="Arial" panose="020B0604020202020204" pitchFamily="34" charset="0"/>
            </a:endParaRPr>
          </a:p>
          <a:p>
            <a:r>
              <a:rPr lang="en-US" altLang="en-US" sz="2000">
                <a:solidFill>
                  <a:srgbClr val="FF3300"/>
                </a:solidFill>
                <a:latin typeface="Arial" panose="020B0604020202020204" pitchFamily="34" charset="0"/>
              </a:rPr>
              <a:t>Q: Is 100MHz = 100Mbps?</a:t>
            </a:r>
          </a:p>
          <a:p>
            <a:endParaRPr lang="en-US" altLang="en-US" sz="2000">
              <a:solidFill>
                <a:srgbClr val="FF3300"/>
              </a:solidFill>
              <a:latin typeface="Arial" panose="020B0604020202020204" pitchFamily="34" charset="0"/>
            </a:endParaRPr>
          </a:p>
          <a:p>
            <a:r>
              <a:rPr lang="en-US" altLang="en-US" sz="2000">
                <a:solidFill>
                  <a:srgbClr val="FF3300"/>
                </a:solidFill>
                <a:latin typeface="Arial" panose="020B0604020202020204" pitchFamily="34" charset="0"/>
              </a:rPr>
              <a:t>Q: Is 100Mbps = 100MBps?</a:t>
            </a:r>
          </a:p>
        </p:txBody>
      </p:sp>
      <p:sp>
        <p:nvSpPr>
          <p:cNvPr id="2" name="Date Placeholder 1"/>
          <p:cNvSpPr>
            <a:spLocks noGrp="1"/>
          </p:cNvSpPr>
          <p:nvPr>
            <p:ph type="dt" sz="half" idx="10"/>
          </p:nvPr>
        </p:nvSpPr>
        <p:spPr/>
        <p:txBody>
          <a:bodyPr/>
          <a:lstStyle/>
          <a:p>
            <a:fld id="{598EC9A2-6B5A-4155-A8F1-20404C02F517}"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
        <p:nvSpPr>
          <p:cNvPr id="4" name="Slide Number Placeholder 3"/>
          <p:cNvSpPr>
            <a:spLocks noGrp="1"/>
          </p:cNvSpPr>
          <p:nvPr>
            <p:ph type="sldNum" sz="quarter" idx="12"/>
          </p:nvPr>
        </p:nvSpPr>
        <p:spPr/>
        <p:txBody>
          <a:bodyPr/>
          <a:lstStyle/>
          <a:p>
            <a:fld id="{D8D3D6AC-B7BE-4494-8FAB-4CDD0FE9DB2B}" type="slidenum">
              <a:rPr lang="en-US" smtClean="0"/>
              <a:t>76</a:t>
            </a:fld>
            <a:endParaRPr lang="en-US"/>
          </a:p>
        </p:txBody>
      </p:sp>
    </p:spTree>
    <p:extLst>
      <p:ext uri="{BB962C8B-B14F-4D97-AF65-F5344CB8AC3E}">
        <p14:creationId xmlns:p14="http://schemas.microsoft.com/office/powerpoint/2010/main" val="29606467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1752600" y="685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7  Application</a:t>
            </a:r>
          </a:p>
        </p:txBody>
      </p:sp>
      <p:sp>
        <p:nvSpPr>
          <p:cNvPr id="32771" name="Text Box 3"/>
          <p:cNvSpPr txBox="1">
            <a:spLocks noChangeArrowheads="1"/>
          </p:cNvSpPr>
          <p:nvPr/>
        </p:nvSpPr>
        <p:spPr bwMode="auto">
          <a:xfrm>
            <a:off x="1752600" y="1447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6  Presentation</a:t>
            </a:r>
          </a:p>
        </p:txBody>
      </p:sp>
      <p:sp>
        <p:nvSpPr>
          <p:cNvPr id="32772" name="Text Box 4"/>
          <p:cNvSpPr txBox="1">
            <a:spLocks noChangeArrowheads="1"/>
          </p:cNvSpPr>
          <p:nvPr/>
        </p:nvSpPr>
        <p:spPr bwMode="auto">
          <a:xfrm>
            <a:off x="1752600" y="2209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5  Session</a:t>
            </a:r>
          </a:p>
        </p:txBody>
      </p:sp>
      <p:sp>
        <p:nvSpPr>
          <p:cNvPr id="32773" name="Text Box 5"/>
          <p:cNvSpPr txBox="1">
            <a:spLocks noChangeArrowheads="1"/>
          </p:cNvSpPr>
          <p:nvPr/>
        </p:nvSpPr>
        <p:spPr bwMode="auto">
          <a:xfrm>
            <a:off x="1752600" y="2971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4  Transport</a:t>
            </a:r>
          </a:p>
        </p:txBody>
      </p:sp>
      <p:sp>
        <p:nvSpPr>
          <p:cNvPr id="32774" name="Text Box 6"/>
          <p:cNvSpPr txBox="1">
            <a:spLocks noChangeArrowheads="1"/>
          </p:cNvSpPr>
          <p:nvPr/>
        </p:nvSpPr>
        <p:spPr bwMode="auto">
          <a:xfrm>
            <a:off x="1752600" y="5257801"/>
            <a:ext cx="1752600" cy="587375"/>
          </a:xfrm>
          <a:prstGeom prst="rect">
            <a:avLst/>
          </a:prstGeom>
          <a:solidFill>
            <a:srgbClr val="FFFF99"/>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b="1"/>
              <a:t>1  Physical</a:t>
            </a:r>
          </a:p>
        </p:txBody>
      </p:sp>
      <p:sp>
        <p:nvSpPr>
          <p:cNvPr id="32775" name="Text Box 7"/>
          <p:cNvSpPr txBox="1">
            <a:spLocks noChangeArrowheads="1"/>
          </p:cNvSpPr>
          <p:nvPr/>
        </p:nvSpPr>
        <p:spPr bwMode="auto">
          <a:xfrm>
            <a:off x="1752600" y="4495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2  Data Link</a:t>
            </a:r>
          </a:p>
        </p:txBody>
      </p:sp>
      <p:sp>
        <p:nvSpPr>
          <p:cNvPr id="32776" name="Text Box 8"/>
          <p:cNvSpPr txBox="1">
            <a:spLocks noChangeArrowheads="1"/>
          </p:cNvSpPr>
          <p:nvPr/>
        </p:nvSpPr>
        <p:spPr bwMode="auto">
          <a:xfrm>
            <a:off x="1752600" y="3733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3  Network</a:t>
            </a:r>
          </a:p>
        </p:txBody>
      </p:sp>
      <p:sp>
        <p:nvSpPr>
          <p:cNvPr id="32777" name="Text Box 9"/>
          <p:cNvSpPr txBox="1">
            <a:spLocks noChangeArrowheads="1"/>
          </p:cNvSpPr>
          <p:nvPr/>
        </p:nvSpPr>
        <p:spPr bwMode="auto">
          <a:xfrm>
            <a:off x="3810000" y="685801"/>
            <a:ext cx="6400800" cy="466725"/>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a:solidFill>
                  <a:srgbClr val="FF9900"/>
                </a:solidFill>
                <a:latin typeface="Arial" panose="020B0604020202020204" pitchFamily="34" charset="0"/>
              </a:rPr>
              <a:t>TRANSMISSION MEDIA</a:t>
            </a:r>
            <a:endParaRPr lang="en-US" altLang="en-US" sz="2000">
              <a:latin typeface="Arial" panose="020B0604020202020204" pitchFamily="34" charset="0"/>
            </a:endParaRPr>
          </a:p>
        </p:txBody>
      </p:sp>
      <p:sp>
        <p:nvSpPr>
          <p:cNvPr id="32778" name="Text Box 10"/>
          <p:cNvSpPr txBox="1">
            <a:spLocks noChangeArrowheads="1"/>
          </p:cNvSpPr>
          <p:nvPr/>
        </p:nvSpPr>
        <p:spPr bwMode="auto">
          <a:xfrm>
            <a:off x="3810000" y="1295400"/>
            <a:ext cx="6400800" cy="472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800">
              <a:latin typeface="Arial" panose="020B0604020202020204" pitchFamily="34" charset="0"/>
            </a:endParaRPr>
          </a:p>
          <a:p>
            <a:r>
              <a:rPr lang="en-US" altLang="en-US" sz="2000" b="1">
                <a:solidFill>
                  <a:schemeClr val="accent2"/>
                </a:solidFill>
                <a:latin typeface="Arial" panose="020B0604020202020204" pitchFamily="34" charset="0"/>
              </a:rPr>
              <a:t>1.  Guided</a:t>
            </a:r>
          </a:p>
          <a:p>
            <a:endParaRPr lang="en-US" altLang="en-US" sz="800" b="1">
              <a:solidFill>
                <a:schemeClr val="accent2"/>
              </a:solidFill>
              <a:latin typeface="Arial" panose="020B0604020202020204" pitchFamily="34" charset="0"/>
            </a:endParaRPr>
          </a:p>
          <a:p>
            <a:pPr lvl="1"/>
            <a:r>
              <a:rPr lang="en-US" altLang="en-US" sz="2000">
                <a:latin typeface="Arial" panose="020B0604020202020204" pitchFamily="34" charset="0"/>
              </a:rPr>
              <a:t>Data is sent via a wire or optical cable.</a:t>
            </a:r>
          </a:p>
          <a:p>
            <a:pPr lvl="1"/>
            <a:endParaRPr lang="en-US" altLang="en-US" sz="800">
              <a:latin typeface="Arial" panose="020B0604020202020204" pitchFamily="34" charset="0"/>
            </a:endParaRPr>
          </a:p>
          <a:p>
            <a:pPr lvl="1"/>
            <a:r>
              <a:rPr lang="en-US" altLang="en-US" sz="2000">
                <a:solidFill>
                  <a:schemeClr val="accent2"/>
                </a:solidFill>
                <a:latin typeface="Arial" panose="020B0604020202020204" pitchFamily="34" charset="0"/>
              </a:rPr>
              <a:t>Twisted Pair</a:t>
            </a:r>
            <a:endParaRPr lang="en-US" altLang="en-US" sz="800">
              <a:solidFill>
                <a:schemeClr val="accent2"/>
              </a:solidFill>
              <a:latin typeface="Arial" panose="020B0604020202020204" pitchFamily="34" charset="0"/>
            </a:endParaRPr>
          </a:p>
          <a:p>
            <a:pPr lvl="1"/>
            <a:r>
              <a:rPr lang="en-US" altLang="en-US" sz="2000">
                <a:latin typeface="Arial" panose="020B0604020202020204" pitchFamily="34" charset="0"/>
              </a:rPr>
              <a:t>Two copper wires are twisted together to reduce the effect of crosstalk noise. (e.g. Cat5, UTP, STP)</a:t>
            </a:r>
          </a:p>
          <a:p>
            <a:pPr lvl="1"/>
            <a:endParaRPr lang="en-US" altLang="en-US" sz="2000">
              <a:latin typeface="Arial" panose="020B0604020202020204" pitchFamily="34" charset="0"/>
            </a:endParaRPr>
          </a:p>
          <a:p>
            <a:pPr lvl="1"/>
            <a:r>
              <a:rPr lang="en-US" altLang="en-US" sz="2000">
                <a:solidFill>
                  <a:schemeClr val="accent2"/>
                </a:solidFill>
                <a:latin typeface="Arial" panose="020B0604020202020204" pitchFamily="34" charset="0"/>
              </a:rPr>
              <a:t>Baseband Coaxial Cable</a:t>
            </a:r>
          </a:p>
          <a:p>
            <a:pPr lvl="1"/>
            <a:r>
              <a:rPr lang="en-US" altLang="en-US" sz="2000">
                <a:latin typeface="Arial" panose="020B0604020202020204" pitchFamily="34" charset="0"/>
              </a:rPr>
              <a:t>A 50-ohm cable used for digital transmission. Used in 10Base2 and 10Base5.</a:t>
            </a:r>
          </a:p>
          <a:p>
            <a:pPr lvl="1"/>
            <a:endParaRPr lang="en-US" altLang="en-US" sz="2000">
              <a:latin typeface="Arial" panose="020B0604020202020204" pitchFamily="34" charset="0"/>
            </a:endParaRPr>
          </a:p>
          <a:p>
            <a:pPr lvl="1"/>
            <a:r>
              <a:rPr lang="en-US" altLang="en-US" sz="2000">
                <a:solidFill>
                  <a:schemeClr val="accent2"/>
                </a:solidFill>
                <a:latin typeface="Arial" panose="020B0604020202020204" pitchFamily="34" charset="0"/>
              </a:rPr>
              <a:t>Broadband Coaxial Cable</a:t>
            </a:r>
          </a:p>
          <a:p>
            <a:pPr lvl="1"/>
            <a:r>
              <a:rPr lang="en-US" altLang="en-US" sz="2000">
                <a:latin typeface="Arial" panose="020B0604020202020204" pitchFamily="34" charset="0"/>
              </a:rPr>
              <a:t>A 75-ohm cable used for analog transmission such as Cable TV.</a:t>
            </a:r>
          </a:p>
          <a:p>
            <a:endParaRPr lang="en-US" altLang="en-US" sz="2000">
              <a:latin typeface="Arial" panose="020B0604020202020204" pitchFamily="34" charset="0"/>
            </a:endParaRPr>
          </a:p>
        </p:txBody>
      </p:sp>
      <p:sp>
        <p:nvSpPr>
          <p:cNvPr id="2" name="Date Placeholder 1"/>
          <p:cNvSpPr>
            <a:spLocks noGrp="1"/>
          </p:cNvSpPr>
          <p:nvPr>
            <p:ph type="dt" sz="half" idx="10"/>
          </p:nvPr>
        </p:nvSpPr>
        <p:spPr/>
        <p:txBody>
          <a:bodyPr/>
          <a:lstStyle/>
          <a:p>
            <a:fld id="{D2326C18-CC22-473A-ACB4-993BDEACD1BA}"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
        <p:nvSpPr>
          <p:cNvPr id="4" name="Slide Number Placeholder 3"/>
          <p:cNvSpPr>
            <a:spLocks noGrp="1"/>
          </p:cNvSpPr>
          <p:nvPr>
            <p:ph type="sldNum" sz="quarter" idx="12"/>
          </p:nvPr>
        </p:nvSpPr>
        <p:spPr/>
        <p:txBody>
          <a:bodyPr/>
          <a:lstStyle/>
          <a:p>
            <a:fld id="{D8D3D6AC-B7BE-4494-8FAB-4CDD0FE9DB2B}" type="slidenum">
              <a:rPr lang="en-US" smtClean="0"/>
              <a:t>77</a:t>
            </a:fld>
            <a:endParaRPr lang="en-US"/>
          </a:p>
        </p:txBody>
      </p:sp>
    </p:spTree>
    <p:extLst>
      <p:ext uri="{BB962C8B-B14F-4D97-AF65-F5344CB8AC3E}">
        <p14:creationId xmlns:p14="http://schemas.microsoft.com/office/powerpoint/2010/main" val="166692099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1752600" y="685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7  Application</a:t>
            </a:r>
          </a:p>
        </p:txBody>
      </p:sp>
      <p:sp>
        <p:nvSpPr>
          <p:cNvPr id="33795" name="Text Box 3"/>
          <p:cNvSpPr txBox="1">
            <a:spLocks noChangeArrowheads="1"/>
          </p:cNvSpPr>
          <p:nvPr/>
        </p:nvSpPr>
        <p:spPr bwMode="auto">
          <a:xfrm>
            <a:off x="1752600" y="1447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6  Presentation</a:t>
            </a:r>
          </a:p>
        </p:txBody>
      </p:sp>
      <p:sp>
        <p:nvSpPr>
          <p:cNvPr id="33796" name="Text Box 4"/>
          <p:cNvSpPr txBox="1">
            <a:spLocks noChangeArrowheads="1"/>
          </p:cNvSpPr>
          <p:nvPr/>
        </p:nvSpPr>
        <p:spPr bwMode="auto">
          <a:xfrm>
            <a:off x="1752600" y="2209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5  Session</a:t>
            </a:r>
          </a:p>
        </p:txBody>
      </p:sp>
      <p:sp>
        <p:nvSpPr>
          <p:cNvPr id="33797" name="Text Box 5"/>
          <p:cNvSpPr txBox="1">
            <a:spLocks noChangeArrowheads="1"/>
          </p:cNvSpPr>
          <p:nvPr/>
        </p:nvSpPr>
        <p:spPr bwMode="auto">
          <a:xfrm>
            <a:off x="1752600" y="2971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4  Transport</a:t>
            </a:r>
          </a:p>
        </p:txBody>
      </p:sp>
      <p:sp>
        <p:nvSpPr>
          <p:cNvPr id="33798" name="Text Box 6"/>
          <p:cNvSpPr txBox="1">
            <a:spLocks noChangeArrowheads="1"/>
          </p:cNvSpPr>
          <p:nvPr/>
        </p:nvSpPr>
        <p:spPr bwMode="auto">
          <a:xfrm>
            <a:off x="1752600" y="5257801"/>
            <a:ext cx="1752600" cy="587375"/>
          </a:xfrm>
          <a:prstGeom prst="rect">
            <a:avLst/>
          </a:prstGeom>
          <a:solidFill>
            <a:srgbClr val="FFFF99"/>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b="1"/>
              <a:t>1  Physical</a:t>
            </a:r>
          </a:p>
        </p:txBody>
      </p:sp>
      <p:sp>
        <p:nvSpPr>
          <p:cNvPr id="33799" name="Text Box 7"/>
          <p:cNvSpPr txBox="1">
            <a:spLocks noChangeArrowheads="1"/>
          </p:cNvSpPr>
          <p:nvPr/>
        </p:nvSpPr>
        <p:spPr bwMode="auto">
          <a:xfrm>
            <a:off x="1752600" y="4495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2  Data Link</a:t>
            </a:r>
          </a:p>
        </p:txBody>
      </p:sp>
      <p:sp>
        <p:nvSpPr>
          <p:cNvPr id="33800" name="Text Box 8"/>
          <p:cNvSpPr txBox="1">
            <a:spLocks noChangeArrowheads="1"/>
          </p:cNvSpPr>
          <p:nvPr/>
        </p:nvSpPr>
        <p:spPr bwMode="auto">
          <a:xfrm>
            <a:off x="1752600" y="3733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3  Network</a:t>
            </a:r>
          </a:p>
        </p:txBody>
      </p:sp>
      <p:sp>
        <p:nvSpPr>
          <p:cNvPr id="33801" name="Text Box 9"/>
          <p:cNvSpPr txBox="1">
            <a:spLocks noChangeArrowheads="1"/>
          </p:cNvSpPr>
          <p:nvPr/>
        </p:nvSpPr>
        <p:spPr bwMode="auto">
          <a:xfrm>
            <a:off x="3810000" y="685801"/>
            <a:ext cx="6400800" cy="466725"/>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a:solidFill>
                  <a:srgbClr val="FF9900"/>
                </a:solidFill>
                <a:latin typeface="Arial" panose="020B0604020202020204" pitchFamily="34" charset="0"/>
              </a:rPr>
              <a:t>TRANSMISSION MEDIA</a:t>
            </a:r>
          </a:p>
        </p:txBody>
      </p:sp>
      <p:sp>
        <p:nvSpPr>
          <p:cNvPr id="33802" name="Text Box 10"/>
          <p:cNvSpPr txBox="1">
            <a:spLocks noChangeArrowheads="1"/>
          </p:cNvSpPr>
          <p:nvPr/>
        </p:nvSpPr>
        <p:spPr bwMode="auto">
          <a:xfrm>
            <a:off x="3810000" y="1295401"/>
            <a:ext cx="6400800" cy="503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800">
              <a:latin typeface="Arial" panose="020B0604020202020204" pitchFamily="34" charset="0"/>
            </a:endParaRPr>
          </a:p>
          <a:p>
            <a:pPr lvl="1"/>
            <a:r>
              <a:rPr lang="en-US" altLang="en-US" sz="2000">
                <a:solidFill>
                  <a:schemeClr val="accent2"/>
                </a:solidFill>
                <a:latin typeface="Arial" panose="020B0604020202020204" pitchFamily="34" charset="0"/>
              </a:rPr>
              <a:t>Fiber Optic Cables</a:t>
            </a:r>
          </a:p>
          <a:p>
            <a:pPr lvl="1"/>
            <a:endParaRPr lang="en-US" altLang="en-US" sz="800">
              <a:solidFill>
                <a:schemeClr val="accent2"/>
              </a:solidFill>
              <a:latin typeface="Arial" panose="020B0604020202020204" pitchFamily="34" charset="0"/>
            </a:endParaRPr>
          </a:p>
          <a:p>
            <a:pPr lvl="1"/>
            <a:r>
              <a:rPr lang="en-US" altLang="en-US" sz="2000">
                <a:latin typeface="Arial" panose="020B0604020202020204" pitchFamily="34" charset="0"/>
              </a:rPr>
              <a:t>Two general types are multimode and single mode.</a:t>
            </a:r>
          </a:p>
          <a:p>
            <a:pPr lvl="1"/>
            <a:endParaRPr lang="en-US" altLang="en-US" sz="800">
              <a:latin typeface="Arial" panose="020B0604020202020204" pitchFamily="34" charset="0"/>
            </a:endParaRPr>
          </a:p>
          <a:p>
            <a:pPr lvl="1"/>
            <a:r>
              <a:rPr lang="en-US" altLang="en-US" sz="2000">
                <a:latin typeface="Arial" panose="020B0604020202020204" pitchFamily="34" charset="0"/>
              </a:rPr>
              <a:t>In </a:t>
            </a:r>
            <a:r>
              <a:rPr lang="en-US" altLang="en-US" sz="2000">
                <a:solidFill>
                  <a:schemeClr val="accent2"/>
                </a:solidFill>
                <a:latin typeface="Arial" panose="020B0604020202020204" pitchFamily="34" charset="0"/>
              </a:rPr>
              <a:t>multimode</a:t>
            </a:r>
            <a:r>
              <a:rPr lang="en-US" altLang="en-US" sz="2000">
                <a:latin typeface="Arial" panose="020B0604020202020204" pitchFamily="34" charset="0"/>
              </a:rPr>
              <a:t>, light is reflected internally. Light source is an LED.</a:t>
            </a:r>
          </a:p>
          <a:p>
            <a:pPr lvl="1"/>
            <a:endParaRPr lang="en-US" altLang="en-US" sz="800">
              <a:latin typeface="Arial" panose="020B0604020202020204" pitchFamily="34" charset="0"/>
            </a:endParaRPr>
          </a:p>
          <a:p>
            <a:pPr lvl="1"/>
            <a:endParaRPr lang="en-US" altLang="en-US" sz="800">
              <a:latin typeface="Arial" panose="020B0604020202020204" pitchFamily="34" charset="0"/>
            </a:endParaRPr>
          </a:p>
          <a:p>
            <a:pPr lvl="1"/>
            <a:endParaRPr lang="en-US" altLang="en-US" sz="2000">
              <a:latin typeface="Arial" panose="020B0604020202020204" pitchFamily="34" charset="0"/>
            </a:endParaRPr>
          </a:p>
          <a:p>
            <a:pPr lvl="1"/>
            <a:endParaRPr lang="en-US" altLang="en-US" sz="2000">
              <a:latin typeface="Arial" panose="020B0604020202020204" pitchFamily="34" charset="0"/>
            </a:endParaRPr>
          </a:p>
          <a:p>
            <a:pPr lvl="1"/>
            <a:r>
              <a:rPr lang="en-US" altLang="en-US" sz="2000">
                <a:latin typeface="Arial" panose="020B0604020202020204" pitchFamily="34" charset="0"/>
              </a:rPr>
              <a:t>In </a:t>
            </a:r>
            <a:r>
              <a:rPr lang="en-US" altLang="en-US" sz="2000">
                <a:solidFill>
                  <a:schemeClr val="accent2"/>
                </a:solidFill>
                <a:latin typeface="Arial" panose="020B0604020202020204" pitchFamily="34" charset="0"/>
              </a:rPr>
              <a:t>single mode</a:t>
            </a:r>
            <a:r>
              <a:rPr lang="en-US" altLang="en-US" sz="2000">
                <a:latin typeface="Arial" panose="020B0604020202020204" pitchFamily="34" charset="0"/>
              </a:rPr>
              <a:t>, the light propagates in a straight line. Light source come from expensive laser diodes. Faster and longer distances as compared to multimode. </a:t>
            </a:r>
          </a:p>
          <a:p>
            <a:pPr lvl="1"/>
            <a:endParaRPr lang="en-US" altLang="en-US" sz="2000">
              <a:latin typeface="Arial" panose="020B0604020202020204" pitchFamily="34" charset="0"/>
            </a:endParaRPr>
          </a:p>
          <a:p>
            <a:pPr lvl="1"/>
            <a:endParaRPr lang="en-US" altLang="en-US" sz="2000">
              <a:latin typeface="Arial" panose="020B0604020202020204" pitchFamily="34" charset="0"/>
            </a:endParaRPr>
          </a:p>
          <a:p>
            <a:pPr lvl="1"/>
            <a:endParaRPr lang="en-US" altLang="en-US" sz="800">
              <a:latin typeface="Arial" panose="020B0604020202020204" pitchFamily="34" charset="0"/>
            </a:endParaRPr>
          </a:p>
          <a:p>
            <a:pPr lvl="1"/>
            <a:r>
              <a:rPr lang="en-US" altLang="en-US">
                <a:latin typeface="Arial" panose="020B0604020202020204" pitchFamily="34" charset="0"/>
              </a:rPr>
              <a:t>* Fiber optic cables are difficult to tap (higher security)</a:t>
            </a:r>
          </a:p>
          <a:p>
            <a:pPr lvl="1"/>
            <a:r>
              <a:rPr lang="en-US" altLang="en-US">
                <a:latin typeface="Arial" panose="020B0604020202020204" pitchFamily="34" charset="0"/>
              </a:rPr>
              <a:t>  and are normally used for backbone cabling.</a:t>
            </a:r>
          </a:p>
        </p:txBody>
      </p:sp>
      <p:sp>
        <p:nvSpPr>
          <p:cNvPr id="33803" name="Rectangle 11"/>
          <p:cNvSpPr>
            <a:spLocks noChangeArrowheads="1"/>
          </p:cNvSpPr>
          <p:nvPr/>
        </p:nvSpPr>
        <p:spPr bwMode="auto">
          <a:xfrm>
            <a:off x="4648200" y="3124200"/>
            <a:ext cx="4800600" cy="228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solidFill>
                <a:schemeClr val="accent2"/>
              </a:solidFill>
            </a:endParaRPr>
          </a:p>
        </p:txBody>
      </p:sp>
      <p:sp>
        <p:nvSpPr>
          <p:cNvPr id="33805" name="Line 13"/>
          <p:cNvSpPr>
            <a:spLocks noChangeShapeType="1"/>
          </p:cNvSpPr>
          <p:nvPr/>
        </p:nvSpPr>
        <p:spPr bwMode="auto">
          <a:xfrm>
            <a:off x="5791200" y="3124200"/>
            <a:ext cx="1143000" cy="22860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6" name="Line 14"/>
          <p:cNvSpPr>
            <a:spLocks noChangeShapeType="1"/>
          </p:cNvSpPr>
          <p:nvPr/>
        </p:nvSpPr>
        <p:spPr bwMode="auto">
          <a:xfrm flipV="1">
            <a:off x="6934200" y="3124200"/>
            <a:ext cx="1295400" cy="22860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8" name="Line 16"/>
          <p:cNvSpPr>
            <a:spLocks noChangeShapeType="1"/>
          </p:cNvSpPr>
          <p:nvPr/>
        </p:nvSpPr>
        <p:spPr bwMode="auto">
          <a:xfrm>
            <a:off x="8229600" y="3124200"/>
            <a:ext cx="1219200" cy="22860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9" name="Line 17"/>
          <p:cNvSpPr>
            <a:spLocks noChangeShapeType="1"/>
          </p:cNvSpPr>
          <p:nvPr/>
        </p:nvSpPr>
        <p:spPr bwMode="auto">
          <a:xfrm flipV="1">
            <a:off x="4648200" y="3124200"/>
            <a:ext cx="1143000" cy="22860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10" name="Rectangle 18"/>
          <p:cNvSpPr>
            <a:spLocks noChangeArrowheads="1"/>
          </p:cNvSpPr>
          <p:nvPr/>
        </p:nvSpPr>
        <p:spPr bwMode="auto">
          <a:xfrm>
            <a:off x="4648200" y="5105400"/>
            <a:ext cx="48006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11" name="Line 19"/>
          <p:cNvSpPr>
            <a:spLocks noChangeShapeType="1"/>
          </p:cNvSpPr>
          <p:nvPr/>
        </p:nvSpPr>
        <p:spPr bwMode="auto">
          <a:xfrm>
            <a:off x="4648200" y="5181600"/>
            <a:ext cx="4800600"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Date Placeholder 1"/>
          <p:cNvSpPr>
            <a:spLocks noGrp="1"/>
          </p:cNvSpPr>
          <p:nvPr>
            <p:ph type="dt" sz="half" idx="10"/>
          </p:nvPr>
        </p:nvSpPr>
        <p:spPr/>
        <p:txBody>
          <a:bodyPr/>
          <a:lstStyle/>
          <a:p>
            <a:fld id="{069C0E73-69B2-4F88-B521-C40AD5A162C5}"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
        <p:nvSpPr>
          <p:cNvPr id="4" name="Slide Number Placeholder 3"/>
          <p:cNvSpPr>
            <a:spLocks noGrp="1"/>
          </p:cNvSpPr>
          <p:nvPr>
            <p:ph type="sldNum" sz="quarter" idx="12"/>
          </p:nvPr>
        </p:nvSpPr>
        <p:spPr/>
        <p:txBody>
          <a:bodyPr/>
          <a:lstStyle/>
          <a:p>
            <a:fld id="{D8D3D6AC-B7BE-4494-8FAB-4CDD0FE9DB2B}" type="slidenum">
              <a:rPr lang="en-US" smtClean="0"/>
              <a:t>78</a:t>
            </a:fld>
            <a:endParaRPr lang="en-US"/>
          </a:p>
        </p:txBody>
      </p:sp>
    </p:spTree>
    <p:extLst>
      <p:ext uri="{BB962C8B-B14F-4D97-AF65-F5344CB8AC3E}">
        <p14:creationId xmlns:p14="http://schemas.microsoft.com/office/powerpoint/2010/main" val="19817229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1752600" y="685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7  Application</a:t>
            </a:r>
          </a:p>
        </p:txBody>
      </p:sp>
      <p:sp>
        <p:nvSpPr>
          <p:cNvPr id="34819" name="Text Box 3"/>
          <p:cNvSpPr txBox="1">
            <a:spLocks noChangeArrowheads="1"/>
          </p:cNvSpPr>
          <p:nvPr/>
        </p:nvSpPr>
        <p:spPr bwMode="auto">
          <a:xfrm>
            <a:off x="1752600" y="1447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6  Presentation</a:t>
            </a:r>
          </a:p>
        </p:txBody>
      </p:sp>
      <p:sp>
        <p:nvSpPr>
          <p:cNvPr id="34820" name="Text Box 4"/>
          <p:cNvSpPr txBox="1">
            <a:spLocks noChangeArrowheads="1"/>
          </p:cNvSpPr>
          <p:nvPr/>
        </p:nvSpPr>
        <p:spPr bwMode="auto">
          <a:xfrm>
            <a:off x="1752600" y="2209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5  Session</a:t>
            </a:r>
          </a:p>
        </p:txBody>
      </p:sp>
      <p:sp>
        <p:nvSpPr>
          <p:cNvPr id="34821" name="Text Box 5"/>
          <p:cNvSpPr txBox="1">
            <a:spLocks noChangeArrowheads="1"/>
          </p:cNvSpPr>
          <p:nvPr/>
        </p:nvSpPr>
        <p:spPr bwMode="auto">
          <a:xfrm>
            <a:off x="1752600" y="2971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4  Transport</a:t>
            </a:r>
          </a:p>
        </p:txBody>
      </p:sp>
      <p:sp>
        <p:nvSpPr>
          <p:cNvPr id="34822" name="Text Box 6"/>
          <p:cNvSpPr txBox="1">
            <a:spLocks noChangeArrowheads="1"/>
          </p:cNvSpPr>
          <p:nvPr/>
        </p:nvSpPr>
        <p:spPr bwMode="auto">
          <a:xfrm>
            <a:off x="1752600" y="5257801"/>
            <a:ext cx="1752600" cy="587375"/>
          </a:xfrm>
          <a:prstGeom prst="rect">
            <a:avLst/>
          </a:prstGeom>
          <a:solidFill>
            <a:srgbClr val="FFFF99"/>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b="1"/>
              <a:t>1  Physical</a:t>
            </a:r>
          </a:p>
        </p:txBody>
      </p:sp>
      <p:sp>
        <p:nvSpPr>
          <p:cNvPr id="34823" name="Text Box 7"/>
          <p:cNvSpPr txBox="1">
            <a:spLocks noChangeArrowheads="1"/>
          </p:cNvSpPr>
          <p:nvPr/>
        </p:nvSpPr>
        <p:spPr bwMode="auto">
          <a:xfrm>
            <a:off x="1752600" y="4495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2  Data Link</a:t>
            </a:r>
          </a:p>
        </p:txBody>
      </p:sp>
      <p:sp>
        <p:nvSpPr>
          <p:cNvPr id="34824" name="Text Box 8"/>
          <p:cNvSpPr txBox="1">
            <a:spLocks noChangeArrowheads="1"/>
          </p:cNvSpPr>
          <p:nvPr/>
        </p:nvSpPr>
        <p:spPr bwMode="auto">
          <a:xfrm>
            <a:off x="1752600" y="3733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3  Network</a:t>
            </a:r>
          </a:p>
        </p:txBody>
      </p:sp>
      <p:sp>
        <p:nvSpPr>
          <p:cNvPr id="34825" name="Text Box 9"/>
          <p:cNvSpPr txBox="1">
            <a:spLocks noChangeArrowheads="1"/>
          </p:cNvSpPr>
          <p:nvPr/>
        </p:nvSpPr>
        <p:spPr bwMode="auto">
          <a:xfrm>
            <a:off x="3810000" y="685801"/>
            <a:ext cx="6400800" cy="466725"/>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a:solidFill>
                  <a:srgbClr val="FF9900"/>
                </a:solidFill>
                <a:latin typeface="Arial" panose="020B0604020202020204" pitchFamily="34" charset="0"/>
              </a:rPr>
              <a:t>TRANSMISSION MEDIA</a:t>
            </a:r>
          </a:p>
        </p:txBody>
      </p:sp>
      <p:sp>
        <p:nvSpPr>
          <p:cNvPr id="34826" name="Text Box 10"/>
          <p:cNvSpPr txBox="1">
            <a:spLocks noChangeArrowheads="1"/>
          </p:cNvSpPr>
          <p:nvPr/>
        </p:nvSpPr>
        <p:spPr bwMode="auto">
          <a:xfrm>
            <a:off x="3810000" y="1295400"/>
            <a:ext cx="6400800" cy="460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800">
              <a:latin typeface="Arial" panose="020B0604020202020204" pitchFamily="34" charset="0"/>
            </a:endParaRPr>
          </a:p>
          <a:p>
            <a:r>
              <a:rPr lang="en-US" altLang="en-US" sz="2000" b="1">
                <a:solidFill>
                  <a:schemeClr val="accent2"/>
                </a:solidFill>
                <a:latin typeface="Arial" panose="020B0604020202020204" pitchFamily="34" charset="0"/>
              </a:rPr>
              <a:t>2.  Unguided</a:t>
            </a:r>
          </a:p>
          <a:p>
            <a:endParaRPr lang="en-US" altLang="en-US" sz="800" b="1">
              <a:solidFill>
                <a:schemeClr val="accent2"/>
              </a:solidFill>
              <a:latin typeface="Arial" panose="020B0604020202020204" pitchFamily="34" charset="0"/>
            </a:endParaRPr>
          </a:p>
          <a:p>
            <a:pPr lvl="1"/>
            <a:r>
              <a:rPr lang="en-US" altLang="en-US" sz="2000">
                <a:latin typeface="Arial" panose="020B0604020202020204" pitchFamily="34" charset="0"/>
              </a:rPr>
              <a:t>Data is sent through the air.</a:t>
            </a:r>
          </a:p>
          <a:p>
            <a:pPr lvl="1"/>
            <a:endParaRPr lang="en-US" altLang="en-US" sz="2000">
              <a:latin typeface="Arial" panose="020B0604020202020204" pitchFamily="34" charset="0"/>
            </a:endParaRPr>
          </a:p>
          <a:p>
            <a:pPr lvl="1"/>
            <a:r>
              <a:rPr lang="en-US" altLang="en-US" sz="2000">
                <a:solidFill>
                  <a:schemeClr val="accent2"/>
                </a:solidFill>
                <a:latin typeface="Arial" panose="020B0604020202020204" pitchFamily="34" charset="0"/>
              </a:rPr>
              <a:t>Line-of-sight</a:t>
            </a:r>
          </a:p>
          <a:p>
            <a:pPr lvl="1"/>
            <a:r>
              <a:rPr lang="en-US" altLang="en-US" sz="2000">
                <a:latin typeface="Arial" panose="020B0604020202020204" pitchFamily="34" charset="0"/>
              </a:rPr>
              <a:t>Transmitter and receiver must “see” each other, such as a terrestrial microwave system.</a:t>
            </a:r>
          </a:p>
          <a:p>
            <a:pPr lvl="1"/>
            <a:endParaRPr lang="en-US" altLang="en-US" sz="2000">
              <a:latin typeface="Arial" panose="020B0604020202020204" pitchFamily="34" charset="0"/>
            </a:endParaRPr>
          </a:p>
          <a:p>
            <a:pPr lvl="1"/>
            <a:r>
              <a:rPr lang="en-US" altLang="en-US" sz="2000">
                <a:solidFill>
                  <a:schemeClr val="accent2"/>
                </a:solidFill>
                <a:latin typeface="Arial" panose="020B0604020202020204" pitchFamily="34" charset="0"/>
              </a:rPr>
              <a:t>Communication Satellites</a:t>
            </a:r>
          </a:p>
          <a:p>
            <a:pPr lvl="1"/>
            <a:r>
              <a:rPr lang="en-US" altLang="en-US" sz="2000">
                <a:latin typeface="Arial" panose="020B0604020202020204" pitchFamily="34" charset="0"/>
              </a:rPr>
              <a:t>A big microwave repeater in the sky. Data is broadcasted, and can be “pirated.”</a:t>
            </a:r>
          </a:p>
          <a:p>
            <a:pPr lvl="1"/>
            <a:endParaRPr lang="en-US" altLang="en-US" sz="2000">
              <a:latin typeface="Arial" panose="020B0604020202020204" pitchFamily="34" charset="0"/>
            </a:endParaRPr>
          </a:p>
          <a:p>
            <a:pPr lvl="1"/>
            <a:r>
              <a:rPr lang="en-US" altLang="en-US" sz="2000">
                <a:solidFill>
                  <a:schemeClr val="accent2"/>
                </a:solidFill>
                <a:latin typeface="Arial" panose="020B0604020202020204" pitchFamily="34" charset="0"/>
              </a:rPr>
              <a:t>Radio</a:t>
            </a:r>
          </a:p>
          <a:p>
            <a:pPr lvl="1"/>
            <a:r>
              <a:rPr lang="en-US" altLang="en-US" sz="2000">
                <a:latin typeface="Arial" panose="020B0604020202020204" pitchFamily="34" charset="0"/>
              </a:rPr>
              <a:t>Term used to include all frequency bands, such as FM, UHF, and VHF television.</a:t>
            </a:r>
          </a:p>
        </p:txBody>
      </p:sp>
      <p:sp>
        <p:nvSpPr>
          <p:cNvPr id="2" name="Date Placeholder 1"/>
          <p:cNvSpPr>
            <a:spLocks noGrp="1"/>
          </p:cNvSpPr>
          <p:nvPr>
            <p:ph type="dt" sz="half" idx="10"/>
          </p:nvPr>
        </p:nvSpPr>
        <p:spPr/>
        <p:txBody>
          <a:bodyPr/>
          <a:lstStyle/>
          <a:p>
            <a:fld id="{061EFBF5-DA6D-4677-8931-648EF245960F}"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
        <p:nvSpPr>
          <p:cNvPr id="4" name="Slide Number Placeholder 3"/>
          <p:cNvSpPr>
            <a:spLocks noGrp="1"/>
          </p:cNvSpPr>
          <p:nvPr>
            <p:ph type="sldNum" sz="quarter" idx="12"/>
          </p:nvPr>
        </p:nvSpPr>
        <p:spPr/>
        <p:txBody>
          <a:bodyPr/>
          <a:lstStyle/>
          <a:p>
            <a:fld id="{D8D3D6AC-B7BE-4494-8FAB-4CDD0FE9DB2B}" type="slidenum">
              <a:rPr lang="en-US" smtClean="0"/>
              <a:t>79</a:t>
            </a:fld>
            <a:endParaRPr lang="en-US"/>
          </a:p>
        </p:txBody>
      </p:sp>
    </p:spTree>
    <p:extLst>
      <p:ext uri="{BB962C8B-B14F-4D97-AF65-F5344CB8AC3E}">
        <p14:creationId xmlns:p14="http://schemas.microsoft.com/office/powerpoint/2010/main" val="460318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8B1035F3-B91F-43BF-B2FE-09A9C61ED7F4}" type="slidenum">
              <a:rPr lang="en-US" altLang="en-US"/>
              <a:pPr/>
              <a:t>8</a:t>
            </a:fld>
            <a:endParaRPr lang="en-US" altLang="en-US"/>
          </a:p>
        </p:txBody>
      </p:sp>
      <p:sp>
        <p:nvSpPr>
          <p:cNvPr id="82946" name="Rectangle 2"/>
          <p:cNvSpPr>
            <a:spLocks noGrp="1" noChangeArrowheads="1"/>
          </p:cNvSpPr>
          <p:nvPr>
            <p:ph type="title"/>
          </p:nvPr>
        </p:nvSpPr>
        <p:spPr/>
        <p:txBody>
          <a:bodyPr/>
          <a:lstStyle/>
          <a:p>
            <a:r>
              <a:rPr lang="en-US" altLang="en-US"/>
              <a:t>Servers </a:t>
            </a:r>
          </a:p>
        </p:txBody>
      </p:sp>
      <p:sp>
        <p:nvSpPr>
          <p:cNvPr id="82947" name="Rectangle 3"/>
          <p:cNvSpPr>
            <a:spLocks noGrp="1" noChangeArrowheads="1"/>
          </p:cNvSpPr>
          <p:nvPr>
            <p:ph type="body" idx="1"/>
          </p:nvPr>
        </p:nvSpPr>
        <p:spPr>
          <a:xfrm>
            <a:off x="1981200" y="1600201"/>
            <a:ext cx="4038600" cy="4525963"/>
          </a:xfrm>
        </p:spPr>
        <p:txBody>
          <a:bodyPr/>
          <a:lstStyle/>
          <a:p>
            <a:pPr>
              <a:lnSpc>
                <a:spcPct val="90000"/>
              </a:lnSpc>
            </a:pPr>
            <a:r>
              <a:rPr lang="en-US" altLang="en-US" sz="2400"/>
              <a:t>Number and type of servers depend on network size and workload</a:t>
            </a:r>
          </a:p>
          <a:p>
            <a:pPr>
              <a:lnSpc>
                <a:spcPct val="90000"/>
              </a:lnSpc>
            </a:pPr>
            <a:r>
              <a:rPr lang="en-US" altLang="en-US" sz="2400"/>
              <a:t>Dedicated server</a:t>
            </a:r>
          </a:p>
          <a:p>
            <a:pPr lvl="1">
              <a:lnSpc>
                <a:spcPct val="90000"/>
              </a:lnSpc>
            </a:pPr>
            <a:r>
              <a:rPr lang="en-US" altLang="en-US" sz="2000"/>
              <a:t>Performs one specific function</a:t>
            </a:r>
          </a:p>
          <a:p>
            <a:pPr>
              <a:lnSpc>
                <a:spcPct val="90000"/>
              </a:lnSpc>
            </a:pPr>
            <a:r>
              <a:rPr lang="en-US" altLang="en-US" sz="2400"/>
              <a:t>Authentication server</a:t>
            </a:r>
          </a:p>
          <a:p>
            <a:pPr lvl="1">
              <a:lnSpc>
                <a:spcPct val="90000"/>
              </a:lnSpc>
            </a:pPr>
            <a:r>
              <a:rPr lang="en-US" altLang="en-US" sz="2000"/>
              <a:t>Keeps track of network logins and services available</a:t>
            </a:r>
          </a:p>
          <a:p>
            <a:pPr>
              <a:lnSpc>
                <a:spcPct val="90000"/>
              </a:lnSpc>
            </a:pPr>
            <a:r>
              <a:rPr lang="en-US" altLang="en-US" sz="2400"/>
              <a:t>File server</a:t>
            </a:r>
          </a:p>
          <a:p>
            <a:pPr lvl="1">
              <a:lnSpc>
                <a:spcPct val="90000"/>
              </a:lnSpc>
            </a:pPr>
            <a:r>
              <a:rPr lang="en-US" altLang="en-US" sz="2000"/>
              <a:t>Stores and manages files</a:t>
            </a:r>
          </a:p>
        </p:txBody>
      </p:sp>
      <p:pic>
        <p:nvPicPr>
          <p:cNvPr id="82953" name="Picture 9" descr="AAFOBGA0"/>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91200" y="1981201"/>
            <a:ext cx="4495800" cy="2919413"/>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fld id="{46493387-7770-40CD-81C2-3D968AF1E42F}"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Tree>
    <p:extLst>
      <p:ext uri="{BB962C8B-B14F-4D97-AF65-F5344CB8AC3E}">
        <p14:creationId xmlns:p14="http://schemas.microsoft.com/office/powerpoint/2010/main" val="4259118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1752600" y="685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7  Application</a:t>
            </a:r>
          </a:p>
        </p:txBody>
      </p:sp>
      <p:sp>
        <p:nvSpPr>
          <p:cNvPr id="38915" name="Text Box 3"/>
          <p:cNvSpPr txBox="1">
            <a:spLocks noChangeArrowheads="1"/>
          </p:cNvSpPr>
          <p:nvPr/>
        </p:nvSpPr>
        <p:spPr bwMode="auto">
          <a:xfrm>
            <a:off x="1752600" y="1447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6  Presentation</a:t>
            </a:r>
          </a:p>
        </p:txBody>
      </p:sp>
      <p:sp>
        <p:nvSpPr>
          <p:cNvPr id="38916" name="Text Box 4"/>
          <p:cNvSpPr txBox="1">
            <a:spLocks noChangeArrowheads="1"/>
          </p:cNvSpPr>
          <p:nvPr/>
        </p:nvSpPr>
        <p:spPr bwMode="auto">
          <a:xfrm>
            <a:off x="1752600" y="2209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5  Session</a:t>
            </a:r>
          </a:p>
        </p:txBody>
      </p:sp>
      <p:sp>
        <p:nvSpPr>
          <p:cNvPr id="38917" name="Text Box 5"/>
          <p:cNvSpPr txBox="1">
            <a:spLocks noChangeArrowheads="1"/>
          </p:cNvSpPr>
          <p:nvPr/>
        </p:nvSpPr>
        <p:spPr bwMode="auto">
          <a:xfrm>
            <a:off x="1752600" y="2971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4  Transport</a:t>
            </a:r>
          </a:p>
        </p:txBody>
      </p:sp>
      <p:sp>
        <p:nvSpPr>
          <p:cNvPr id="38918" name="Text Box 6"/>
          <p:cNvSpPr txBox="1">
            <a:spLocks noChangeArrowheads="1"/>
          </p:cNvSpPr>
          <p:nvPr/>
        </p:nvSpPr>
        <p:spPr bwMode="auto">
          <a:xfrm>
            <a:off x="1752600" y="5257801"/>
            <a:ext cx="1752600" cy="587375"/>
          </a:xfrm>
          <a:prstGeom prst="rect">
            <a:avLst/>
          </a:prstGeom>
          <a:solidFill>
            <a:srgbClr val="FFFF99"/>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b="1"/>
              <a:t>1  Physical</a:t>
            </a:r>
          </a:p>
        </p:txBody>
      </p:sp>
      <p:sp>
        <p:nvSpPr>
          <p:cNvPr id="38919" name="Text Box 7"/>
          <p:cNvSpPr txBox="1">
            <a:spLocks noChangeArrowheads="1"/>
          </p:cNvSpPr>
          <p:nvPr/>
        </p:nvSpPr>
        <p:spPr bwMode="auto">
          <a:xfrm>
            <a:off x="1752600" y="4495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2  Data Link</a:t>
            </a:r>
          </a:p>
        </p:txBody>
      </p:sp>
      <p:sp>
        <p:nvSpPr>
          <p:cNvPr id="38920" name="Text Box 8"/>
          <p:cNvSpPr txBox="1">
            <a:spLocks noChangeArrowheads="1"/>
          </p:cNvSpPr>
          <p:nvPr/>
        </p:nvSpPr>
        <p:spPr bwMode="auto">
          <a:xfrm>
            <a:off x="1752600" y="3733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3  Network</a:t>
            </a:r>
          </a:p>
        </p:txBody>
      </p:sp>
      <p:sp>
        <p:nvSpPr>
          <p:cNvPr id="38921" name="Text Box 9"/>
          <p:cNvSpPr txBox="1">
            <a:spLocks noChangeArrowheads="1"/>
          </p:cNvSpPr>
          <p:nvPr/>
        </p:nvSpPr>
        <p:spPr bwMode="auto">
          <a:xfrm>
            <a:off x="3810000" y="685801"/>
            <a:ext cx="6400800" cy="466725"/>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a:solidFill>
                  <a:srgbClr val="FF9900"/>
                </a:solidFill>
                <a:latin typeface="Arial" panose="020B0604020202020204" pitchFamily="34" charset="0"/>
              </a:rPr>
              <a:t>ANALOG TRANSMISSION</a:t>
            </a:r>
          </a:p>
        </p:txBody>
      </p:sp>
      <p:sp>
        <p:nvSpPr>
          <p:cNvPr id="38922" name="Text Box 10"/>
          <p:cNvSpPr txBox="1">
            <a:spLocks noChangeArrowheads="1"/>
          </p:cNvSpPr>
          <p:nvPr/>
        </p:nvSpPr>
        <p:spPr bwMode="auto">
          <a:xfrm>
            <a:off x="3810000" y="1295400"/>
            <a:ext cx="6400800" cy="460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800">
              <a:latin typeface="Arial" panose="020B0604020202020204" pitchFamily="34" charset="0"/>
            </a:endParaRPr>
          </a:p>
          <a:p>
            <a:r>
              <a:rPr lang="en-US" altLang="en-US" sz="2000" b="1">
                <a:solidFill>
                  <a:schemeClr val="accent2"/>
                </a:solidFill>
                <a:latin typeface="Arial" panose="020B0604020202020204" pitchFamily="34" charset="0"/>
              </a:rPr>
              <a:t>1.  Modulation</a:t>
            </a:r>
          </a:p>
          <a:p>
            <a:endParaRPr lang="en-US" altLang="en-US" sz="800" b="1">
              <a:solidFill>
                <a:schemeClr val="accent2"/>
              </a:solidFill>
              <a:latin typeface="Arial" panose="020B0604020202020204" pitchFamily="34" charset="0"/>
            </a:endParaRPr>
          </a:p>
          <a:p>
            <a:pPr lvl="1"/>
            <a:r>
              <a:rPr lang="en-US" altLang="en-US" sz="2000">
                <a:latin typeface="Arial" panose="020B0604020202020204" pitchFamily="34" charset="0"/>
              </a:rPr>
              <a:t>Modulating a sine wave carrier to convey data.</a:t>
            </a:r>
          </a:p>
          <a:p>
            <a:pPr lvl="1"/>
            <a:endParaRPr lang="en-US" altLang="en-US" sz="2000">
              <a:latin typeface="Arial" panose="020B0604020202020204" pitchFamily="34" charset="0"/>
            </a:endParaRPr>
          </a:p>
          <a:p>
            <a:pPr lvl="1"/>
            <a:r>
              <a:rPr lang="en-US" altLang="en-US" sz="2000">
                <a:solidFill>
                  <a:schemeClr val="accent2"/>
                </a:solidFill>
                <a:latin typeface="Arial" panose="020B0604020202020204" pitchFamily="34" charset="0"/>
              </a:rPr>
              <a:t>Amplitude Modulation (AM)</a:t>
            </a:r>
          </a:p>
          <a:p>
            <a:pPr lvl="1"/>
            <a:r>
              <a:rPr lang="en-US" altLang="en-US" sz="2000">
                <a:latin typeface="Arial" panose="020B0604020202020204" pitchFamily="34" charset="0"/>
              </a:rPr>
              <a:t>Amplitude is increased/decreased while frequency remains constant.</a:t>
            </a:r>
          </a:p>
          <a:p>
            <a:pPr lvl="1"/>
            <a:endParaRPr lang="en-US" altLang="en-US" sz="2000">
              <a:latin typeface="Arial" panose="020B0604020202020204" pitchFamily="34" charset="0"/>
            </a:endParaRPr>
          </a:p>
          <a:p>
            <a:pPr lvl="1"/>
            <a:r>
              <a:rPr lang="en-US" altLang="en-US" sz="2000">
                <a:solidFill>
                  <a:schemeClr val="accent2"/>
                </a:solidFill>
                <a:latin typeface="Arial" panose="020B0604020202020204" pitchFamily="34" charset="0"/>
              </a:rPr>
              <a:t>Frequency Modulation (FM)</a:t>
            </a:r>
          </a:p>
          <a:p>
            <a:pPr lvl="1"/>
            <a:r>
              <a:rPr lang="en-US" altLang="en-US" sz="2000">
                <a:latin typeface="Arial" panose="020B0604020202020204" pitchFamily="34" charset="0"/>
              </a:rPr>
              <a:t>Frequency is increased/decreased while amplitude remains constant.</a:t>
            </a:r>
          </a:p>
          <a:p>
            <a:pPr lvl="1"/>
            <a:endParaRPr lang="en-US" altLang="en-US" sz="2000">
              <a:latin typeface="Arial" panose="020B0604020202020204" pitchFamily="34" charset="0"/>
            </a:endParaRPr>
          </a:p>
          <a:p>
            <a:pPr lvl="1"/>
            <a:r>
              <a:rPr lang="en-US" altLang="en-US" sz="2000">
                <a:solidFill>
                  <a:schemeClr val="accent2"/>
                </a:solidFill>
                <a:latin typeface="Arial" panose="020B0604020202020204" pitchFamily="34" charset="0"/>
              </a:rPr>
              <a:t>Phase Modulation</a:t>
            </a:r>
          </a:p>
          <a:p>
            <a:pPr lvl="1"/>
            <a:r>
              <a:rPr lang="en-US" altLang="en-US" sz="2000">
                <a:latin typeface="Arial" panose="020B0604020202020204" pitchFamily="34" charset="0"/>
              </a:rPr>
              <a:t>Wave is shifted, while amplitude and frequency remains constant.</a:t>
            </a:r>
          </a:p>
        </p:txBody>
      </p:sp>
      <p:sp>
        <p:nvSpPr>
          <p:cNvPr id="2" name="Date Placeholder 1"/>
          <p:cNvSpPr>
            <a:spLocks noGrp="1"/>
          </p:cNvSpPr>
          <p:nvPr>
            <p:ph type="dt" sz="half" idx="10"/>
          </p:nvPr>
        </p:nvSpPr>
        <p:spPr/>
        <p:txBody>
          <a:bodyPr/>
          <a:lstStyle/>
          <a:p>
            <a:fld id="{DD2F9BA8-8142-4A21-8A0C-8BC44BA0406F}"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
        <p:nvSpPr>
          <p:cNvPr id="4" name="Slide Number Placeholder 3"/>
          <p:cNvSpPr>
            <a:spLocks noGrp="1"/>
          </p:cNvSpPr>
          <p:nvPr>
            <p:ph type="sldNum" sz="quarter" idx="12"/>
          </p:nvPr>
        </p:nvSpPr>
        <p:spPr/>
        <p:txBody>
          <a:bodyPr/>
          <a:lstStyle/>
          <a:p>
            <a:fld id="{D8D3D6AC-B7BE-4494-8FAB-4CDD0FE9DB2B}" type="slidenum">
              <a:rPr lang="en-US" smtClean="0"/>
              <a:t>80</a:t>
            </a:fld>
            <a:endParaRPr lang="en-US"/>
          </a:p>
        </p:txBody>
      </p:sp>
    </p:spTree>
    <p:extLst>
      <p:ext uri="{BB962C8B-B14F-4D97-AF65-F5344CB8AC3E}">
        <p14:creationId xmlns:p14="http://schemas.microsoft.com/office/powerpoint/2010/main" val="32638135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1752600" y="685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7  Application</a:t>
            </a:r>
          </a:p>
        </p:txBody>
      </p:sp>
      <p:sp>
        <p:nvSpPr>
          <p:cNvPr id="39939" name="Text Box 3"/>
          <p:cNvSpPr txBox="1">
            <a:spLocks noChangeArrowheads="1"/>
          </p:cNvSpPr>
          <p:nvPr/>
        </p:nvSpPr>
        <p:spPr bwMode="auto">
          <a:xfrm>
            <a:off x="1752600" y="1447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6  Presentation</a:t>
            </a:r>
          </a:p>
        </p:txBody>
      </p:sp>
      <p:sp>
        <p:nvSpPr>
          <p:cNvPr id="39940" name="Text Box 4"/>
          <p:cNvSpPr txBox="1">
            <a:spLocks noChangeArrowheads="1"/>
          </p:cNvSpPr>
          <p:nvPr/>
        </p:nvSpPr>
        <p:spPr bwMode="auto">
          <a:xfrm>
            <a:off x="1752600" y="2209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5  Session</a:t>
            </a:r>
          </a:p>
        </p:txBody>
      </p:sp>
      <p:sp>
        <p:nvSpPr>
          <p:cNvPr id="39941" name="Text Box 5"/>
          <p:cNvSpPr txBox="1">
            <a:spLocks noChangeArrowheads="1"/>
          </p:cNvSpPr>
          <p:nvPr/>
        </p:nvSpPr>
        <p:spPr bwMode="auto">
          <a:xfrm>
            <a:off x="1752600" y="2971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4  Transport</a:t>
            </a:r>
          </a:p>
        </p:txBody>
      </p:sp>
      <p:sp>
        <p:nvSpPr>
          <p:cNvPr id="39942" name="Text Box 6"/>
          <p:cNvSpPr txBox="1">
            <a:spLocks noChangeArrowheads="1"/>
          </p:cNvSpPr>
          <p:nvPr/>
        </p:nvSpPr>
        <p:spPr bwMode="auto">
          <a:xfrm>
            <a:off x="1752600" y="5257801"/>
            <a:ext cx="1752600" cy="587375"/>
          </a:xfrm>
          <a:prstGeom prst="rect">
            <a:avLst/>
          </a:prstGeom>
          <a:solidFill>
            <a:srgbClr val="FFFF99"/>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b="1"/>
              <a:t>1  Physical</a:t>
            </a:r>
          </a:p>
        </p:txBody>
      </p:sp>
      <p:sp>
        <p:nvSpPr>
          <p:cNvPr id="39943" name="Text Box 7"/>
          <p:cNvSpPr txBox="1">
            <a:spLocks noChangeArrowheads="1"/>
          </p:cNvSpPr>
          <p:nvPr/>
        </p:nvSpPr>
        <p:spPr bwMode="auto">
          <a:xfrm>
            <a:off x="1752600" y="4495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2  Data Link</a:t>
            </a:r>
          </a:p>
        </p:txBody>
      </p:sp>
      <p:sp>
        <p:nvSpPr>
          <p:cNvPr id="39944" name="Text Box 8"/>
          <p:cNvSpPr txBox="1">
            <a:spLocks noChangeArrowheads="1"/>
          </p:cNvSpPr>
          <p:nvPr/>
        </p:nvSpPr>
        <p:spPr bwMode="auto">
          <a:xfrm>
            <a:off x="1752600" y="3733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3  Network</a:t>
            </a:r>
          </a:p>
        </p:txBody>
      </p:sp>
      <p:sp>
        <p:nvSpPr>
          <p:cNvPr id="39945" name="Text Box 9"/>
          <p:cNvSpPr txBox="1">
            <a:spLocks noChangeArrowheads="1"/>
          </p:cNvSpPr>
          <p:nvPr/>
        </p:nvSpPr>
        <p:spPr bwMode="auto">
          <a:xfrm>
            <a:off x="3810000" y="685801"/>
            <a:ext cx="6400800" cy="466725"/>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a:solidFill>
                  <a:srgbClr val="FF9900"/>
                </a:solidFill>
                <a:latin typeface="Arial" panose="020B0604020202020204" pitchFamily="34" charset="0"/>
              </a:rPr>
              <a:t>ANALOG TRANSMISSION</a:t>
            </a:r>
          </a:p>
        </p:txBody>
      </p:sp>
      <p:sp>
        <p:nvSpPr>
          <p:cNvPr id="39946" name="Text Box 10"/>
          <p:cNvSpPr txBox="1">
            <a:spLocks noChangeArrowheads="1"/>
          </p:cNvSpPr>
          <p:nvPr/>
        </p:nvSpPr>
        <p:spPr bwMode="auto">
          <a:xfrm>
            <a:off x="3810000" y="1295401"/>
            <a:ext cx="6400800"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800">
              <a:latin typeface="Arial" panose="020B0604020202020204" pitchFamily="34" charset="0"/>
            </a:endParaRPr>
          </a:p>
          <a:p>
            <a:r>
              <a:rPr lang="en-US" altLang="en-US" sz="2000" b="1">
                <a:solidFill>
                  <a:schemeClr val="accent2"/>
                </a:solidFill>
                <a:latin typeface="Arial" panose="020B0604020202020204" pitchFamily="34" charset="0"/>
              </a:rPr>
              <a:t>2.  Modems</a:t>
            </a:r>
          </a:p>
          <a:p>
            <a:endParaRPr lang="en-US" altLang="en-US" sz="800" b="1">
              <a:solidFill>
                <a:schemeClr val="accent2"/>
              </a:solidFill>
              <a:latin typeface="Arial" panose="020B0604020202020204" pitchFamily="34" charset="0"/>
            </a:endParaRPr>
          </a:p>
          <a:p>
            <a:pPr lvl="1"/>
            <a:r>
              <a:rPr lang="en-US" altLang="en-US" sz="2000">
                <a:latin typeface="Arial" panose="020B0604020202020204" pitchFamily="34" charset="0"/>
              </a:rPr>
              <a:t>A device that accepts digital signals and outputs a modulated carrier wave, and vice versa.</a:t>
            </a:r>
          </a:p>
          <a:p>
            <a:pPr lvl="1"/>
            <a:endParaRPr lang="en-US" altLang="en-US" sz="2000">
              <a:latin typeface="Arial" panose="020B0604020202020204" pitchFamily="34" charset="0"/>
            </a:endParaRPr>
          </a:p>
          <a:p>
            <a:pPr lvl="1"/>
            <a:r>
              <a:rPr lang="en-US" altLang="en-US" sz="2000">
                <a:latin typeface="Arial" panose="020B0604020202020204" pitchFamily="34" charset="0"/>
              </a:rPr>
              <a:t>It is used to interconnect the digital computer to the analog telephone network.</a:t>
            </a:r>
          </a:p>
          <a:p>
            <a:pPr lvl="1"/>
            <a:endParaRPr lang="en-US" altLang="en-US" sz="2000">
              <a:latin typeface="Arial" panose="020B0604020202020204" pitchFamily="34" charset="0"/>
            </a:endParaRPr>
          </a:p>
          <a:p>
            <a:pPr lvl="1"/>
            <a:r>
              <a:rPr lang="en-US" altLang="en-US">
                <a:latin typeface="Arial" panose="020B0604020202020204" pitchFamily="34" charset="0"/>
              </a:rPr>
              <a:t>* Modems for PC’s can be external or internal.</a:t>
            </a:r>
          </a:p>
          <a:p>
            <a:pPr lvl="1"/>
            <a:r>
              <a:rPr lang="en-US" altLang="en-US">
                <a:latin typeface="Arial" panose="020B0604020202020204" pitchFamily="34" charset="0"/>
              </a:rPr>
              <a:t>* Nokia makes modems for leased line connections.</a:t>
            </a:r>
          </a:p>
        </p:txBody>
      </p:sp>
      <p:sp>
        <p:nvSpPr>
          <p:cNvPr id="2" name="Date Placeholder 1"/>
          <p:cNvSpPr>
            <a:spLocks noGrp="1"/>
          </p:cNvSpPr>
          <p:nvPr>
            <p:ph type="dt" sz="half" idx="10"/>
          </p:nvPr>
        </p:nvSpPr>
        <p:spPr/>
        <p:txBody>
          <a:bodyPr/>
          <a:lstStyle/>
          <a:p>
            <a:fld id="{F64619C9-FD95-4739-9288-F1CA4F64E064}"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
        <p:nvSpPr>
          <p:cNvPr id="4" name="Slide Number Placeholder 3"/>
          <p:cNvSpPr>
            <a:spLocks noGrp="1"/>
          </p:cNvSpPr>
          <p:nvPr>
            <p:ph type="sldNum" sz="quarter" idx="12"/>
          </p:nvPr>
        </p:nvSpPr>
        <p:spPr/>
        <p:txBody>
          <a:bodyPr/>
          <a:lstStyle/>
          <a:p>
            <a:fld id="{D8D3D6AC-B7BE-4494-8FAB-4CDD0FE9DB2B}" type="slidenum">
              <a:rPr lang="en-US" smtClean="0"/>
              <a:t>81</a:t>
            </a:fld>
            <a:endParaRPr lang="en-US"/>
          </a:p>
        </p:txBody>
      </p:sp>
    </p:spTree>
    <p:extLst>
      <p:ext uri="{BB962C8B-B14F-4D97-AF65-F5344CB8AC3E}">
        <p14:creationId xmlns:p14="http://schemas.microsoft.com/office/powerpoint/2010/main" val="21185717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1752600" y="685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7  Application</a:t>
            </a:r>
          </a:p>
        </p:txBody>
      </p:sp>
      <p:sp>
        <p:nvSpPr>
          <p:cNvPr id="40963" name="Text Box 3"/>
          <p:cNvSpPr txBox="1">
            <a:spLocks noChangeArrowheads="1"/>
          </p:cNvSpPr>
          <p:nvPr/>
        </p:nvSpPr>
        <p:spPr bwMode="auto">
          <a:xfrm>
            <a:off x="1752600" y="1447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6  Presentation</a:t>
            </a:r>
          </a:p>
        </p:txBody>
      </p:sp>
      <p:sp>
        <p:nvSpPr>
          <p:cNvPr id="40964" name="Text Box 4"/>
          <p:cNvSpPr txBox="1">
            <a:spLocks noChangeArrowheads="1"/>
          </p:cNvSpPr>
          <p:nvPr/>
        </p:nvSpPr>
        <p:spPr bwMode="auto">
          <a:xfrm>
            <a:off x="1752600" y="2209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5  Session</a:t>
            </a:r>
          </a:p>
        </p:txBody>
      </p:sp>
      <p:sp>
        <p:nvSpPr>
          <p:cNvPr id="40965" name="Text Box 5"/>
          <p:cNvSpPr txBox="1">
            <a:spLocks noChangeArrowheads="1"/>
          </p:cNvSpPr>
          <p:nvPr/>
        </p:nvSpPr>
        <p:spPr bwMode="auto">
          <a:xfrm>
            <a:off x="1752600" y="2971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4  Transport</a:t>
            </a:r>
          </a:p>
        </p:txBody>
      </p:sp>
      <p:sp>
        <p:nvSpPr>
          <p:cNvPr id="40966" name="Text Box 6"/>
          <p:cNvSpPr txBox="1">
            <a:spLocks noChangeArrowheads="1"/>
          </p:cNvSpPr>
          <p:nvPr/>
        </p:nvSpPr>
        <p:spPr bwMode="auto">
          <a:xfrm>
            <a:off x="1752600" y="5257801"/>
            <a:ext cx="1752600" cy="587375"/>
          </a:xfrm>
          <a:prstGeom prst="rect">
            <a:avLst/>
          </a:prstGeom>
          <a:solidFill>
            <a:srgbClr val="FFFF99"/>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b="1"/>
              <a:t>1  Physical</a:t>
            </a:r>
          </a:p>
        </p:txBody>
      </p:sp>
      <p:sp>
        <p:nvSpPr>
          <p:cNvPr id="40967" name="Text Box 7"/>
          <p:cNvSpPr txBox="1">
            <a:spLocks noChangeArrowheads="1"/>
          </p:cNvSpPr>
          <p:nvPr/>
        </p:nvSpPr>
        <p:spPr bwMode="auto">
          <a:xfrm>
            <a:off x="1752600" y="4495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2  Data Link</a:t>
            </a:r>
          </a:p>
        </p:txBody>
      </p:sp>
      <p:sp>
        <p:nvSpPr>
          <p:cNvPr id="40968" name="Text Box 8"/>
          <p:cNvSpPr txBox="1">
            <a:spLocks noChangeArrowheads="1"/>
          </p:cNvSpPr>
          <p:nvPr/>
        </p:nvSpPr>
        <p:spPr bwMode="auto">
          <a:xfrm>
            <a:off x="1752600" y="3733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3  Network</a:t>
            </a:r>
          </a:p>
        </p:txBody>
      </p:sp>
      <p:sp>
        <p:nvSpPr>
          <p:cNvPr id="40969" name="Text Box 9"/>
          <p:cNvSpPr txBox="1">
            <a:spLocks noChangeArrowheads="1"/>
          </p:cNvSpPr>
          <p:nvPr/>
        </p:nvSpPr>
        <p:spPr bwMode="auto">
          <a:xfrm>
            <a:off x="3810000" y="685801"/>
            <a:ext cx="6400800" cy="466725"/>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a:solidFill>
                  <a:srgbClr val="FF9900"/>
                </a:solidFill>
                <a:latin typeface="Arial" panose="020B0604020202020204" pitchFamily="34" charset="0"/>
              </a:rPr>
              <a:t>ANALOG TRANSMISSION</a:t>
            </a:r>
          </a:p>
        </p:txBody>
      </p:sp>
      <p:sp>
        <p:nvSpPr>
          <p:cNvPr id="40970" name="Text Box 10"/>
          <p:cNvSpPr txBox="1">
            <a:spLocks noChangeArrowheads="1"/>
          </p:cNvSpPr>
          <p:nvPr/>
        </p:nvSpPr>
        <p:spPr bwMode="auto">
          <a:xfrm>
            <a:off x="3810000" y="1295401"/>
            <a:ext cx="6400800" cy="423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800">
              <a:latin typeface="Arial" panose="020B0604020202020204" pitchFamily="34" charset="0"/>
            </a:endParaRPr>
          </a:p>
          <a:p>
            <a:r>
              <a:rPr lang="en-US" altLang="en-US" sz="2000" b="1">
                <a:solidFill>
                  <a:schemeClr val="accent2"/>
                </a:solidFill>
                <a:latin typeface="Arial" panose="020B0604020202020204" pitchFamily="34" charset="0"/>
              </a:rPr>
              <a:t>3.  RS-232 and RS-449</a:t>
            </a:r>
          </a:p>
          <a:p>
            <a:endParaRPr lang="en-US" altLang="en-US" sz="800" b="1">
              <a:solidFill>
                <a:schemeClr val="accent2"/>
              </a:solidFill>
              <a:latin typeface="Arial" panose="020B0604020202020204" pitchFamily="34" charset="0"/>
            </a:endParaRPr>
          </a:p>
          <a:p>
            <a:pPr lvl="1"/>
            <a:r>
              <a:rPr lang="en-US" altLang="en-US" sz="2000">
                <a:latin typeface="Arial" panose="020B0604020202020204" pitchFamily="34" charset="0"/>
              </a:rPr>
              <a:t>Two well known physical layer standards.</a:t>
            </a:r>
          </a:p>
          <a:p>
            <a:pPr lvl="1"/>
            <a:endParaRPr lang="en-US" altLang="en-US" sz="2000">
              <a:latin typeface="Arial" panose="020B0604020202020204" pitchFamily="34" charset="0"/>
            </a:endParaRPr>
          </a:p>
          <a:p>
            <a:pPr lvl="1"/>
            <a:r>
              <a:rPr lang="en-US" altLang="en-US" sz="2000">
                <a:solidFill>
                  <a:schemeClr val="accent2"/>
                </a:solidFill>
                <a:latin typeface="Arial" panose="020B0604020202020204" pitchFamily="34" charset="0"/>
              </a:rPr>
              <a:t>RS-232</a:t>
            </a:r>
          </a:p>
          <a:p>
            <a:pPr lvl="1"/>
            <a:endParaRPr lang="en-US" altLang="en-US" sz="800">
              <a:solidFill>
                <a:schemeClr val="accent2"/>
              </a:solidFill>
              <a:latin typeface="Arial" panose="020B0604020202020204" pitchFamily="34" charset="0"/>
            </a:endParaRPr>
          </a:p>
          <a:p>
            <a:pPr lvl="1">
              <a:buFontTx/>
              <a:buChar char="•"/>
            </a:pPr>
            <a:r>
              <a:rPr lang="en-US" altLang="en-US" sz="2000">
                <a:latin typeface="Arial" panose="020B0604020202020204" pitchFamily="34" charset="0"/>
              </a:rPr>
              <a:t> 20 kbps</a:t>
            </a:r>
          </a:p>
          <a:p>
            <a:pPr lvl="1">
              <a:buFontTx/>
              <a:buChar char="•"/>
            </a:pPr>
            <a:r>
              <a:rPr lang="en-US" altLang="en-US" sz="2000">
                <a:latin typeface="Arial" panose="020B0604020202020204" pitchFamily="34" charset="0"/>
              </a:rPr>
              <a:t> Cables up to 15 meters</a:t>
            </a:r>
          </a:p>
          <a:p>
            <a:pPr lvl="1">
              <a:buFontTx/>
              <a:buChar char="•"/>
            </a:pPr>
            <a:r>
              <a:rPr lang="en-US" altLang="en-US" sz="2000">
                <a:latin typeface="Arial" panose="020B0604020202020204" pitchFamily="34" charset="0"/>
              </a:rPr>
              <a:t> Unbalanced transmission (common ground)</a:t>
            </a:r>
          </a:p>
          <a:p>
            <a:pPr lvl="1">
              <a:buFontTx/>
              <a:buChar char="•"/>
            </a:pPr>
            <a:endParaRPr lang="en-US" altLang="en-US" sz="2000">
              <a:latin typeface="Arial" panose="020B0604020202020204" pitchFamily="34" charset="0"/>
            </a:endParaRPr>
          </a:p>
          <a:p>
            <a:pPr lvl="1"/>
            <a:r>
              <a:rPr lang="en-US" altLang="en-US" sz="2000">
                <a:solidFill>
                  <a:schemeClr val="accent2"/>
                </a:solidFill>
                <a:latin typeface="Arial" panose="020B0604020202020204" pitchFamily="34" charset="0"/>
              </a:rPr>
              <a:t>RS-422</a:t>
            </a:r>
          </a:p>
          <a:p>
            <a:pPr lvl="1"/>
            <a:endParaRPr lang="en-US" altLang="en-US" sz="800">
              <a:solidFill>
                <a:schemeClr val="accent2"/>
              </a:solidFill>
              <a:latin typeface="Arial" panose="020B0604020202020204" pitchFamily="34" charset="0"/>
            </a:endParaRPr>
          </a:p>
          <a:p>
            <a:pPr lvl="1">
              <a:buFontTx/>
              <a:buChar char="•"/>
            </a:pPr>
            <a:r>
              <a:rPr lang="en-US" altLang="en-US" sz="2000">
                <a:latin typeface="Arial" panose="020B0604020202020204" pitchFamily="34" charset="0"/>
              </a:rPr>
              <a:t> 2 Mbps at 60 meters</a:t>
            </a:r>
          </a:p>
          <a:p>
            <a:pPr lvl="1">
              <a:buFontTx/>
              <a:buChar char="•"/>
            </a:pPr>
            <a:r>
              <a:rPr lang="en-US" altLang="en-US" sz="2000">
                <a:latin typeface="Arial" panose="020B0604020202020204" pitchFamily="34" charset="0"/>
              </a:rPr>
              <a:t> 1 Mbps at 100 meters</a:t>
            </a:r>
          </a:p>
          <a:p>
            <a:pPr lvl="1">
              <a:buFontTx/>
              <a:buChar char="•"/>
            </a:pPr>
            <a:r>
              <a:rPr lang="en-US" altLang="en-US" sz="2000">
                <a:latin typeface="Arial" panose="020B0604020202020204" pitchFamily="34" charset="0"/>
              </a:rPr>
              <a:t> Balanced transmission (a pair of wires for Tx, Rx)</a:t>
            </a:r>
            <a:endParaRPr lang="en-US" altLang="en-US">
              <a:latin typeface="Arial" panose="020B0604020202020204" pitchFamily="34" charset="0"/>
            </a:endParaRPr>
          </a:p>
        </p:txBody>
      </p:sp>
      <p:sp>
        <p:nvSpPr>
          <p:cNvPr id="2" name="Date Placeholder 1"/>
          <p:cNvSpPr>
            <a:spLocks noGrp="1"/>
          </p:cNvSpPr>
          <p:nvPr>
            <p:ph type="dt" sz="half" idx="10"/>
          </p:nvPr>
        </p:nvSpPr>
        <p:spPr/>
        <p:txBody>
          <a:bodyPr/>
          <a:lstStyle/>
          <a:p>
            <a:fld id="{17D37188-1EAD-44AE-8E72-55A4DE29E241}"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
        <p:nvSpPr>
          <p:cNvPr id="4" name="Slide Number Placeholder 3"/>
          <p:cNvSpPr>
            <a:spLocks noGrp="1"/>
          </p:cNvSpPr>
          <p:nvPr>
            <p:ph type="sldNum" sz="quarter" idx="12"/>
          </p:nvPr>
        </p:nvSpPr>
        <p:spPr/>
        <p:txBody>
          <a:bodyPr/>
          <a:lstStyle/>
          <a:p>
            <a:fld id="{D8D3D6AC-B7BE-4494-8FAB-4CDD0FE9DB2B}" type="slidenum">
              <a:rPr lang="en-US" smtClean="0"/>
              <a:t>82</a:t>
            </a:fld>
            <a:endParaRPr lang="en-US"/>
          </a:p>
        </p:txBody>
      </p:sp>
    </p:spTree>
    <p:extLst>
      <p:ext uri="{BB962C8B-B14F-4D97-AF65-F5344CB8AC3E}">
        <p14:creationId xmlns:p14="http://schemas.microsoft.com/office/powerpoint/2010/main" val="38734232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752600" y="685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7  Application</a:t>
            </a:r>
          </a:p>
        </p:txBody>
      </p:sp>
      <p:sp>
        <p:nvSpPr>
          <p:cNvPr id="41987" name="Text Box 3"/>
          <p:cNvSpPr txBox="1">
            <a:spLocks noChangeArrowheads="1"/>
          </p:cNvSpPr>
          <p:nvPr/>
        </p:nvSpPr>
        <p:spPr bwMode="auto">
          <a:xfrm>
            <a:off x="1752600" y="1447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6  Presentation</a:t>
            </a:r>
          </a:p>
        </p:txBody>
      </p:sp>
      <p:sp>
        <p:nvSpPr>
          <p:cNvPr id="41988" name="Text Box 4"/>
          <p:cNvSpPr txBox="1">
            <a:spLocks noChangeArrowheads="1"/>
          </p:cNvSpPr>
          <p:nvPr/>
        </p:nvSpPr>
        <p:spPr bwMode="auto">
          <a:xfrm>
            <a:off x="1752600" y="2209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5  Session</a:t>
            </a:r>
          </a:p>
        </p:txBody>
      </p:sp>
      <p:sp>
        <p:nvSpPr>
          <p:cNvPr id="41989" name="Text Box 5"/>
          <p:cNvSpPr txBox="1">
            <a:spLocks noChangeArrowheads="1"/>
          </p:cNvSpPr>
          <p:nvPr/>
        </p:nvSpPr>
        <p:spPr bwMode="auto">
          <a:xfrm>
            <a:off x="1752600" y="2971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4  Transport</a:t>
            </a:r>
          </a:p>
        </p:txBody>
      </p:sp>
      <p:sp>
        <p:nvSpPr>
          <p:cNvPr id="41990" name="Text Box 6"/>
          <p:cNvSpPr txBox="1">
            <a:spLocks noChangeArrowheads="1"/>
          </p:cNvSpPr>
          <p:nvPr/>
        </p:nvSpPr>
        <p:spPr bwMode="auto">
          <a:xfrm>
            <a:off x="1752600" y="5257801"/>
            <a:ext cx="1752600" cy="587375"/>
          </a:xfrm>
          <a:prstGeom prst="rect">
            <a:avLst/>
          </a:prstGeom>
          <a:solidFill>
            <a:srgbClr val="FFFF99"/>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b="1"/>
              <a:t>1  Physical</a:t>
            </a:r>
          </a:p>
        </p:txBody>
      </p:sp>
      <p:sp>
        <p:nvSpPr>
          <p:cNvPr id="41991" name="Text Box 7"/>
          <p:cNvSpPr txBox="1">
            <a:spLocks noChangeArrowheads="1"/>
          </p:cNvSpPr>
          <p:nvPr/>
        </p:nvSpPr>
        <p:spPr bwMode="auto">
          <a:xfrm>
            <a:off x="1752600" y="4495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2  Data Link</a:t>
            </a:r>
          </a:p>
        </p:txBody>
      </p:sp>
      <p:sp>
        <p:nvSpPr>
          <p:cNvPr id="41992" name="Text Box 8"/>
          <p:cNvSpPr txBox="1">
            <a:spLocks noChangeArrowheads="1"/>
          </p:cNvSpPr>
          <p:nvPr/>
        </p:nvSpPr>
        <p:spPr bwMode="auto">
          <a:xfrm>
            <a:off x="1752600" y="3733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3  Network</a:t>
            </a:r>
          </a:p>
        </p:txBody>
      </p:sp>
      <p:sp>
        <p:nvSpPr>
          <p:cNvPr id="41993" name="Text Box 9"/>
          <p:cNvSpPr txBox="1">
            <a:spLocks noChangeArrowheads="1"/>
          </p:cNvSpPr>
          <p:nvPr/>
        </p:nvSpPr>
        <p:spPr bwMode="auto">
          <a:xfrm>
            <a:off x="3810000" y="685801"/>
            <a:ext cx="6400800" cy="466725"/>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a:solidFill>
                  <a:srgbClr val="FF9900"/>
                </a:solidFill>
                <a:latin typeface="Arial" panose="020B0604020202020204" pitchFamily="34" charset="0"/>
              </a:rPr>
              <a:t>DIGITAL TRANSMISSION</a:t>
            </a:r>
          </a:p>
        </p:txBody>
      </p:sp>
      <p:sp>
        <p:nvSpPr>
          <p:cNvPr id="41994" name="Text Box 10"/>
          <p:cNvSpPr txBox="1">
            <a:spLocks noChangeArrowheads="1"/>
          </p:cNvSpPr>
          <p:nvPr/>
        </p:nvSpPr>
        <p:spPr bwMode="auto">
          <a:xfrm>
            <a:off x="3810000" y="1295401"/>
            <a:ext cx="6400800" cy="530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800">
              <a:latin typeface="Arial" panose="020B0604020202020204" pitchFamily="34" charset="0"/>
            </a:endParaRPr>
          </a:p>
          <a:p>
            <a:r>
              <a:rPr lang="en-US" altLang="en-US" sz="2000" b="1">
                <a:solidFill>
                  <a:schemeClr val="accent2"/>
                </a:solidFill>
                <a:latin typeface="Arial" panose="020B0604020202020204" pitchFamily="34" charset="0"/>
              </a:rPr>
              <a:t>1.  Encoding Schemes</a:t>
            </a:r>
          </a:p>
          <a:p>
            <a:endParaRPr lang="en-US" altLang="en-US" sz="800" b="1">
              <a:solidFill>
                <a:schemeClr val="accent2"/>
              </a:solidFill>
              <a:latin typeface="Arial" panose="020B0604020202020204" pitchFamily="34" charset="0"/>
            </a:endParaRPr>
          </a:p>
          <a:p>
            <a:pPr lvl="1"/>
            <a:r>
              <a:rPr lang="en-US" altLang="en-US" sz="2000">
                <a:latin typeface="Arial" panose="020B0604020202020204" pitchFamily="34" charset="0"/>
              </a:rPr>
              <a:t>Converting logical data into electrical signals suitable for transmission.</a:t>
            </a:r>
          </a:p>
          <a:p>
            <a:pPr lvl="1"/>
            <a:endParaRPr lang="en-US" altLang="en-US" sz="1000">
              <a:latin typeface="Arial" panose="020B0604020202020204" pitchFamily="34" charset="0"/>
            </a:endParaRPr>
          </a:p>
          <a:p>
            <a:pPr lvl="1"/>
            <a:r>
              <a:rPr lang="en-US" altLang="en-US" sz="2000">
                <a:solidFill>
                  <a:schemeClr val="accent2"/>
                </a:solidFill>
                <a:latin typeface="Arial" panose="020B0604020202020204" pitchFamily="34" charset="0"/>
              </a:rPr>
              <a:t>Manchester</a:t>
            </a:r>
          </a:p>
          <a:p>
            <a:pPr lvl="1"/>
            <a:endParaRPr lang="en-US" altLang="en-US" sz="800">
              <a:solidFill>
                <a:schemeClr val="accent2"/>
              </a:solidFill>
              <a:latin typeface="Arial" panose="020B0604020202020204" pitchFamily="34" charset="0"/>
            </a:endParaRPr>
          </a:p>
          <a:p>
            <a:pPr lvl="1">
              <a:buFontTx/>
              <a:buChar char="•"/>
            </a:pPr>
            <a:r>
              <a:rPr lang="en-US" altLang="en-US" sz="2000">
                <a:latin typeface="Arial" panose="020B0604020202020204" pitchFamily="34" charset="0"/>
              </a:rPr>
              <a:t> Mid bit transition for clock synchronization and data</a:t>
            </a:r>
          </a:p>
          <a:p>
            <a:pPr lvl="1">
              <a:buFontTx/>
              <a:buChar char="•"/>
            </a:pPr>
            <a:r>
              <a:rPr lang="en-US" altLang="en-US" sz="2000">
                <a:latin typeface="Arial" panose="020B0604020202020204" pitchFamily="34" charset="0"/>
              </a:rPr>
              <a:t> Logic 0 = high to low transition</a:t>
            </a:r>
          </a:p>
          <a:p>
            <a:pPr lvl="1">
              <a:buFontTx/>
              <a:buChar char="•"/>
            </a:pPr>
            <a:r>
              <a:rPr lang="en-US" altLang="en-US" sz="2000">
                <a:latin typeface="Arial" panose="020B0604020202020204" pitchFamily="34" charset="0"/>
              </a:rPr>
              <a:t> Logic 1 = low to high transition</a:t>
            </a:r>
          </a:p>
          <a:p>
            <a:pPr lvl="1">
              <a:buFontTx/>
              <a:buChar char="•"/>
            </a:pPr>
            <a:endParaRPr lang="en-US" altLang="en-US" sz="2000">
              <a:latin typeface="Arial" panose="020B0604020202020204" pitchFamily="34" charset="0"/>
            </a:endParaRPr>
          </a:p>
          <a:p>
            <a:pPr lvl="1"/>
            <a:r>
              <a:rPr lang="en-US" altLang="en-US" sz="2000">
                <a:solidFill>
                  <a:schemeClr val="accent2"/>
                </a:solidFill>
                <a:latin typeface="Arial" panose="020B0604020202020204" pitchFamily="34" charset="0"/>
              </a:rPr>
              <a:t>Differential Manchester</a:t>
            </a:r>
          </a:p>
          <a:p>
            <a:pPr lvl="1"/>
            <a:endParaRPr lang="en-US" altLang="en-US" sz="800">
              <a:solidFill>
                <a:schemeClr val="accent2"/>
              </a:solidFill>
              <a:latin typeface="Arial" panose="020B0604020202020204" pitchFamily="34" charset="0"/>
            </a:endParaRPr>
          </a:p>
          <a:p>
            <a:pPr lvl="1">
              <a:buFontTx/>
              <a:buChar char="•"/>
            </a:pPr>
            <a:r>
              <a:rPr lang="en-US" altLang="en-US" sz="2000">
                <a:latin typeface="Arial" panose="020B0604020202020204" pitchFamily="34" charset="0"/>
              </a:rPr>
              <a:t> Mid bit transition for clock synchronization only</a:t>
            </a:r>
          </a:p>
          <a:p>
            <a:pPr lvl="1">
              <a:buFontTx/>
              <a:buChar char="•"/>
            </a:pPr>
            <a:r>
              <a:rPr lang="en-US" altLang="en-US" sz="2000">
                <a:latin typeface="Arial" panose="020B0604020202020204" pitchFamily="34" charset="0"/>
              </a:rPr>
              <a:t> Logic 0 = transition at the beginning of each bit period</a:t>
            </a:r>
          </a:p>
          <a:p>
            <a:pPr lvl="1">
              <a:buFontTx/>
              <a:buChar char="•"/>
            </a:pPr>
            <a:r>
              <a:rPr lang="en-US" altLang="en-US" sz="2000">
                <a:latin typeface="Arial" panose="020B0604020202020204" pitchFamily="34" charset="0"/>
              </a:rPr>
              <a:t> Logic 1 = no transition at the beginning of each bit period</a:t>
            </a:r>
            <a:endParaRPr lang="en-US" altLang="en-US">
              <a:latin typeface="Arial" panose="020B0604020202020204" pitchFamily="34" charset="0"/>
            </a:endParaRPr>
          </a:p>
        </p:txBody>
      </p:sp>
      <p:sp>
        <p:nvSpPr>
          <p:cNvPr id="2" name="Date Placeholder 1"/>
          <p:cNvSpPr>
            <a:spLocks noGrp="1"/>
          </p:cNvSpPr>
          <p:nvPr>
            <p:ph type="dt" sz="half" idx="10"/>
          </p:nvPr>
        </p:nvSpPr>
        <p:spPr/>
        <p:txBody>
          <a:bodyPr/>
          <a:lstStyle/>
          <a:p>
            <a:fld id="{10F34509-5E22-4576-8CD5-E972853F67FB}"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
        <p:nvSpPr>
          <p:cNvPr id="4" name="Slide Number Placeholder 3"/>
          <p:cNvSpPr>
            <a:spLocks noGrp="1"/>
          </p:cNvSpPr>
          <p:nvPr>
            <p:ph type="sldNum" sz="quarter" idx="12"/>
          </p:nvPr>
        </p:nvSpPr>
        <p:spPr/>
        <p:txBody>
          <a:bodyPr/>
          <a:lstStyle/>
          <a:p>
            <a:fld id="{D8D3D6AC-B7BE-4494-8FAB-4CDD0FE9DB2B}" type="slidenum">
              <a:rPr lang="en-US" smtClean="0"/>
              <a:t>83</a:t>
            </a:fld>
            <a:endParaRPr lang="en-US"/>
          </a:p>
        </p:txBody>
      </p:sp>
    </p:spTree>
    <p:extLst>
      <p:ext uri="{BB962C8B-B14F-4D97-AF65-F5344CB8AC3E}">
        <p14:creationId xmlns:p14="http://schemas.microsoft.com/office/powerpoint/2010/main" val="191404467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1752600" y="685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7  Application</a:t>
            </a:r>
          </a:p>
        </p:txBody>
      </p:sp>
      <p:sp>
        <p:nvSpPr>
          <p:cNvPr id="43011" name="Text Box 3"/>
          <p:cNvSpPr txBox="1">
            <a:spLocks noChangeArrowheads="1"/>
          </p:cNvSpPr>
          <p:nvPr/>
        </p:nvSpPr>
        <p:spPr bwMode="auto">
          <a:xfrm>
            <a:off x="1752600" y="1447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6  Presentation</a:t>
            </a:r>
          </a:p>
        </p:txBody>
      </p:sp>
      <p:sp>
        <p:nvSpPr>
          <p:cNvPr id="43012" name="Text Box 4"/>
          <p:cNvSpPr txBox="1">
            <a:spLocks noChangeArrowheads="1"/>
          </p:cNvSpPr>
          <p:nvPr/>
        </p:nvSpPr>
        <p:spPr bwMode="auto">
          <a:xfrm>
            <a:off x="1752600" y="2209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5  Session</a:t>
            </a:r>
          </a:p>
        </p:txBody>
      </p:sp>
      <p:sp>
        <p:nvSpPr>
          <p:cNvPr id="43013" name="Text Box 5"/>
          <p:cNvSpPr txBox="1">
            <a:spLocks noChangeArrowheads="1"/>
          </p:cNvSpPr>
          <p:nvPr/>
        </p:nvSpPr>
        <p:spPr bwMode="auto">
          <a:xfrm>
            <a:off x="1752600" y="2971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4  Transport</a:t>
            </a:r>
          </a:p>
        </p:txBody>
      </p:sp>
      <p:sp>
        <p:nvSpPr>
          <p:cNvPr id="43014" name="Text Box 6"/>
          <p:cNvSpPr txBox="1">
            <a:spLocks noChangeArrowheads="1"/>
          </p:cNvSpPr>
          <p:nvPr/>
        </p:nvSpPr>
        <p:spPr bwMode="auto">
          <a:xfrm>
            <a:off x="1752600" y="5257801"/>
            <a:ext cx="1752600" cy="587375"/>
          </a:xfrm>
          <a:prstGeom prst="rect">
            <a:avLst/>
          </a:prstGeom>
          <a:solidFill>
            <a:srgbClr val="FFFF99"/>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b="1"/>
              <a:t>1  Physical</a:t>
            </a:r>
          </a:p>
        </p:txBody>
      </p:sp>
      <p:sp>
        <p:nvSpPr>
          <p:cNvPr id="43015" name="Text Box 7"/>
          <p:cNvSpPr txBox="1">
            <a:spLocks noChangeArrowheads="1"/>
          </p:cNvSpPr>
          <p:nvPr/>
        </p:nvSpPr>
        <p:spPr bwMode="auto">
          <a:xfrm>
            <a:off x="1752600" y="4495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2  Data Link</a:t>
            </a:r>
          </a:p>
        </p:txBody>
      </p:sp>
      <p:sp>
        <p:nvSpPr>
          <p:cNvPr id="43016" name="Text Box 8"/>
          <p:cNvSpPr txBox="1">
            <a:spLocks noChangeArrowheads="1"/>
          </p:cNvSpPr>
          <p:nvPr/>
        </p:nvSpPr>
        <p:spPr bwMode="auto">
          <a:xfrm>
            <a:off x="1752600" y="3733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3  Network</a:t>
            </a:r>
          </a:p>
        </p:txBody>
      </p:sp>
      <p:sp>
        <p:nvSpPr>
          <p:cNvPr id="43017" name="Text Box 9"/>
          <p:cNvSpPr txBox="1">
            <a:spLocks noChangeArrowheads="1"/>
          </p:cNvSpPr>
          <p:nvPr/>
        </p:nvSpPr>
        <p:spPr bwMode="auto">
          <a:xfrm>
            <a:off x="3810000" y="685801"/>
            <a:ext cx="6400800" cy="466725"/>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a:solidFill>
                  <a:srgbClr val="FF9900"/>
                </a:solidFill>
                <a:latin typeface="Arial" panose="020B0604020202020204" pitchFamily="34" charset="0"/>
              </a:rPr>
              <a:t>DIGITAL TRANSMISSION</a:t>
            </a:r>
          </a:p>
        </p:txBody>
      </p:sp>
      <p:pic>
        <p:nvPicPr>
          <p:cNvPr id="43019" name="Picture 11" descr="C:\My Documents\My Pictures\hub(3c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4495800"/>
            <a:ext cx="3886200" cy="1462088"/>
          </a:xfrm>
          <a:prstGeom prst="rect">
            <a:avLst/>
          </a:prstGeom>
          <a:noFill/>
          <a:extLst>
            <a:ext uri="{909E8E84-426E-40DD-AFC4-6F175D3DCCD1}">
              <a14:hiddenFill xmlns:a14="http://schemas.microsoft.com/office/drawing/2010/main">
                <a:solidFill>
                  <a:srgbClr val="FFFFFF"/>
                </a:solidFill>
              </a14:hiddenFill>
            </a:ext>
          </a:extLst>
        </p:spPr>
      </p:pic>
      <p:sp>
        <p:nvSpPr>
          <p:cNvPr id="43020" name="Text Box 12"/>
          <p:cNvSpPr txBox="1">
            <a:spLocks noChangeArrowheads="1"/>
          </p:cNvSpPr>
          <p:nvPr/>
        </p:nvSpPr>
        <p:spPr bwMode="auto">
          <a:xfrm>
            <a:off x="3810000" y="1295401"/>
            <a:ext cx="6400800" cy="408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800">
              <a:latin typeface="Arial" panose="020B0604020202020204" pitchFamily="34" charset="0"/>
            </a:endParaRPr>
          </a:p>
          <a:p>
            <a:r>
              <a:rPr lang="en-US" altLang="en-US" sz="2000" b="1">
                <a:solidFill>
                  <a:schemeClr val="accent2"/>
                </a:solidFill>
                <a:latin typeface="Arial" panose="020B0604020202020204" pitchFamily="34" charset="0"/>
              </a:rPr>
              <a:t>2.  Repeaters and Hubs</a:t>
            </a:r>
          </a:p>
          <a:p>
            <a:endParaRPr lang="en-US" altLang="en-US" sz="800" b="1">
              <a:solidFill>
                <a:schemeClr val="accent2"/>
              </a:solidFill>
              <a:latin typeface="Arial" panose="020B0604020202020204" pitchFamily="34" charset="0"/>
            </a:endParaRPr>
          </a:p>
          <a:p>
            <a:pPr lvl="1"/>
            <a:r>
              <a:rPr lang="en-US" altLang="en-US" sz="2000">
                <a:latin typeface="Arial" panose="020B0604020202020204" pitchFamily="34" charset="0"/>
              </a:rPr>
              <a:t>These are physical layer devices.</a:t>
            </a:r>
          </a:p>
          <a:p>
            <a:pPr lvl="1"/>
            <a:endParaRPr lang="en-US" altLang="en-US" sz="1000">
              <a:latin typeface="Arial" panose="020B0604020202020204" pitchFamily="34" charset="0"/>
            </a:endParaRPr>
          </a:p>
          <a:p>
            <a:pPr lvl="1"/>
            <a:r>
              <a:rPr lang="en-US" altLang="en-US" sz="2000">
                <a:solidFill>
                  <a:schemeClr val="accent2"/>
                </a:solidFill>
                <a:latin typeface="Arial" panose="020B0604020202020204" pitchFamily="34" charset="0"/>
              </a:rPr>
              <a:t>Repeaters</a:t>
            </a:r>
          </a:p>
          <a:p>
            <a:pPr lvl="1"/>
            <a:endParaRPr lang="en-US" altLang="en-US" sz="800">
              <a:solidFill>
                <a:schemeClr val="accent2"/>
              </a:solidFill>
              <a:latin typeface="Arial" panose="020B0604020202020204" pitchFamily="34" charset="0"/>
            </a:endParaRPr>
          </a:p>
          <a:p>
            <a:pPr lvl="1">
              <a:buFontTx/>
              <a:buChar char="•"/>
            </a:pPr>
            <a:r>
              <a:rPr lang="en-US" altLang="en-US" sz="2000">
                <a:latin typeface="Arial" panose="020B0604020202020204" pitchFamily="34" charset="0"/>
              </a:rPr>
              <a:t> Restores the strength of an attenuated signal.</a:t>
            </a:r>
          </a:p>
          <a:p>
            <a:pPr lvl="1">
              <a:buFontTx/>
              <a:buChar char="•"/>
            </a:pPr>
            <a:r>
              <a:rPr lang="en-US" altLang="en-US" sz="2000">
                <a:latin typeface="Arial" panose="020B0604020202020204" pitchFamily="34" charset="0"/>
              </a:rPr>
              <a:t> Used to increase the transmission distance.</a:t>
            </a:r>
          </a:p>
          <a:p>
            <a:pPr lvl="1">
              <a:buFontTx/>
              <a:buChar char="•"/>
            </a:pPr>
            <a:r>
              <a:rPr lang="en-US" altLang="en-US" sz="2000">
                <a:latin typeface="Arial" panose="020B0604020202020204" pitchFamily="34" charset="0"/>
              </a:rPr>
              <a:t> Does not filter data traffic.</a:t>
            </a:r>
          </a:p>
          <a:p>
            <a:pPr lvl="1"/>
            <a:endParaRPr lang="en-US" altLang="en-US" sz="2000">
              <a:latin typeface="Arial" panose="020B0604020202020204" pitchFamily="34" charset="0"/>
            </a:endParaRPr>
          </a:p>
          <a:p>
            <a:pPr lvl="1"/>
            <a:r>
              <a:rPr lang="en-US" altLang="en-US" sz="2000">
                <a:solidFill>
                  <a:schemeClr val="accent2"/>
                </a:solidFill>
                <a:latin typeface="Arial" panose="020B0604020202020204" pitchFamily="34" charset="0"/>
              </a:rPr>
              <a:t>Hubs</a:t>
            </a:r>
          </a:p>
          <a:p>
            <a:pPr lvl="1"/>
            <a:endParaRPr lang="en-US" altLang="en-US" sz="800">
              <a:solidFill>
                <a:schemeClr val="accent2"/>
              </a:solidFill>
              <a:latin typeface="Arial" panose="020B0604020202020204" pitchFamily="34" charset="0"/>
            </a:endParaRPr>
          </a:p>
          <a:p>
            <a:pPr lvl="1">
              <a:buFontTx/>
              <a:buChar char="•"/>
            </a:pPr>
            <a:r>
              <a:rPr lang="en-US" altLang="en-US" sz="2000">
                <a:latin typeface="Arial" panose="020B0604020202020204" pitchFamily="34" charset="0"/>
              </a:rPr>
              <a:t> Multi-port repeater.</a:t>
            </a:r>
          </a:p>
          <a:p>
            <a:pPr lvl="1">
              <a:buFontTx/>
              <a:buChar char="•"/>
            </a:pPr>
            <a:r>
              <a:rPr lang="en-US" altLang="en-US" sz="2000">
                <a:latin typeface="Arial" panose="020B0604020202020204" pitchFamily="34" charset="0"/>
              </a:rPr>
              <a:t> Interconnects several computers.</a:t>
            </a:r>
          </a:p>
          <a:p>
            <a:pPr lvl="1">
              <a:buFontTx/>
              <a:buChar char="•"/>
            </a:pPr>
            <a:r>
              <a:rPr lang="en-US" altLang="en-US" sz="2000">
                <a:latin typeface="Arial" panose="020B0604020202020204" pitchFamily="34" charset="0"/>
              </a:rPr>
              <a:t> Does not filter data traffic.</a:t>
            </a:r>
          </a:p>
        </p:txBody>
      </p:sp>
      <p:sp>
        <p:nvSpPr>
          <p:cNvPr id="43021" name="Text Box 13"/>
          <p:cNvSpPr txBox="1">
            <a:spLocks noChangeArrowheads="1"/>
          </p:cNvSpPr>
          <p:nvPr/>
        </p:nvSpPr>
        <p:spPr bwMode="auto">
          <a:xfrm>
            <a:off x="4403726" y="6134100"/>
            <a:ext cx="25513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 Picture from 3com.com</a:t>
            </a:r>
          </a:p>
        </p:txBody>
      </p:sp>
      <p:sp>
        <p:nvSpPr>
          <p:cNvPr id="2" name="Date Placeholder 1"/>
          <p:cNvSpPr>
            <a:spLocks noGrp="1"/>
          </p:cNvSpPr>
          <p:nvPr>
            <p:ph type="dt" sz="half" idx="10"/>
          </p:nvPr>
        </p:nvSpPr>
        <p:spPr/>
        <p:txBody>
          <a:bodyPr/>
          <a:lstStyle/>
          <a:p>
            <a:fld id="{AFE230BF-518F-4A71-B7DB-2779763E42E3}"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
        <p:nvSpPr>
          <p:cNvPr id="4" name="Slide Number Placeholder 3"/>
          <p:cNvSpPr>
            <a:spLocks noGrp="1"/>
          </p:cNvSpPr>
          <p:nvPr>
            <p:ph type="sldNum" sz="quarter" idx="12"/>
          </p:nvPr>
        </p:nvSpPr>
        <p:spPr/>
        <p:txBody>
          <a:bodyPr/>
          <a:lstStyle/>
          <a:p>
            <a:fld id="{D8D3D6AC-B7BE-4494-8FAB-4CDD0FE9DB2B}" type="slidenum">
              <a:rPr lang="en-US" smtClean="0"/>
              <a:t>84</a:t>
            </a:fld>
            <a:endParaRPr lang="en-US"/>
          </a:p>
        </p:txBody>
      </p:sp>
    </p:spTree>
    <p:extLst>
      <p:ext uri="{BB962C8B-B14F-4D97-AF65-F5344CB8AC3E}">
        <p14:creationId xmlns:p14="http://schemas.microsoft.com/office/powerpoint/2010/main" val="397693850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1752600" y="685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7  Application</a:t>
            </a:r>
          </a:p>
        </p:txBody>
      </p:sp>
      <p:sp>
        <p:nvSpPr>
          <p:cNvPr id="44035" name="Text Box 3"/>
          <p:cNvSpPr txBox="1">
            <a:spLocks noChangeArrowheads="1"/>
          </p:cNvSpPr>
          <p:nvPr/>
        </p:nvSpPr>
        <p:spPr bwMode="auto">
          <a:xfrm>
            <a:off x="1752600" y="1447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6  Presentation</a:t>
            </a:r>
          </a:p>
        </p:txBody>
      </p:sp>
      <p:sp>
        <p:nvSpPr>
          <p:cNvPr id="44036" name="Text Box 4"/>
          <p:cNvSpPr txBox="1">
            <a:spLocks noChangeArrowheads="1"/>
          </p:cNvSpPr>
          <p:nvPr/>
        </p:nvSpPr>
        <p:spPr bwMode="auto">
          <a:xfrm>
            <a:off x="1752600" y="2209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5  Session</a:t>
            </a:r>
          </a:p>
        </p:txBody>
      </p:sp>
      <p:sp>
        <p:nvSpPr>
          <p:cNvPr id="44037" name="Text Box 5"/>
          <p:cNvSpPr txBox="1">
            <a:spLocks noChangeArrowheads="1"/>
          </p:cNvSpPr>
          <p:nvPr/>
        </p:nvSpPr>
        <p:spPr bwMode="auto">
          <a:xfrm>
            <a:off x="1752600" y="2971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4  Transport</a:t>
            </a:r>
          </a:p>
        </p:txBody>
      </p:sp>
      <p:sp>
        <p:nvSpPr>
          <p:cNvPr id="44038" name="Text Box 6"/>
          <p:cNvSpPr txBox="1">
            <a:spLocks noChangeArrowheads="1"/>
          </p:cNvSpPr>
          <p:nvPr/>
        </p:nvSpPr>
        <p:spPr bwMode="auto">
          <a:xfrm>
            <a:off x="1752600" y="5257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1  Physical</a:t>
            </a:r>
          </a:p>
        </p:txBody>
      </p:sp>
      <p:sp>
        <p:nvSpPr>
          <p:cNvPr id="44039" name="Text Box 7"/>
          <p:cNvSpPr txBox="1">
            <a:spLocks noChangeArrowheads="1"/>
          </p:cNvSpPr>
          <p:nvPr/>
        </p:nvSpPr>
        <p:spPr bwMode="auto">
          <a:xfrm>
            <a:off x="1752600" y="4495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2  Data Link</a:t>
            </a:r>
          </a:p>
        </p:txBody>
      </p:sp>
      <p:sp>
        <p:nvSpPr>
          <p:cNvPr id="44040" name="Text Box 8"/>
          <p:cNvSpPr txBox="1">
            <a:spLocks noChangeArrowheads="1"/>
          </p:cNvSpPr>
          <p:nvPr/>
        </p:nvSpPr>
        <p:spPr bwMode="auto">
          <a:xfrm>
            <a:off x="1752600" y="3733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3  Network</a:t>
            </a:r>
          </a:p>
        </p:txBody>
      </p:sp>
      <p:sp>
        <p:nvSpPr>
          <p:cNvPr id="44041" name="Text Box 9"/>
          <p:cNvSpPr txBox="1">
            <a:spLocks noChangeArrowheads="1"/>
          </p:cNvSpPr>
          <p:nvPr/>
        </p:nvSpPr>
        <p:spPr bwMode="auto">
          <a:xfrm>
            <a:off x="4267201" y="2971800"/>
            <a:ext cx="53498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a:latin typeface="Arial" panose="020B0604020202020204" pitchFamily="34" charset="0"/>
              </a:rPr>
              <a:t>NETWORK LAYER</a:t>
            </a:r>
            <a:endParaRPr lang="en-US" altLang="en-US" sz="2000">
              <a:latin typeface="Arial" panose="020B0604020202020204" pitchFamily="34" charset="0"/>
            </a:endParaRPr>
          </a:p>
        </p:txBody>
      </p:sp>
      <p:sp>
        <p:nvSpPr>
          <p:cNvPr id="2" name="Date Placeholder 1"/>
          <p:cNvSpPr>
            <a:spLocks noGrp="1"/>
          </p:cNvSpPr>
          <p:nvPr>
            <p:ph type="dt" sz="half" idx="10"/>
          </p:nvPr>
        </p:nvSpPr>
        <p:spPr/>
        <p:txBody>
          <a:bodyPr/>
          <a:lstStyle/>
          <a:p>
            <a:fld id="{F5F75F4F-6446-4B5B-8156-4914B17664A5}"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
        <p:nvSpPr>
          <p:cNvPr id="4" name="Slide Number Placeholder 3"/>
          <p:cNvSpPr>
            <a:spLocks noGrp="1"/>
          </p:cNvSpPr>
          <p:nvPr>
            <p:ph type="sldNum" sz="quarter" idx="12"/>
          </p:nvPr>
        </p:nvSpPr>
        <p:spPr/>
        <p:txBody>
          <a:bodyPr/>
          <a:lstStyle/>
          <a:p>
            <a:fld id="{D8D3D6AC-B7BE-4494-8FAB-4CDD0FE9DB2B}" type="slidenum">
              <a:rPr lang="en-US" smtClean="0"/>
              <a:t>85</a:t>
            </a:fld>
            <a:endParaRPr lang="en-US"/>
          </a:p>
        </p:txBody>
      </p:sp>
    </p:spTree>
    <p:extLst>
      <p:ext uri="{BB962C8B-B14F-4D97-AF65-F5344CB8AC3E}">
        <p14:creationId xmlns:p14="http://schemas.microsoft.com/office/powerpoint/2010/main" val="7951807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1752600" y="685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7  Application</a:t>
            </a:r>
          </a:p>
        </p:txBody>
      </p:sp>
      <p:sp>
        <p:nvSpPr>
          <p:cNvPr id="45059" name="Text Box 3"/>
          <p:cNvSpPr txBox="1">
            <a:spLocks noChangeArrowheads="1"/>
          </p:cNvSpPr>
          <p:nvPr/>
        </p:nvSpPr>
        <p:spPr bwMode="auto">
          <a:xfrm>
            <a:off x="1752600" y="1447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6  Presentation</a:t>
            </a:r>
          </a:p>
        </p:txBody>
      </p:sp>
      <p:sp>
        <p:nvSpPr>
          <p:cNvPr id="45060" name="Text Box 4"/>
          <p:cNvSpPr txBox="1">
            <a:spLocks noChangeArrowheads="1"/>
          </p:cNvSpPr>
          <p:nvPr/>
        </p:nvSpPr>
        <p:spPr bwMode="auto">
          <a:xfrm>
            <a:off x="1752600" y="2209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5  Session</a:t>
            </a:r>
          </a:p>
        </p:txBody>
      </p:sp>
      <p:sp>
        <p:nvSpPr>
          <p:cNvPr id="45061" name="Text Box 5"/>
          <p:cNvSpPr txBox="1">
            <a:spLocks noChangeArrowheads="1"/>
          </p:cNvSpPr>
          <p:nvPr/>
        </p:nvSpPr>
        <p:spPr bwMode="auto">
          <a:xfrm>
            <a:off x="1752600" y="2971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4  Transport</a:t>
            </a:r>
          </a:p>
        </p:txBody>
      </p:sp>
      <p:sp>
        <p:nvSpPr>
          <p:cNvPr id="45062" name="Text Box 6"/>
          <p:cNvSpPr txBox="1">
            <a:spLocks noChangeArrowheads="1"/>
          </p:cNvSpPr>
          <p:nvPr/>
        </p:nvSpPr>
        <p:spPr bwMode="auto">
          <a:xfrm>
            <a:off x="1752600" y="5257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1  Physical</a:t>
            </a:r>
          </a:p>
        </p:txBody>
      </p:sp>
      <p:sp>
        <p:nvSpPr>
          <p:cNvPr id="45063" name="Text Box 7"/>
          <p:cNvSpPr txBox="1">
            <a:spLocks noChangeArrowheads="1"/>
          </p:cNvSpPr>
          <p:nvPr/>
        </p:nvSpPr>
        <p:spPr bwMode="auto">
          <a:xfrm>
            <a:off x="1752600" y="4495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2  Data Link</a:t>
            </a:r>
          </a:p>
        </p:txBody>
      </p:sp>
      <p:sp>
        <p:nvSpPr>
          <p:cNvPr id="45064" name="Text Box 8"/>
          <p:cNvSpPr txBox="1">
            <a:spLocks noChangeArrowheads="1"/>
          </p:cNvSpPr>
          <p:nvPr/>
        </p:nvSpPr>
        <p:spPr bwMode="auto">
          <a:xfrm>
            <a:off x="1752600" y="3733801"/>
            <a:ext cx="1752600" cy="587375"/>
          </a:xfrm>
          <a:prstGeom prst="rect">
            <a:avLst/>
          </a:prstGeom>
          <a:solidFill>
            <a:srgbClr val="FFFF99"/>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b="1"/>
              <a:t>3  Network</a:t>
            </a:r>
          </a:p>
        </p:txBody>
      </p:sp>
      <p:sp>
        <p:nvSpPr>
          <p:cNvPr id="45065" name="Text Box 9"/>
          <p:cNvSpPr txBox="1">
            <a:spLocks noChangeArrowheads="1"/>
          </p:cNvSpPr>
          <p:nvPr/>
        </p:nvSpPr>
        <p:spPr bwMode="auto">
          <a:xfrm>
            <a:off x="3810000" y="685801"/>
            <a:ext cx="6400800" cy="466725"/>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a:solidFill>
                  <a:srgbClr val="FF9900"/>
                </a:solidFill>
                <a:latin typeface="Arial" panose="020B0604020202020204" pitchFamily="34" charset="0"/>
              </a:rPr>
              <a:t>OVERVIEW</a:t>
            </a:r>
          </a:p>
        </p:txBody>
      </p:sp>
      <p:sp>
        <p:nvSpPr>
          <p:cNvPr id="45067" name="Text Box 11"/>
          <p:cNvSpPr txBox="1">
            <a:spLocks noChangeArrowheads="1"/>
          </p:cNvSpPr>
          <p:nvPr/>
        </p:nvSpPr>
        <p:spPr bwMode="auto">
          <a:xfrm>
            <a:off x="3810000" y="1295400"/>
            <a:ext cx="6400800" cy="429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endParaRPr lang="en-US" altLang="en-US" sz="800">
              <a:latin typeface="Arial" panose="020B0604020202020204" pitchFamily="34" charset="0"/>
            </a:endParaRPr>
          </a:p>
          <a:p>
            <a:pPr>
              <a:buFontTx/>
              <a:buAutoNum type="arabicPeriod"/>
            </a:pPr>
            <a:r>
              <a:rPr lang="en-US" altLang="en-US" sz="2000">
                <a:solidFill>
                  <a:schemeClr val="accent2"/>
                </a:solidFill>
                <a:latin typeface="Arial" panose="020B0604020202020204" pitchFamily="34" charset="0"/>
              </a:rPr>
              <a:t>Routing Algorithms</a:t>
            </a:r>
          </a:p>
          <a:p>
            <a:pPr lvl="1">
              <a:buFontTx/>
              <a:buChar char="•"/>
            </a:pPr>
            <a:r>
              <a:rPr lang="en-US" altLang="en-US" sz="2000">
                <a:latin typeface="Arial" panose="020B0604020202020204" pitchFamily="34" charset="0"/>
              </a:rPr>
              <a:t>Shortest Path</a:t>
            </a:r>
          </a:p>
          <a:p>
            <a:pPr lvl="1">
              <a:buFontTx/>
              <a:buChar char="•"/>
            </a:pPr>
            <a:r>
              <a:rPr lang="en-US" altLang="en-US" sz="2000">
                <a:latin typeface="Arial" panose="020B0604020202020204" pitchFamily="34" charset="0"/>
              </a:rPr>
              <a:t>Flooding</a:t>
            </a:r>
          </a:p>
          <a:p>
            <a:pPr lvl="1">
              <a:buFontTx/>
              <a:buChar char="•"/>
            </a:pPr>
            <a:r>
              <a:rPr lang="en-US" altLang="en-US" sz="2000">
                <a:latin typeface="Arial" panose="020B0604020202020204" pitchFamily="34" charset="0"/>
              </a:rPr>
              <a:t>Flow-based</a:t>
            </a:r>
          </a:p>
          <a:p>
            <a:pPr lvl="1">
              <a:buFontTx/>
              <a:buChar char="•"/>
            </a:pPr>
            <a:r>
              <a:rPr lang="en-US" altLang="en-US" sz="2000">
                <a:latin typeface="Arial" panose="020B0604020202020204" pitchFamily="34" charset="0"/>
              </a:rPr>
              <a:t>Distance Vector</a:t>
            </a:r>
          </a:p>
          <a:p>
            <a:pPr lvl="1">
              <a:buFontTx/>
              <a:buChar char="•"/>
            </a:pPr>
            <a:r>
              <a:rPr lang="en-US" altLang="en-US" sz="2000">
                <a:latin typeface="Arial" panose="020B0604020202020204" pitchFamily="34" charset="0"/>
              </a:rPr>
              <a:t>Link State</a:t>
            </a:r>
          </a:p>
          <a:p>
            <a:pPr lvl="1">
              <a:buFontTx/>
              <a:buChar char="•"/>
            </a:pPr>
            <a:r>
              <a:rPr lang="en-US" altLang="en-US" sz="2000">
                <a:latin typeface="Arial" panose="020B0604020202020204" pitchFamily="34" charset="0"/>
              </a:rPr>
              <a:t>Hierarchical</a:t>
            </a:r>
          </a:p>
          <a:p>
            <a:pPr lvl="1">
              <a:buFontTx/>
              <a:buChar char="•"/>
            </a:pPr>
            <a:r>
              <a:rPr lang="en-US" altLang="en-US" sz="2000">
                <a:latin typeface="Arial" panose="020B0604020202020204" pitchFamily="34" charset="0"/>
              </a:rPr>
              <a:t>Broadcast</a:t>
            </a:r>
          </a:p>
          <a:p>
            <a:pPr lvl="1">
              <a:buFontTx/>
              <a:buChar char="•"/>
            </a:pPr>
            <a:r>
              <a:rPr lang="en-US" altLang="en-US" sz="2000">
                <a:latin typeface="Arial" panose="020B0604020202020204" pitchFamily="34" charset="0"/>
              </a:rPr>
              <a:t>Multicast</a:t>
            </a:r>
          </a:p>
          <a:p>
            <a:pPr lvl="1">
              <a:buFontTx/>
              <a:buChar char="•"/>
            </a:pPr>
            <a:r>
              <a:rPr lang="en-US" altLang="en-US" sz="2000">
                <a:latin typeface="Arial" panose="020B0604020202020204" pitchFamily="34" charset="0"/>
              </a:rPr>
              <a:t>Routing for Mobile Hosts</a:t>
            </a:r>
          </a:p>
          <a:p>
            <a:pPr>
              <a:buFontTx/>
              <a:buAutoNum type="arabicPeriod"/>
            </a:pPr>
            <a:r>
              <a:rPr lang="en-US" altLang="en-US" sz="2000">
                <a:solidFill>
                  <a:schemeClr val="accent2"/>
                </a:solidFill>
                <a:latin typeface="Arial" panose="020B0604020202020204" pitchFamily="34" charset="0"/>
              </a:rPr>
              <a:t>Congestion control</a:t>
            </a:r>
          </a:p>
          <a:p>
            <a:pPr>
              <a:buFontTx/>
              <a:buAutoNum type="arabicPeriod"/>
            </a:pPr>
            <a:r>
              <a:rPr lang="en-US" altLang="en-US" sz="2000">
                <a:solidFill>
                  <a:schemeClr val="accent2"/>
                </a:solidFill>
                <a:latin typeface="Arial" panose="020B0604020202020204" pitchFamily="34" charset="0"/>
              </a:rPr>
              <a:t>IP Addressing</a:t>
            </a:r>
          </a:p>
          <a:p>
            <a:pPr>
              <a:buFontTx/>
              <a:buAutoNum type="arabicPeriod"/>
            </a:pPr>
            <a:r>
              <a:rPr lang="en-US" altLang="en-US" sz="2000">
                <a:solidFill>
                  <a:schemeClr val="accent2"/>
                </a:solidFill>
                <a:latin typeface="Arial" panose="020B0604020202020204" pitchFamily="34" charset="0"/>
              </a:rPr>
              <a:t>Routers</a:t>
            </a:r>
          </a:p>
          <a:p>
            <a:endParaRPr lang="en-US" altLang="en-US" sz="800">
              <a:solidFill>
                <a:schemeClr val="accent2"/>
              </a:solidFill>
              <a:latin typeface="Arial" panose="020B0604020202020204" pitchFamily="34" charset="0"/>
            </a:endParaRPr>
          </a:p>
        </p:txBody>
      </p:sp>
      <p:sp>
        <p:nvSpPr>
          <p:cNvPr id="2" name="Date Placeholder 1"/>
          <p:cNvSpPr>
            <a:spLocks noGrp="1"/>
          </p:cNvSpPr>
          <p:nvPr>
            <p:ph type="dt" sz="half" idx="10"/>
          </p:nvPr>
        </p:nvSpPr>
        <p:spPr/>
        <p:txBody>
          <a:bodyPr/>
          <a:lstStyle/>
          <a:p>
            <a:fld id="{CB2F5AD6-2F9C-4F2E-97BB-27FAD0BA4433}"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
        <p:nvSpPr>
          <p:cNvPr id="4" name="Slide Number Placeholder 3"/>
          <p:cNvSpPr>
            <a:spLocks noGrp="1"/>
          </p:cNvSpPr>
          <p:nvPr>
            <p:ph type="sldNum" sz="quarter" idx="12"/>
          </p:nvPr>
        </p:nvSpPr>
        <p:spPr/>
        <p:txBody>
          <a:bodyPr/>
          <a:lstStyle/>
          <a:p>
            <a:fld id="{D8D3D6AC-B7BE-4494-8FAB-4CDD0FE9DB2B}" type="slidenum">
              <a:rPr lang="en-US" smtClean="0"/>
              <a:t>86</a:t>
            </a:fld>
            <a:endParaRPr lang="en-US"/>
          </a:p>
        </p:txBody>
      </p:sp>
    </p:spTree>
    <p:extLst>
      <p:ext uri="{BB962C8B-B14F-4D97-AF65-F5344CB8AC3E}">
        <p14:creationId xmlns:p14="http://schemas.microsoft.com/office/powerpoint/2010/main" val="354360816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1752600" y="685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7  Application</a:t>
            </a:r>
          </a:p>
        </p:txBody>
      </p:sp>
      <p:sp>
        <p:nvSpPr>
          <p:cNvPr id="47107" name="Text Box 3"/>
          <p:cNvSpPr txBox="1">
            <a:spLocks noChangeArrowheads="1"/>
          </p:cNvSpPr>
          <p:nvPr/>
        </p:nvSpPr>
        <p:spPr bwMode="auto">
          <a:xfrm>
            <a:off x="1752600" y="1447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6  Presentation</a:t>
            </a:r>
          </a:p>
        </p:txBody>
      </p:sp>
      <p:sp>
        <p:nvSpPr>
          <p:cNvPr id="47108" name="Text Box 4"/>
          <p:cNvSpPr txBox="1">
            <a:spLocks noChangeArrowheads="1"/>
          </p:cNvSpPr>
          <p:nvPr/>
        </p:nvSpPr>
        <p:spPr bwMode="auto">
          <a:xfrm>
            <a:off x="1752600" y="2209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5  Session</a:t>
            </a:r>
          </a:p>
        </p:txBody>
      </p:sp>
      <p:sp>
        <p:nvSpPr>
          <p:cNvPr id="47109" name="Text Box 5"/>
          <p:cNvSpPr txBox="1">
            <a:spLocks noChangeArrowheads="1"/>
          </p:cNvSpPr>
          <p:nvPr/>
        </p:nvSpPr>
        <p:spPr bwMode="auto">
          <a:xfrm>
            <a:off x="1752600" y="2971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4  Transport</a:t>
            </a:r>
          </a:p>
        </p:txBody>
      </p:sp>
      <p:sp>
        <p:nvSpPr>
          <p:cNvPr id="47110" name="Text Box 6"/>
          <p:cNvSpPr txBox="1">
            <a:spLocks noChangeArrowheads="1"/>
          </p:cNvSpPr>
          <p:nvPr/>
        </p:nvSpPr>
        <p:spPr bwMode="auto">
          <a:xfrm>
            <a:off x="1752600" y="5257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1  Physical</a:t>
            </a:r>
          </a:p>
        </p:txBody>
      </p:sp>
      <p:sp>
        <p:nvSpPr>
          <p:cNvPr id="47111" name="Text Box 7"/>
          <p:cNvSpPr txBox="1">
            <a:spLocks noChangeArrowheads="1"/>
          </p:cNvSpPr>
          <p:nvPr/>
        </p:nvSpPr>
        <p:spPr bwMode="auto">
          <a:xfrm>
            <a:off x="1752600" y="4495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2  Data Link</a:t>
            </a:r>
          </a:p>
        </p:txBody>
      </p:sp>
      <p:sp>
        <p:nvSpPr>
          <p:cNvPr id="47112" name="Text Box 8"/>
          <p:cNvSpPr txBox="1">
            <a:spLocks noChangeArrowheads="1"/>
          </p:cNvSpPr>
          <p:nvPr/>
        </p:nvSpPr>
        <p:spPr bwMode="auto">
          <a:xfrm>
            <a:off x="1752600" y="3733801"/>
            <a:ext cx="1752600" cy="587375"/>
          </a:xfrm>
          <a:prstGeom prst="rect">
            <a:avLst/>
          </a:prstGeom>
          <a:solidFill>
            <a:srgbClr val="FFFF99"/>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b="1"/>
              <a:t>3  Network</a:t>
            </a:r>
          </a:p>
        </p:txBody>
      </p:sp>
      <p:sp>
        <p:nvSpPr>
          <p:cNvPr id="47113" name="Text Box 9"/>
          <p:cNvSpPr txBox="1">
            <a:spLocks noChangeArrowheads="1"/>
          </p:cNvSpPr>
          <p:nvPr/>
        </p:nvSpPr>
        <p:spPr bwMode="auto">
          <a:xfrm>
            <a:off x="3810000" y="685801"/>
            <a:ext cx="6400800" cy="466725"/>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a:solidFill>
                  <a:srgbClr val="FF9900"/>
                </a:solidFill>
                <a:latin typeface="Arial" panose="020B0604020202020204" pitchFamily="34" charset="0"/>
              </a:rPr>
              <a:t>ROUTING ALGORITHMS</a:t>
            </a:r>
          </a:p>
        </p:txBody>
      </p:sp>
      <p:sp>
        <p:nvSpPr>
          <p:cNvPr id="47114" name="Text Box 10"/>
          <p:cNvSpPr txBox="1">
            <a:spLocks noChangeArrowheads="1"/>
          </p:cNvSpPr>
          <p:nvPr/>
        </p:nvSpPr>
        <p:spPr bwMode="auto">
          <a:xfrm>
            <a:off x="3810000" y="1295400"/>
            <a:ext cx="6400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endParaRPr lang="en-US" altLang="en-US" sz="800">
              <a:latin typeface="Arial" panose="020B0604020202020204" pitchFamily="34" charset="0"/>
            </a:endParaRPr>
          </a:p>
          <a:p>
            <a:r>
              <a:rPr lang="en-US" altLang="en-US" sz="2000" b="1">
                <a:solidFill>
                  <a:schemeClr val="accent2"/>
                </a:solidFill>
                <a:latin typeface="Arial" panose="020B0604020202020204" pitchFamily="34" charset="0"/>
              </a:rPr>
              <a:t>1.  Shortest Path</a:t>
            </a:r>
          </a:p>
          <a:p>
            <a:endParaRPr lang="en-US" altLang="en-US" sz="800">
              <a:solidFill>
                <a:schemeClr val="accent2"/>
              </a:solidFill>
              <a:latin typeface="Arial" panose="020B0604020202020204" pitchFamily="34" charset="0"/>
            </a:endParaRPr>
          </a:p>
        </p:txBody>
      </p:sp>
      <p:sp>
        <p:nvSpPr>
          <p:cNvPr id="47115" name="Oval 11"/>
          <p:cNvSpPr>
            <a:spLocks noChangeArrowheads="1"/>
          </p:cNvSpPr>
          <p:nvPr/>
        </p:nvSpPr>
        <p:spPr bwMode="auto">
          <a:xfrm>
            <a:off x="4267200" y="3505200"/>
            <a:ext cx="533400" cy="533400"/>
          </a:xfrm>
          <a:prstGeom prst="ellipse">
            <a:avLst/>
          </a:prstGeom>
          <a:noFill/>
          <a:ln w="9525">
            <a:solidFill>
              <a:schemeClr val="accent2"/>
            </a:solidFill>
            <a:round/>
            <a:headEnd/>
            <a:tailEnd/>
          </a:ln>
          <a:effectLst/>
          <a:extLst>
            <a:ext uri="{909E8E84-426E-40DD-AFC4-6F175D3DCCD1}">
              <a14:hiddenFill xmlns:a14="http://schemas.microsoft.com/office/drawing/2010/main">
                <a:solidFill>
                  <a:srgbClr val="3366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a:t>A</a:t>
            </a:r>
          </a:p>
        </p:txBody>
      </p:sp>
      <p:sp>
        <p:nvSpPr>
          <p:cNvPr id="47116" name="Oval 12"/>
          <p:cNvSpPr>
            <a:spLocks noChangeArrowheads="1"/>
          </p:cNvSpPr>
          <p:nvPr/>
        </p:nvSpPr>
        <p:spPr bwMode="auto">
          <a:xfrm>
            <a:off x="7239000" y="2286000"/>
            <a:ext cx="533400" cy="533400"/>
          </a:xfrm>
          <a:prstGeom prst="ellipse">
            <a:avLst/>
          </a:prstGeom>
          <a:noFill/>
          <a:ln w="9525">
            <a:solidFill>
              <a:schemeClr val="accent2"/>
            </a:solidFill>
            <a:round/>
            <a:headEnd/>
            <a:tailEnd/>
          </a:ln>
          <a:effectLst/>
          <a:extLst>
            <a:ext uri="{909E8E84-426E-40DD-AFC4-6F175D3DCCD1}">
              <a14:hiddenFill xmlns:a14="http://schemas.microsoft.com/office/drawing/2010/main">
                <a:solidFill>
                  <a:srgbClr val="3366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a:t>C</a:t>
            </a:r>
          </a:p>
        </p:txBody>
      </p:sp>
      <p:sp>
        <p:nvSpPr>
          <p:cNvPr id="47117" name="Oval 13"/>
          <p:cNvSpPr>
            <a:spLocks noChangeArrowheads="1"/>
          </p:cNvSpPr>
          <p:nvPr/>
        </p:nvSpPr>
        <p:spPr bwMode="auto">
          <a:xfrm>
            <a:off x="6629400" y="3657600"/>
            <a:ext cx="533400" cy="533400"/>
          </a:xfrm>
          <a:prstGeom prst="ellipse">
            <a:avLst/>
          </a:prstGeom>
          <a:noFill/>
          <a:ln w="9525">
            <a:solidFill>
              <a:schemeClr val="accent2"/>
            </a:solidFill>
            <a:round/>
            <a:headEnd/>
            <a:tailEnd/>
          </a:ln>
          <a:effectLst/>
          <a:extLst>
            <a:ext uri="{909E8E84-426E-40DD-AFC4-6F175D3DCCD1}">
              <a14:hiddenFill xmlns:a14="http://schemas.microsoft.com/office/drawing/2010/main">
                <a:solidFill>
                  <a:srgbClr val="3366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a:t>D</a:t>
            </a:r>
          </a:p>
        </p:txBody>
      </p:sp>
      <p:sp>
        <p:nvSpPr>
          <p:cNvPr id="47118" name="Oval 14"/>
          <p:cNvSpPr>
            <a:spLocks noChangeArrowheads="1"/>
          </p:cNvSpPr>
          <p:nvPr/>
        </p:nvSpPr>
        <p:spPr bwMode="auto">
          <a:xfrm>
            <a:off x="5257800" y="2286000"/>
            <a:ext cx="533400" cy="533400"/>
          </a:xfrm>
          <a:prstGeom prst="ellipse">
            <a:avLst/>
          </a:prstGeom>
          <a:noFill/>
          <a:ln w="9525">
            <a:solidFill>
              <a:schemeClr val="accent2"/>
            </a:solidFill>
            <a:round/>
            <a:headEnd/>
            <a:tailEnd/>
          </a:ln>
          <a:effectLst/>
          <a:extLst>
            <a:ext uri="{909E8E84-426E-40DD-AFC4-6F175D3DCCD1}">
              <a14:hiddenFill xmlns:a14="http://schemas.microsoft.com/office/drawing/2010/main">
                <a:solidFill>
                  <a:srgbClr val="3366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a:t>B</a:t>
            </a:r>
          </a:p>
        </p:txBody>
      </p:sp>
      <p:sp>
        <p:nvSpPr>
          <p:cNvPr id="47119" name="Oval 15"/>
          <p:cNvSpPr>
            <a:spLocks noChangeArrowheads="1"/>
          </p:cNvSpPr>
          <p:nvPr/>
        </p:nvSpPr>
        <p:spPr bwMode="auto">
          <a:xfrm>
            <a:off x="5410200" y="4876800"/>
            <a:ext cx="533400" cy="533400"/>
          </a:xfrm>
          <a:prstGeom prst="ellipse">
            <a:avLst/>
          </a:prstGeom>
          <a:noFill/>
          <a:ln w="9525">
            <a:solidFill>
              <a:schemeClr val="accent2"/>
            </a:solidFill>
            <a:round/>
            <a:headEnd/>
            <a:tailEnd/>
          </a:ln>
          <a:effectLst/>
          <a:extLst>
            <a:ext uri="{909E8E84-426E-40DD-AFC4-6F175D3DCCD1}">
              <a14:hiddenFill xmlns:a14="http://schemas.microsoft.com/office/drawing/2010/main">
                <a:solidFill>
                  <a:srgbClr val="3366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a:t>E</a:t>
            </a:r>
          </a:p>
        </p:txBody>
      </p:sp>
      <p:sp>
        <p:nvSpPr>
          <p:cNvPr id="47120" name="Oval 16"/>
          <p:cNvSpPr>
            <a:spLocks noChangeArrowheads="1"/>
          </p:cNvSpPr>
          <p:nvPr/>
        </p:nvSpPr>
        <p:spPr bwMode="auto">
          <a:xfrm>
            <a:off x="8839200" y="4114800"/>
            <a:ext cx="533400" cy="533400"/>
          </a:xfrm>
          <a:prstGeom prst="ellipse">
            <a:avLst/>
          </a:prstGeom>
          <a:noFill/>
          <a:ln w="9525">
            <a:solidFill>
              <a:schemeClr val="accent2"/>
            </a:solidFill>
            <a:round/>
            <a:headEnd/>
            <a:tailEnd/>
          </a:ln>
          <a:effectLst/>
          <a:extLst>
            <a:ext uri="{909E8E84-426E-40DD-AFC4-6F175D3DCCD1}">
              <a14:hiddenFill xmlns:a14="http://schemas.microsoft.com/office/drawing/2010/main">
                <a:solidFill>
                  <a:srgbClr val="3366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a:t>F</a:t>
            </a:r>
          </a:p>
        </p:txBody>
      </p:sp>
      <p:sp>
        <p:nvSpPr>
          <p:cNvPr id="47121" name="Line 17"/>
          <p:cNvSpPr>
            <a:spLocks noChangeShapeType="1"/>
          </p:cNvSpPr>
          <p:nvPr/>
        </p:nvSpPr>
        <p:spPr bwMode="auto">
          <a:xfrm flipV="1">
            <a:off x="4648200" y="2819400"/>
            <a:ext cx="762000" cy="76200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2" name="Line 18"/>
          <p:cNvSpPr>
            <a:spLocks noChangeShapeType="1"/>
          </p:cNvSpPr>
          <p:nvPr/>
        </p:nvSpPr>
        <p:spPr bwMode="auto">
          <a:xfrm>
            <a:off x="5791200" y="2590800"/>
            <a:ext cx="1447800"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3" name="Line 19"/>
          <p:cNvSpPr>
            <a:spLocks noChangeShapeType="1"/>
          </p:cNvSpPr>
          <p:nvPr/>
        </p:nvSpPr>
        <p:spPr bwMode="auto">
          <a:xfrm flipV="1">
            <a:off x="7010400" y="2819400"/>
            <a:ext cx="381000" cy="83820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4" name="Line 20"/>
          <p:cNvSpPr>
            <a:spLocks noChangeShapeType="1"/>
          </p:cNvSpPr>
          <p:nvPr/>
        </p:nvSpPr>
        <p:spPr bwMode="auto">
          <a:xfrm>
            <a:off x="4724400" y="3962400"/>
            <a:ext cx="762000" cy="99060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5" name="Line 21"/>
          <p:cNvSpPr>
            <a:spLocks noChangeShapeType="1"/>
          </p:cNvSpPr>
          <p:nvPr/>
        </p:nvSpPr>
        <p:spPr bwMode="auto">
          <a:xfrm flipV="1">
            <a:off x="5867400" y="4114800"/>
            <a:ext cx="838200" cy="83820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6" name="Line 22"/>
          <p:cNvSpPr>
            <a:spLocks noChangeShapeType="1"/>
          </p:cNvSpPr>
          <p:nvPr/>
        </p:nvSpPr>
        <p:spPr bwMode="auto">
          <a:xfrm flipV="1">
            <a:off x="4800600" y="2743200"/>
            <a:ext cx="2514600" cy="99060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7" name="Line 23"/>
          <p:cNvSpPr>
            <a:spLocks noChangeShapeType="1"/>
          </p:cNvSpPr>
          <p:nvPr/>
        </p:nvSpPr>
        <p:spPr bwMode="auto">
          <a:xfrm flipV="1">
            <a:off x="5943600" y="4419600"/>
            <a:ext cx="2895600" cy="76200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8" name="Line 24"/>
          <p:cNvSpPr>
            <a:spLocks noChangeShapeType="1"/>
          </p:cNvSpPr>
          <p:nvPr/>
        </p:nvSpPr>
        <p:spPr bwMode="auto">
          <a:xfrm>
            <a:off x="7162800" y="4038600"/>
            <a:ext cx="1676400" cy="22860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9" name="Line 25"/>
          <p:cNvSpPr>
            <a:spLocks noChangeShapeType="1"/>
          </p:cNvSpPr>
          <p:nvPr/>
        </p:nvSpPr>
        <p:spPr bwMode="auto">
          <a:xfrm>
            <a:off x="7696200" y="2743200"/>
            <a:ext cx="1371600" cy="137160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30" name="Line 26"/>
          <p:cNvSpPr>
            <a:spLocks noChangeShapeType="1"/>
          </p:cNvSpPr>
          <p:nvPr/>
        </p:nvSpPr>
        <p:spPr bwMode="auto">
          <a:xfrm>
            <a:off x="5715000" y="2743200"/>
            <a:ext cx="990600" cy="99060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31" name="Text Box 27"/>
          <p:cNvSpPr txBox="1">
            <a:spLocks noChangeArrowheads="1"/>
          </p:cNvSpPr>
          <p:nvPr/>
        </p:nvSpPr>
        <p:spPr bwMode="auto">
          <a:xfrm>
            <a:off x="4632325" y="2708276"/>
            <a:ext cx="3401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t>2</a:t>
            </a:r>
          </a:p>
        </p:txBody>
      </p:sp>
      <p:sp>
        <p:nvSpPr>
          <p:cNvPr id="47132" name="Text Box 28"/>
          <p:cNvSpPr txBox="1">
            <a:spLocks noChangeArrowheads="1"/>
          </p:cNvSpPr>
          <p:nvPr/>
        </p:nvSpPr>
        <p:spPr bwMode="auto">
          <a:xfrm>
            <a:off x="4708525" y="4460876"/>
            <a:ext cx="3401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t>2</a:t>
            </a:r>
          </a:p>
        </p:txBody>
      </p:sp>
      <p:sp>
        <p:nvSpPr>
          <p:cNvPr id="47133" name="Text Box 29"/>
          <p:cNvSpPr txBox="1">
            <a:spLocks noChangeArrowheads="1"/>
          </p:cNvSpPr>
          <p:nvPr/>
        </p:nvSpPr>
        <p:spPr bwMode="auto">
          <a:xfrm>
            <a:off x="6172200" y="3352801"/>
            <a:ext cx="3401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t>2</a:t>
            </a:r>
          </a:p>
        </p:txBody>
      </p:sp>
      <p:sp>
        <p:nvSpPr>
          <p:cNvPr id="47134" name="Text Box 30"/>
          <p:cNvSpPr txBox="1">
            <a:spLocks noChangeArrowheads="1"/>
          </p:cNvSpPr>
          <p:nvPr/>
        </p:nvSpPr>
        <p:spPr bwMode="auto">
          <a:xfrm>
            <a:off x="6232525" y="4232276"/>
            <a:ext cx="3401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t>1</a:t>
            </a:r>
          </a:p>
        </p:txBody>
      </p:sp>
      <p:sp>
        <p:nvSpPr>
          <p:cNvPr id="47135" name="Text Box 31"/>
          <p:cNvSpPr txBox="1">
            <a:spLocks noChangeArrowheads="1"/>
          </p:cNvSpPr>
          <p:nvPr/>
        </p:nvSpPr>
        <p:spPr bwMode="auto">
          <a:xfrm>
            <a:off x="7239000" y="4419601"/>
            <a:ext cx="3401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t>2</a:t>
            </a:r>
          </a:p>
        </p:txBody>
      </p:sp>
      <p:sp>
        <p:nvSpPr>
          <p:cNvPr id="47136" name="Text Box 32"/>
          <p:cNvSpPr txBox="1">
            <a:spLocks noChangeArrowheads="1"/>
          </p:cNvSpPr>
          <p:nvPr/>
        </p:nvSpPr>
        <p:spPr bwMode="auto">
          <a:xfrm>
            <a:off x="7832725" y="3851276"/>
            <a:ext cx="3401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t>1</a:t>
            </a:r>
          </a:p>
        </p:txBody>
      </p:sp>
      <p:sp>
        <p:nvSpPr>
          <p:cNvPr id="47137" name="Text Box 33"/>
          <p:cNvSpPr txBox="1">
            <a:spLocks noChangeArrowheads="1"/>
          </p:cNvSpPr>
          <p:nvPr/>
        </p:nvSpPr>
        <p:spPr bwMode="auto">
          <a:xfrm>
            <a:off x="6232525" y="2327276"/>
            <a:ext cx="3401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t>1</a:t>
            </a:r>
          </a:p>
        </p:txBody>
      </p:sp>
      <p:sp>
        <p:nvSpPr>
          <p:cNvPr id="47138" name="Text Box 34"/>
          <p:cNvSpPr txBox="1">
            <a:spLocks noChangeArrowheads="1"/>
          </p:cNvSpPr>
          <p:nvPr/>
        </p:nvSpPr>
        <p:spPr bwMode="auto">
          <a:xfrm>
            <a:off x="8137525" y="3013076"/>
            <a:ext cx="3401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t>3</a:t>
            </a:r>
          </a:p>
        </p:txBody>
      </p:sp>
      <p:sp>
        <p:nvSpPr>
          <p:cNvPr id="47139" name="Text Box 35"/>
          <p:cNvSpPr txBox="1">
            <a:spLocks noChangeArrowheads="1"/>
          </p:cNvSpPr>
          <p:nvPr/>
        </p:nvSpPr>
        <p:spPr bwMode="auto">
          <a:xfrm>
            <a:off x="5410200" y="3048001"/>
            <a:ext cx="3401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t>3</a:t>
            </a:r>
          </a:p>
        </p:txBody>
      </p:sp>
      <p:sp>
        <p:nvSpPr>
          <p:cNvPr id="47140" name="Text Box 36"/>
          <p:cNvSpPr txBox="1">
            <a:spLocks noChangeArrowheads="1"/>
          </p:cNvSpPr>
          <p:nvPr/>
        </p:nvSpPr>
        <p:spPr bwMode="auto">
          <a:xfrm>
            <a:off x="7146925" y="2936876"/>
            <a:ext cx="3401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t>2</a:t>
            </a:r>
          </a:p>
        </p:txBody>
      </p:sp>
      <p:sp>
        <p:nvSpPr>
          <p:cNvPr id="47141" name="Text Box 37"/>
          <p:cNvSpPr txBox="1">
            <a:spLocks noChangeArrowheads="1"/>
          </p:cNvSpPr>
          <p:nvPr/>
        </p:nvSpPr>
        <p:spPr bwMode="auto">
          <a:xfrm>
            <a:off x="5181600" y="1981200"/>
            <a:ext cx="7602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B(A,2)</a:t>
            </a:r>
          </a:p>
        </p:txBody>
      </p:sp>
      <p:sp>
        <p:nvSpPr>
          <p:cNvPr id="47142" name="Text Box 38"/>
          <p:cNvSpPr txBox="1">
            <a:spLocks noChangeArrowheads="1"/>
          </p:cNvSpPr>
          <p:nvPr/>
        </p:nvSpPr>
        <p:spPr bwMode="auto">
          <a:xfrm>
            <a:off x="3810000" y="3124201"/>
            <a:ext cx="825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A(-,-)</a:t>
            </a:r>
          </a:p>
        </p:txBody>
      </p:sp>
      <p:sp>
        <p:nvSpPr>
          <p:cNvPr id="47143" name="Text Box 39"/>
          <p:cNvSpPr txBox="1">
            <a:spLocks noChangeArrowheads="1"/>
          </p:cNvSpPr>
          <p:nvPr/>
        </p:nvSpPr>
        <p:spPr bwMode="auto">
          <a:xfrm>
            <a:off x="5257800" y="4419600"/>
            <a:ext cx="7473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E(A,2)</a:t>
            </a:r>
          </a:p>
        </p:txBody>
      </p:sp>
      <p:sp>
        <p:nvSpPr>
          <p:cNvPr id="47144" name="Text Box 40"/>
          <p:cNvSpPr txBox="1">
            <a:spLocks noChangeArrowheads="1"/>
          </p:cNvSpPr>
          <p:nvPr/>
        </p:nvSpPr>
        <p:spPr bwMode="auto">
          <a:xfrm>
            <a:off x="7086600" y="1905000"/>
            <a:ext cx="7457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C(B,3)</a:t>
            </a:r>
          </a:p>
        </p:txBody>
      </p:sp>
      <p:sp>
        <p:nvSpPr>
          <p:cNvPr id="47145" name="Text Box 41"/>
          <p:cNvSpPr txBox="1">
            <a:spLocks noChangeArrowheads="1"/>
          </p:cNvSpPr>
          <p:nvPr/>
        </p:nvSpPr>
        <p:spPr bwMode="auto">
          <a:xfrm>
            <a:off x="6400801" y="3276600"/>
            <a:ext cx="75533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D(E,3)</a:t>
            </a:r>
          </a:p>
        </p:txBody>
      </p:sp>
      <p:sp>
        <p:nvSpPr>
          <p:cNvPr id="47146" name="Text Box 42"/>
          <p:cNvSpPr txBox="1">
            <a:spLocks noChangeArrowheads="1"/>
          </p:cNvSpPr>
          <p:nvPr/>
        </p:nvSpPr>
        <p:spPr bwMode="auto">
          <a:xfrm>
            <a:off x="8839200" y="3657600"/>
            <a:ext cx="7184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F(E,4)</a:t>
            </a:r>
          </a:p>
        </p:txBody>
      </p:sp>
      <p:sp>
        <p:nvSpPr>
          <p:cNvPr id="47147" name="Text Box 43"/>
          <p:cNvSpPr txBox="1">
            <a:spLocks noChangeArrowheads="1"/>
          </p:cNvSpPr>
          <p:nvPr/>
        </p:nvSpPr>
        <p:spPr bwMode="auto">
          <a:xfrm>
            <a:off x="4175125" y="5497514"/>
            <a:ext cx="2946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Arial" panose="020B0604020202020204" pitchFamily="34" charset="0"/>
              </a:rPr>
              <a:t>A – E – D – F </a:t>
            </a:r>
          </a:p>
          <a:p>
            <a:r>
              <a:rPr lang="en-US" altLang="en-US" sz="2000">
                <a:solidFill>
                  <a:schemeClr val="accent2"/>
                </a:solidFill>
                <a:latin typeface="Arial" panose="020B0604020202020204" pitchFamily="34" charset="0"/>
              </a:rPr>
              <a:t>A – E – F</a:t>
            </a:r>
            <a:r>
              <a:rPr lang="en-US" altLang="en-US" sz="2000">
                <a:latin typeface="Arial" panose="020B0604020202020204" pitchFamily="34" charset="0"/>
              </a:rPr>
              <a:t>  is the answer.</a:t>
            </a:r>
          </a:p>
        </p:txBody>
      </p:sp>
      <p:sp>
        <p:nvSpPr>
          <p:cNvPr id="2" name="Date Placeholder 1"/>
          <p:cNvSpPr>
            <a:spLocks noGrp="1"/>
          </p:cNvSpPr>
          <p:nvPr>
            <p:ph type="dt" sz="half" idx="10"/>
          </p:nvPr>
        </p:nvSpPr>
        <p:spPr/>
        <p:txBody>
          <a:bodyPr/>
          <a:lstStyle/>
          <a:p>
            <a:fld id="{D8F86958-80B5-451B-890D-99C7A099F88F}"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
        <p:nvSpPr>
          <p:cNvPr id="4" name="Slide Number Placeholder 3"/>
          <p:cNvSpPr>
            <a:spLocks noGrp="1"/>
          </p:cNvSpPr>
          <p:nvPr>
            <p:ph type="sldNum" sz="quarter" idx="12"/>
          </p:nvPr>
        </p:nvSpPr>
        <p:spPr/>
        <p:txBody>
          <a:bodyPr/>
          <a:lstStyle/>
          <a:p>
            <a:fld id="{D8D3D6AC-B7BE-4494-8FAB-4CDD0FE9DB2B}" type="slidenum">
              <a:rPr lang="en-US" smtClean="0"/>
              <a:t>87</a:t>
            </a:fld>
            <a:endParaRPr lang="en-US"/>
          </a:p>
        </p:txBody>
      </p:sp>
    </p:spTree>
    <p:extLst>
      <p:ext uri="{BB962C8B-B14F-4D97-AF65-F5344CB8AC3E}">
        <p14:creationId xmlns:p14="http://schemas.microsoft.com/office/powerpoint/2010/main" val="74164851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1752600" y="685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7  Application</a:t>
            </a:r>
          </a:p>
        </p:txBody>
      </p:sp>
      <p:sp>
        <p:nvSpPr>
          <p:cNvPr id="59395" name="Text Box 3"/>
          <p:cNvSpPr txBox="1">
            <a:spLocks noChangeArrowheads="1"/>
          </p:cNvSpPr>
          <p:nvPr/>
        </p:nvSpPr>
        <p:spPr bwMode="auto">
          <a:xfrm>
            <a:off x="1752600" y="1447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6  Presentation</a:t>
            </a:r>
          </a:p>
        </p:txBody>
      </p:sp>
      <p:sp>
        <p:nvSpPr>
          <p:cNvPr id="59396" name="Text Box 4"/>
          <p:cNvSpPr txBox="1">
            <a:spLocks noChangeArrowheads="1"/>
          </p:cNvSpPr>
          <p:nvPr/>
        </p:nvSpPr>
        <p:spPr bwMode="auto">
          <a:xfrm>
            <a:off x="1752600" y="2209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5  Session</a:t>
            </a:r>
          </a:p>
        </p:txBody>
      </p:sp>
      <p:sp>
        <p:nvSpPr>
          <p:cNvPr id="59397" name="Text Box 5"/>
          <p:cNvSpPr txBox="1">
            <a:spLocks noChangeArrowheads="1"/>
          </p:cNvSpPr>
          <p:nvPr/>
        </p:nvSpPr>
        <p:spPr bwMode="auto">
          <a:xfrm>
            <a:off x="1752600" y="2971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4  Transport</a:t>
            </a:r>
          </a:p>
        </p:txBody>
      </p:sp>
      <p:sp>
        <p:nvSpPr>
          <p:cNvPr id="59398" name="Text Box 6"/>
          <p:cNvSpPr txBox="1">
            <a:spLocks noChangeArrowheads="1"/>
          </p:cNvSpPr>
          <p:nvPr/>
        </p:nvSpPr>
        <p:spPr bwMode="auto">
          <a:xfrm>
            <a:off x="1752600" y="5257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1  Physical</a:t>
            </a:r>
          </a:p>
        </p:txBody>
      </p:sp>
      <p:sp>
        <p:nvSpPr>
          <p:cNvPr id="59399" name="Text Box 7"/>
          <p:cNvSpPr txBox="1">
            <a:spLocks noChangeArrowheads="1"/>
          </p:cNvSpPr>
          <p:nvPr/>
        </p:nvSpPr>
        <p:spPr bwMode="auto">
          <a:xfrm>
            <a:off x="1752600" y="4495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2  Data Link</a:t>
            </a:r>
          </a:p>
        </p:txBody>
      </p:sp>
      <p:sp>
        <p:nvSpPr>
          <p:cNvPr id="59400" name="Text Box 8"/>
          <p:cNvSpPr txBox="1">
            <a:spLocks noChangeArrowheads="1"/>
          </p:cNvSpPr>
          <p:nvPr/>
        </p:nvSpPr>
        <p:spPr bwMode="auto">
          <a:xfrm>
            <a:off x="1752600" y="3733801"/>
            <a:ext cx="1752600" cy="587375"/>
          </a:xfrm>
          <a:prstGeom prst="rect">
            <a:avLst/>
          </a:prstGeom>
          <a:solidFill>
            <a:srgbClr val="FFFF99"/>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b="1"/>
              <a:t>3  Network</a:t>
            </a:r>
          </a:p>
        </p:txBody>
      </p:sp>
      <p:sp>
        <p:nvSpPr>
          <p:cNvPr id="59401" name="Text Box 9"/>
          <p:cNvSpPr txBox="1">
            <a:spLocks noChangeArrowheads="1"/>
          </p:cNvSpPr>
          <p:nvPr/>
        </p:nvSpPr>
        <p:spPr bwMode="auto">
          <a:xfrm>
            <a:off x="3810000" y="685801"/>
            <a:ext cx="6400800" cy="466725"/>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a:solidFill>
                  <a:srgbClr val="FF9900"/>
                </a:solidFill>
                <a:latin typeface="Arial" panose="020B0604020202020204" pitchFamily="34" charset="0"/>
              </a:rPr>
              <a:t>ROUTING ALGORITHMS</a:t>
            </a:r>
          </a:p>
        </p:txBody>
      </p:sp>
      <p:sp>
        <p:nvSpPr>
          <p:cNvPr id="59402" name="Text Box 10"/>
          <p:cNvSpPr txBox="1">
            <a:spLocks noChangeArrowheads="1"/>
          </p:cNvSpPr>
          <p:nvPr/>
        </p:nvSpPr>
        <p:spPr bwMode="auto">
          <a:xfrm>
            <a:off x="3810000" y="1295400"/>
            <a:ext cx="6400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endParaRPr lang="en-US" altLang="en-US" sz="800">
              <a:latin typeface="Arial" panose="020B0604020202020204" pitchFamily="34" charset="0"/>
            </a:endParaRPr>
          </a:p>
          <a:p>
            <a:r>
              <a:rPr lang="en-US" altLang="en-US" sz="2000" b="1">
                <a:solidFill>
                  <a:schemeClr val="accent2"/>
                </a:solidFill>
                <a:latin typeface="Arial" panose="020B0604020202020204" pitchFamily="34" charset="0"/>
              </a:rPr>
              <a:t>2.  Flooding</a:t>
            </a:r>
          </a:p>
          <a:p>
            <a:endParaRPr lang="en-US" altLang="en-US" sz="800">
              <a:solidFill>
                <a:schemeClr val="accent2"/>
              </a:solidFill>
              <a:latin typeface="Arial" panose="020B0604020202020204" pitchFamily="34" charset="0"/>
            </a:endParaRPr>
          </a:p>
        </p:txBody>
      </p:sp>
      <p:sp>
        <p:nvSpPr>
          <p:cNvPr id="59436" name="Text Box 44"/>
          <p:cNvSpPr txBox="1">
            <a:spLocks noChangeArrowheads="1"/>
          </p:cNvSpPr>
          <p:nvPr/>
        </p:nvSpPr>
        <p:spPr bwMode="auto">
          <a:xfrm>
            <a:off x="6301721" y="2209801"/>
            <a:ext cx="595035" cy="6463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a:latin typeface="Arial" panose="020B0604020202020204" pitchFamily="34" charset="0"/>
              </a:rPr>
              <a:t>IMP</a:t>
            </a:r>
          </a:p>
          <a:p>
            <a:pPr algn="ctr"/>
            <a:r>
              <a:rPr lang="en-US" altLang="en-US">
                <a:latin typeface="Arial" panose="020B0604020202020204" pitchFamily="34" charset="0"/>
              </a:rPr>
              <a:t>B</a:t>
            </a:r>
          </a:p>
        </p:txBody>
      </p:sp>
      <p:sp>
        <p:nvSpPr>
          <p:cNvPr id="59437" name="Line 45"/>
          <p:cNvSpPr>
            <a:spLocks noChangeShapeType="1"/>
          </p:cNvSpPr>
          <p:nvPr/>
        </p:nvSpPr>
        <p:spPr bwMode="auto">
          <a:xfrm>
            <a:off x="4495800" y="2819400"/>
            <a:ext cx="1600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59438" name="Text Box 46"/>
          <p:cNvSpPr txBox="1">
            <a:spLocks noChangeArrowheads="1"/>
          </p:cNvSpPr>
          <p:nvPr/>
        </p:nvSpPr>
        <p:spPr bwMode="auto">
          <a:xfrm>
            <a:off x="4724400" y="2332039"/>
            <a:ext cx="960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Arial" panose="020B0604020202020204" pitchFamily="34" charset="0"/>
              </a:rPr>
              <a:t>Packet</a:t>
            </a:r>
          </a:p>
        </p:txBody>
      </p:sp>
      <p:sp>
        <p:nvSpPr>
          <p:cNvPr id="59439" name="Line 47"/>
          <p:cNvSpPr>
            <a:spLocks noChangeShapeType="1"/>
          </p:cNvSpPr>
          <p:nvPr/>
        </p:nvSpPr>
        <p:spPr bwMode="auto">
          <a:xfrm>
            <a:off x="7162800" y="2819400"/>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59440" name="Line 48"/>
          <p:cNvSpPr>
            <a:spLocks noChangeShapeType="1"/>
          </p:cNvSpPr>
          <p:nvPr/>
        </p:nvSpPr>
        <p:spPr bwMode="auto">
          <a:xfrm>
            <a:off x="7162800" y="2362200"/>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59441" name="Line 49"/>
          <p:cNvSpPr>
            <a:spLocks noChangeShapeType="1"/>
          </p:cNvSpPr>
          <p:nvPr/>
        </p:nvSpPr>
        <p:spPr bwMode="auto">
          <a:xfrm>
            <a:off x="7162800" y="3276600"/>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59443" name="Text Box 51"/>
          <p:cNvSpPr txBox="1">
            <a:spLocks noChangeArrowheads="1"/>
          </p:cNvSpPr>
          <p:nvPr/>
        </p:nvSpPr>
        <p:spPr bwMode="auto">
          <a:xfrm>
            <a:off x="8229601" y="2133601"/>
            <a:ext cx="2016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Arial" panose="020B0604020202020204" pitchFamily="34" charset="0"/>
              </a:rPr>
              <a:t>Packet to IMP C</a:t>
            </a:r>
          </a:p>
        </p:txBody>
      </p:sp>
      <p:sp>
        <p:nvSpPr>
          <p:cNvPr id="59444" name="Text Box 52"/>
          <p:cNvSpPr txBox="1">
            <a:spLocks noChangeArrowheads="1"/>
          </p:cNvSpPr>
          <p:nvPr/>
        </p:nvSpPr>
        <p:spPr bwMode="auto">
          <a:xfrm>
            <a:off x="8229601" y="2590801"/>
            <a:ext cx="2016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Arial" panose="020B0604020202020204" pitchFamily="34" charset="0"/>
              </a:rPr>
              <a:t>Packet to IMP D</a:t>
            </a:r>
          </a:p>
        </p:txBody>
      </p:sp>
      <p:sp>
        <p:nvSpPr>
          <p:cNvPr id="59445" name="Text Box 53"/>
          <p:cNvSpPr txBox="1">
            <a:spLocks noChangeArrowheads="1"/>
          </p:cNvSpPr>
          <p:nvPr/>
        </p:nvSpPr>
        <p:spPr bwMode="auto">
          <a:xfrm>
            <a:off x="8229600" y="3048001"/>
            <a:ext cx="20018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Arial" panose="020B0604020202020204" pitchFamily="34" charset="0"/>
              </a:rPr>
              <a:t>Packet to IMP E</a:t>
            </a:r>
          </a:p>
        </p:txBody>
      </p:sp>
      <p:sp>
        <p:nvSpPr>
          <p:cNvPr id="59446" name="Text Box 54"/>
          <p:cNvSpPr txBox="1">
            <a:spLocks noChangeArrowheads="1"/>
          </p:cNvSpPr>
          <p:nvPr/>
        </p:nvSpPr>
        <p:spPr bwMode="auto">
          <a:xfrm>
            <a:off x="3810000" y="3581401"/>
            <a:ext cx="64262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latin typeface="Arial" panose="020B0604020202020204" pitchFamily="34" charset="0"/>
              </a:rPr>
              <a:t>To prevent packets from circulating indefinitely, a packet has a hop counter. Every time a packet arrives at an IMP, the hop counter is decrease by 1. Once the hop counter of a packet reaches 0, the packet is discarded.</a:t>
            </a:r>
          </a:p>
        </p:txBody>
      </p:sp>
      <p:sp>
        <p:nvSpPr>
          <p:cNvPr id="2" name="Date Placeholder 1"/>
          <p:cNvSpPr>
            <a:spLocks noGrp="1"/>
          </p:cNvSpPr>
          <p:nvPr>
            <p:ph type="dt" sz="half" idx="10"/>
          </p:nvPr>
        </p:nvSpPr>
        <p:spPr/>
        <p:txBody>
          <a:bodyPr/>
          <a:lstStyle/>
          <a:p>
            <a:fld id="{E90D4E77-FD57-4BC6-B9BE-073B1360B503}"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
        <p:nvSpPr>
          <p:cNvPr id="4" name="Slide Number Placeholder 3"/>
          <p:cNvSpPr>
            <a:spLocks noGrp="1"/>
          </p:cNvSpPr>
          <p:nvPr>
            <p:ph type="sldNum" sz="quarter" idx="12"/>
          </p:nvPr>
        </p:nvSpPr>
        <p:spPr/>
        <p:txBody>
          <a:bodyPr/>
          <a:lstStyle/>
          <a:p>
            <a:fld id="{D8D3D6AC-B7BE-4494-8FAB-4CDD0FE9DB2B}" type="slidenum">
              <a:rPr lang="en-US" smtClean="0"/>
              <a:t>88</a:t>
            </a:fld>
            <a:endParaRPr lang="en-US"/>
          </a:p>
        </p:txBody>
      </p:sp>
    </p:spTree>
    <p:extLst>
      <p:ext uri="{BB962C8B-B14F-4D97-AF65-F5344CB8AC3E}">
        <p14:creationId xmlns:p14="http://schemas.microsoft.com/office/powerpoint/2010/main" val="38816066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1752600" y="685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7  Application</a:t>
            </a:r>
          </a:p>
        </p:txBody>
      </p:sp>
      <p:sp>
        <p:nvSpPr>
          <p:cNvPr id="48131" name="Text Box 3"/>
          <p:cNvSpPr txBox="1">
            <a:spLocks noChangeArrowheads="1"/>
          </p:cNvSpPr>
          <p:nvPr/>
        </p:nvSpPr>
        <p:spPr bwMode="auto">
          <a:xfrm>
            <a:off x="1752600" y="1447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6  Presentation</a:t>
            </a:r>
          </a:p>
        </p:txBody>
      </p:sp>
      <p:sp>
        <p:nvSpPr>
          <p:cNvPr id="48132" name="Text Box 4"/>
          <p:cNvSpPr txBox="1">
            <a:spLocks noChangeArrowheads="1"/>
          </p:cNvSpPr>
          <p:nvPr/>
        </p:nvSpPr>
        <p:spPr bwMode="auto">
          <a:xfrm>
            <a:off x="1752600" y="2209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5  Session</a:t>
            </a:r>
          </a:p>
        </p:txBody>
      </p:sp>
      <p:sp>
        <p:nvSpPr>
          <p:cNvPr id="48133" name="Text Box 5"/>
          <p:cNvSpPr txBox="1">
            <a:spLocks noChangeArrowheads="1"/>
          </p:cNvSpPr>
          <p:nvPr/>
        </p:nvSpPr>
        <p:spPr bwMode="auto">
          <a:xfrm>
            <a:off x="1752600" y="2971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4  Transport</a:t>
            </a:r>
          </a:p>
        </p:txBody>
      </p:sp>
      <p:sp>
        <p:nvSpPr>
          <p:cNvPr id="48134" name="Text Box 6"/>
          <p:cNvSpPr txBox="1">
            <a:spLocks noChangeArrowheads="1"/>
          </p:cNvSpPr>
          <p:nvPr/>
        </p:nvSpPr>
        <p:spPr bwMode="auto">
          <a:xfrm>
            <a:off x="1752600" y="5257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1  Physical</a:t>
            </a:r>
          </a:p>
        </p:txBody>
      </p:sp>
      <p:sp>
        <p:nvSpPr>
          <p:cNvPr id="48135" name="Text Box 7"/>
          <p:cNvSpPr txBox="1">
            <a:spLocks noChangeArrowheads="1"/>
          </p:cNvSpPr>
          <p:nvPr/>
        </p:nvSpPr>
        <p:spPr bwMode="auto">
          <a:xfrm>
            <a:off x="1752600" y="4495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2  Data Link</a:t>
            </a:r>
          </a:p>
        </p:txBody>
      </p:sp>
      <p:sp>
        <p:nvSpPr>
          <p:cNvPr id="48136" name="Text Box 8"/>
          <p:cNvSpPr txBox="1">
            <a:spLocks noChangeArrowheads="1"/>
          </p:cNvSpPr>
          <p:nvPr/>
        </p:nvSpPr>
        <p:spPr bwMode="auto">
          <a:xfrm>
            <a:off x="1752600" y="3733801"/>
            <a:ext cx="1752600" cy="587375"/>
          </a:xfrm>
          <a:prstGeom prst="rect">
            <a:avLst/>
          </a:prstGeom>
          <a:solidFill>
            <a:srgbClr val="FFFF99"/>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b="1"/>
              <a:t>3  Network</a:t>
            </a:r>
          </a:p>
        </p:txBody>
      </p:sp>
      <p:sp>
        <p:nvSpPr>
          <p:cNvPr id="48137" name="Text Box 9"/>
          <p:cNvSpPr txBox="1">
            <a:spLocks noChangeArrowheads="1"/>
          </p:cNvSpPr>
          <p:nvPr/>
        </p:nvSpPr>
        <p:spPr bwMode="auto">
          <a:xfrm>
            <a:off x="3810000" y="685801"/>
            <a:ext cx="6400800" cy="466725"/>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a:solidFill>
                  <a:srgbClr val="FF9900"/>
                </a:solidFill>
                <a:latin typeface="Arial" panose="020B0604020202020204" pitchFamily="34" charset="0"/>
              </a:rPr>
              <a:t>IP ADDRESSING</a:t>
            </a:r>
          </a:p>
        </p:txBody>
      </p:sp>
      <p:sp>
        <p:nvSpPr>
          <p:cNvPr id="48138" name="Text Box 10"/>
          <p:cNvSpPr txBox="1">
            <a:spLocks noChangeArrowheads="1"/>
          </p:cNvSpPr>
          <p:nvPr/>
        </p:nvSpPr>
        <p:spPr bwMode="auto">
          <a:xfrm>
            <a:off x="3810000" y="1295400"/>
            <a:ext cx="6400800" cy="478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endParaRPr lang="en-US" altLang="en-US" sz="800">
              <a:latin typeface="Arial" panose="020B0604020202020204" pitchFamily="34" charset="0"/>
            </a:endParaRPr>
          </a:p>
          <a:p>
            <a:r>
              <a:rPr lang="en-US" altLang="en-US" sz="2000">
                <a:solidFill>
                  <a:schemeClr val="accent2"/>
                </a:solidFill>
                <a:latin typeface="Arial" panose="020B0604020202020204" pitchFamily="34" charset="0"/>
              </a:rPr>
              <a:t>Format</a:t>
            </a:r>
          </a:p>
          <a:p>
            <a:r>
              <a:rPr lang="en-US" altLang="en-US" sz="1800">
                <a:solidFill>
                  <a:schemeClr val="tx2"/>
                </a:solidFill>
                <a:latin typeface="Arial" panose="020B0604020202020204" pitchFamily="34" charset="0"/>
              </a:rPr>
              <a:t>x x x x x x x x </a:t>
            </a:r>
            <a:r>
              <a:rPr lang="en-US" altLang="en-US">
                <a:solidFill>
                  <a:schemeClr val="tx2"/>
                </a:solidFill>
                <a:latin typeface="Arial" panose="020B0604020202020204" pitchFamily="34" charset="0"/>
              </a:rPr>
              <a:t>.</a:t>
            </a:r>
            <a:r>
              <a:rPr lang="en-US" altLang="en-US" sz="1800">
                <a:solidFill>
                  <a:schemeClr val="tx2"/>
                </a:solidFill>
                <a:latin typeface="Arial" panose="020B0604020202020204" pitchFamily="34" charset="0"/>
              </a:rPr>
              <a:t> x x x x x x x x </a:t>
            </a:r>
            <a:r>
              <a:rPr lang="en-US" altLang="en-US">
                <a:solidFill>
                  <a:schemeClr val="tx2"/>
                </a:solidFill>
                <a:latin typeface="Arial" panose="020B0604020202020204" pitchFamily="34" charset="0"/>
              </a:rPr>
              <a:t>.</a:t>
            </a:r>
            <a:r>
              <a:rPr lang="en-US" altLang="en-US" sz="1800">
                <a:solidFill>
                  <a:schemeClr val="tx2"/>
                </a:solidFill>
                <a:latin typeface="Arial" panose="020B0604020202020204" pitchFamily="34" charset="0"/>
              </a:rPr>
              <a:t> x x x x x x x x </a:t>
            </a:r>
            <a:r>
              <a:rPr lang="en-US" altLang="en-US">
                <a:solidFill>
                  <a:schemeClr val="tx2"/>
                </a:solidFill>
                <a:latin typeface="Arial" panose="020B0604020202020204" pitchFamily="34" charset="0"/>
              </a:rPr>
              <a:t>.</a:t>
            </a:r>
            <a:r>
              <a:rPr lang="en-US" altLang="en-US" sz="1800">
                <a:solidFill>
                  <a:schemeClr val="tx2"/>
                </a:solidFill>
                <a:latin typeface="Arial" panose="020B0604020202020204" pitchFamily="34" charset="0"/>
              </a:rPr>
              <a:t> x x x x x x x x</a:t>
            </a:r>
          </a:p>
          <a:p>
            <a:r>
              <a:rPr lang="en-US" altLang="en-US" sz="1800">
                <a:solidFill>
                  <a:schemeClr val="tx2"/>
                </a:solidFill>
                <a:latin typeface="Arial" panose="020B0604020202020204" pitchFamily="34" charset="0"/>
              </a:rPr>
              <a:t>where x is either 0 or 1</a:t>
            </a:r>
          </a:p>
          <a:p>
            <a:endParaRPr lang="en-US" altLang="en-US" sz="1800">
              <a:solidFill>
                <a:schemeClr val="tx2"/>
              </a:solidFill>
              <a:latin typeface="Arial" panose="020B0604020202020204" pitchFamily="34" charset="0"/>
            </a:endParaRPr>
          </a:p>
          <a:p>
            <a:r>
              <a:rPr lang="en-US" altLang="en-US" sz="1800">
                <a:solidFill>
                  <a:schemeClr val="tx2"/>
                </a:solidFill>
                <a:latin typeface="Arial" panose="020B0604020202020204" pitchFamily="34" charset="0"/>
              </a:rPr>
              <a:t>Example 1:</a:t>
            </a:r>
          </a:p>
          <a:p>
            <a:endParaRPr lang="en-US" altLang="en-US" sz="800">
              <a:solidFill>
                <a:schemeClr val="tx2"/>
              </a:solidFill>
              <a:latin typeface="Arial" panose="020B0604020202020204" pitchFamily="34" charset="0"/>
            </a:endParaRPr>
          </a:p>
          <a:p>
            <a:r>
              <a:rPr lang="en-US" altLang="en-US" sz="1600">
                <a:solidFill>
                  <a:schemeClr val="tx2"/>
                </a:solidFill>
                <a:latin typeface="Arial" panose="020B0604020202020204" pitchFamily="34" charset="0"/>
              </a:rPr>
              <a:t>1 1 1 1 1 1 1 1 </a:t>
            </a:r>
            <a:r>
              <a:rPr lang="en-US" altLang="en-US">
                <a:solidFill>
                  <a:schemeClr val="tx2"/>
                </a:solidFill>
                <a:latin typeface="Arial" panose="020B0604020202020204" pitchFamily="34" charset="0"/>
              </a:rPr>
              <a:t>. </a:t>
            </a:r>
            <a:r>
              <a:rPr lang="en-US" altLang="en-US" sz="1600">
                <a:solidFill>
                  <a:schemeClr val="tx2"/>
                </a:solidFill>
                <a:latin typeface="Arial" panose="020B0604020202020204" pitchFamily="34" charset="0"/>
              </a:rPr>
              <a:t>1 1 1 1 1 1 1 1 </a:t>
            </a:r>
            <a:r>
              <a:rPr lang="en-US" altLang="en-US">
                <a:solidFill>
                  <a:schemeClr val="tx2"/>
                </a:solidFill>
                <a:latin typeface="Arial" panose="020B0604020202020204" pitchFamily="34" charset="0"/>
              </a:rPr>
              <a:t>.</a:t>
            </a:r>
            <a:r>
              <a:rPr lang="en-US" altLang="en-US" sz="1600">
                <a:solidFill>
                  <a:schemeClr val="tx2"/>
                </a:solidFill>
                <a:latin typeface="Arial" panose="020B0604020202020204" pitchFamily="34" charset="0"/>
              </a:rPr>
              <a:t> 0 0 0 0 0 0 0 0 </a:t>
            </a:r>
            <a:r>
              <a:rPr lang="en-US" altLang="en-US">
                <a:solidFill>
                  <a:schemeClr val="tx2"/>
                </a:solidFill>
                <a:latin typeface="Arial" panose="020B0604020202020204" pitchFamily="34" charset="0"/>
              </a:rPr>
              <a:t>.</a:t>
            </a:r>
            <a:r>
              <a:rPr lang="en-US" altLang="en-US" sz="1600">
                <a:solidFill>
                  <a:schemeClr val="tx2"/>
                </a:solidFill>
                <a:latin typeface="Arial" panose="020B0604020202020204" pitchFamily="34" charset="0"/>
              </a:rPr>
              <a:t> 0 0 0 0 0 0 0 0</a:t>
            </a:r>
          </a:p>
          <a:p>
            <a:endParaRPr lang="en-US" altLang="en-US" sz="1600">
              <a:solidFill>
                <a:schemeClr val="tx2"/>
              </a:solidFill>
              <a:latin typeface="Arial" panose="020B0604020202020204" pitchFamily="34" charset="0"/>
            </a:endParaRPr>
          </a:p>
          <a:p>
            <a:pPr algn="ctr"/>
            <a:r>
              <a:rPr lang="en-US" altLang="en-US" sz="2000">
                <a:solidFill>
                  <a:schemeClr val="tx2"/>
                </a:solidFill>
                <a:latin typeface="Arial" panose="020B0604020202020204" pitchFamily="34" charset="0"/>
              </a:rPr>
              <a:t>255.255.0.0</a:t>
            </a:r>
            <a:endParaRPr lang="en-US" altLang="en-US" sz="1600">
              <a:solidFill>
                <a:schemeClr val="accent2"/>
              </a:solidFill>
              <a:latin typeface="Arial" panose="020B0604020202020204" pitchFamily="34" charset="0"/>
            </a:endParaRPr>
          </a:p>
          <a:p>
            <a:endParaRPr lang="en-US" altLang="en-US" sz="2000">
              <a:solidFill>
                <a:schemeClr val="tx2"/>
              </a:solidFill>
              <a:latin typeface="Arial" panose="020B0604020202020204" pitchFamily="34" charset="0"/>
            </a:endParaRPr>
          </a:p>
          <a:p>
            <a:r>
              <a:rPr lang="en-US" altLang="en-US" sz="1800">
                <a:solidFill>
                  <a:schemeClr val="tx2"/>
                </a:solidFill>
                <a:latin typeface="Arial" panose="020B0604020202020204" pitchFamily="34" charset="0"/>
              </a:rPr>
              <a:t>Example 2:</a:t>
            </a:r>
          </a:p>
          <a:p>
            <a:endParaRPr lang="en-US" altLang="en-US" sz="800">
              <a:solidFill>
                <a:schemeClr val="tx2"/>
              </a:solidFill>
              <a:latin typeface="Arial" panose="020B0604020202020204" pitchFamily="34" charset="0"/>
            </a:endParaRPr>
          </a:p>
          <a:p>
            <a:r>
              <a:rPr lang="en-US" altLang="en-US" sz="1600">
                <a:solidFill>
                  <a:schemeClr val="tx2"/>
                </a:solidFill>
                <a:latin typeface="Arial" panose="020B0604020202020204" pitchFamily="34" charset="0"/>
              </a:rPr>
              <a:t>1 1 1 1 1 1 1 1 </a:t>
            </a:r>
            <a:r>
              <a:rPr lang="en-US" altLang="en-US">
                <a:solidFill>
                  <a:schemeClr val="tx2"/>
                </a:solidFill>
                <a:latin typeface="Arial" panose="020B0604020202020204" pitchFamily="34" charset="0"/>
              </a:rPr>
              <a:t>. </a:t>
            </a:r>
            <a:r>
              <a:rPr lang="en-US" altLang="en-US" sz="1600">
                <a:solidFill>
                  <a:schemeClr val="tx2"/>
                </a:solidFill>
                <a:latin typeface="Arial" panose="020B0604020202020204" pitchFamily="34" charset="0"/>
              </a:rPr>
              <a:t>1 1 1 1 1 1 1 1 </a:t>
            </a:r>
            <a:r>
              <a:rPr lang="en-US" altLang="en-US">
                <a:solidFill>
                  <a:schemeClr val="tx2"/>
                </a:solidFill>
                <a:latin typeface="Arial" panose="020B0604020202020204" pitchFamily="34" charset="0"/>
              </a:rPr>
              <a:t>.</a:t>
            </a:r>
            <a:r>
              <a:rPr lang="en-US" altLang="en-US" sz="1600">
                <a:solidFill>
                  <a:schemeClr val="tx2"/>
                </a:solidFill>
                <a:latin typeface="Arial" panose="020B0604020202020204" pitchFamily="34" charset="0"/>
              </a:rPr>
              <a:t> 1 0 0 0 0 0 0 0 </a:t>
            </a:r>
            <a:r>
              <a:rPr lang="en-US" altLang="en-US">
                <a:solidFill>
                  <a:schemeClr val="tx2"/>
                </a:solidFill>
                <a:latin typeface="Arial" panose="020B0604020202020204" pitchFamily="34" charset="0"/>
              </a:rPr>
              <a:t>.</a:t>
            </a:r>
            <a:r>
              <a:rPr lang="en-US" altLang="en-US" sz="1600">
                <a:solidFill>
                  <a:schemeClr val="tx2"/>
                </a:solidFill>
                <a:latin typeface="Arial" panose="020B0604020202020204" pitchFamily="34" charset="0"/>
              </a:rPr>
              <a:t> 0 0 0 0 0 0 0 0</a:t>
            </a:r>
          </a:p>
          <a:p>
            <a:endParaRPr lang="en-US" altLang="en-US" sz="1600">
              <a:solidFill>
                <a:schemeClr val="tx2"/>
              </a:solidFill>
              <a:latin typeface="Arial" panose="020B0604020202020204" pitchFamily="34" charset="0"/>
            </a:endParaRPr>
          </a:p>
          <a:p>
            <a:pPr algn="ctr"/>
            <a:r>
              <a:rPr lang="en-US" altLang="en-US" sz="2000">
                <a:solidFill>
                  <a:schemeClr val="tx2"/>
                </a:solidFill>
                <a:latin typeface="Arial" panose="020B0604020202020204" pitchFamily="34" charset="0"/>
              </a:rPr>
              <a:t>255.255.192.0</a:t>
            </a:r>
          </a:p>
          <a:p>
            <a:endParaRPr lang="en-US" altLang="en-US" sz="2000">
              <a:solidFill>
                <a:schemeClr val="tx2"/>
              </a:solidFill>
              <a:latin typeface="Arial" panose="020B0604020202020204" pitchFamily="34" charset="0"/>
            </a:endParaRPr>
          </a:p>
          <a:p>
            <a:endParaRPr lang="en-US" altLang="en-US" sz="800">
              <a:solidFill>
                <a:schemeClr val="accent2"/>
              </a:solidFill>
              <a:latin typeface="Arial" panose="020B0604020202020204" pitchFamily="34" charset="0"/>
            </a:endParaRPr>
          </a:p>
        </p:txBody>
      </p:sp>
      <p:sp>
        <p:nvSpPr>
          <p:cNvPr id="48139" name="Line 11"/>
          <p:cNvSpPr>
            <a:spLocks noChangeShapeType="1"/>
          </p:cNvSpPr>
          <p:nvPr/>
        </p:nvSpPr>
        <p:spPr bwMode="auto">
          <a:xfrm>
            <a:off x="7010400" y="3429000"/>
            <a:ext cx="0" cy="22860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0" name="Line 12"/>
          <p:cNvSpPr>
            <a:spLocks noChangeShapeType="1"/>
          </p:cNvSpPr>
          <p:nvPr/>
        </p:nvSpPr>
        <p:spPr bwMode="auto">
          <a:xfrm>
            <a:off x="7010400" y="5029200"/>
            <a:ext cx="0" cy="30480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Date Placeholder 1"/>
          <p:cNvSpPr>
            <a:spLocks noGrp="1"/>
          </p:cNvSpPr>
          <p:nvPr>
            <p:ph type="dt" sz="half" idx="10"/>
          </p:nvPr>
        </p:nvSpPr>
        <p:spPr/>
        <p:txBody>
          <a:bodyPr/>
          <a:lstStyle/>
          <a:p>
            <a:fld id="{96A99B02-B9BA-4464-A5F7-E39C2C50D596}"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
        <p:nvSpPr>
          <p:cNvPr id="4" name="Slide Number Placeholder 3"/>
          <p:cNvSpPr>
            <a:spLocks noGrp="1"/>
          </p:cNvSpPr>
          <p:nvPr>
            <p:ph type="sldNum" sz="quarter" idx="12"/>
          </p:nvPr>
        </p:nvSpPr>
        <p:spPr/>
        <p:txBody>
          <a:bodyPr/>
          <a:lstStyle/>
          <a:p>
            <a:fld id="{D8D3D6AC-B7BE-4494-8FAB-4CDD0FE9DB2B}" type="slidenum">
              <a:rPr lang="en-US" smtClean="0"/>
              <a:t>89</a:t>
            </a:fld>
            <a:endParaRPr lang="en-US"/>
          </a:p>
        </p:txBody>
      </p:sp>
    </p:spTree>
    <p:extLst>
      <p:ext uri="{BB962C8B-B14F-4D97-AF65-F5344CB8AC3E}">
        <p14:creationId xmlns:p14="http://schemas.microsoft.com/office/powerpoint/2010/main" val="1107296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E56BCD7-C7ED-48E3-AB38-1FE80A416567}" type="slidenum">
              <a:rPr lang="en-US" altLang="en-US"/>
              <a:pPr/>
              <a:t>9</a:t>
            </a:fld>
            <a:endParaRPr lang="en-US" altLang="en-US"/>
          </a:p>
        </p:txBody>
      </p:sp>
      <p:sp>
        <p:nvSpPr>
          <p:cNvPr id="84994" name="Rectangle 2"/>
          <p:cNvSpPr>
            <a:spLocks noGrp="1" noChangeArrowheads="1"/>
          </p:cNvSpPr>
          <p:nvPr>
            <p:ph type="title"/>
          </p:nvPr>
        </p:nvSpPr>
        <p:spPr/>
        <p:txBody>
          <a:bodyPr/>
          <a:lstStyle/>
          <a:p>
            <a:r>
              <a:rPr lang="en-US" altLang="en-US"/>
              <a:t>Dedicated Servers</a:t>
            </a:r>
          </a:p>
        </p:txBody>
      </p:sp>
      <p:sp>
        <p:nvSpPr>
          <p:cNvPr id="84995" name="Rectangle 3"/>
          <p:cNvSpPr>
            <a:spLocks noGrp="1" noChangeArrowheads="1"/>
          </p:cNvSpPr>
          <p:nvPr>
            <p:ph type="body" idx="1"/>
          </p:nvPr>
        </p:nvSpPr>
        <p:spPr>
          <a:xfrm>
            <a:off x="1981200" y="1600201"/>
            <a:ext cx="7772400" cy="4525963"/>
          </a:xfrm>
        </p:spPr>
        <p:txBody>
          <a:bodyPr/>
          <a:lstStyle/>
          <a:p>
            <a:pPr>
              <a:lnSpc>
                <a:spcPct val="80000"/>
              </a:lnSpc>
            </a:pPr>
            <a:r>
              <a:rPr lang="en-US" altLang="en-US"/>
              <a:t>Print server</a:t>
            </a:r>
          </a:p>
          <a:p>
            <a:pPr lvl="1">
              <a:lnSpc>
                <a:spcPct val="80000"/>
              </a:lnSpc>
            </a:pPr>
            <a:r>
              <a:rPr lang="en-US" altLang="en-US"/>
              <a:t>Manages client-requested printing jobs</a:t>
            </a:r>
          </a:p>
          <a:p>
            <a:pPr lvl="1">
              <a:lnSpc>
                <a:spcPct val="80000"/>
              </a:lnSpc>
            </a:pPr>
            <a:r>
              <a:rPr lang="en-US" altLang="en-US"/>
              <a:t>Creates print queue (prioritizes print jobs)</a:t>
            </a:r>
          </a:p>
          <a:p>
            <a:pPr>
              <a:lnSpc>
                <a:spcPct val="80000"/>
              </a:lnSpc>
            </a:pPr>
            <a:r>
              <a:rPr lang="en-US" altLang="en-US"/>
              <a:t>Applications server</a:t>
            </a:r>
          </a:p>
          <a:p>
            <a:pPr lvl="1">
              <a:lnSpc>
                <a:spcPct val="80000"/>
              </a:lnSpc>
            </a:pPr>
            <a:r>
              <a:rPr lang="en-US" altLang="en-US"/>
              <a:t>Acts as a storage area for application software</a:t>
            </a:r>
          </a:p>
          <a:p>
            <a:pPr>
              <a:lnSpc>
                <a:spcPct val="80000"/>
              </a:lnSpc>
            </a:pPr>
            <a:r>
              <a:rPr lang="en-US" altLang="en-US"/>
              <a:t>Database server</a:t>
            </a:r>
          </a:p>
          <a:p>
            <a:pPr lvl="1">
              <a:lnSpc>
                <a:spcPct val="80000"/>
              </a:lnSpc>
            </a:pPr>
            <a:r>
              <a:rPr lang="en-US" altLang="en-US"/>
              <a:t>Provides clients with access to database information</a:t>
            </a:r>
          </a:p>
          <a:p>
            <a:pPr>
              <a:lnSpc>
                <a:spcPct val="80000"/>
              </a:lnSpc>
            </a:pPr>
            <a:r>
              <a:rPr lang="en-US" altLang="en-US"/>
              <a:t>E-mail server</a:t>
            </a:r>
          </a:p>
          <a:p>
            <a:pPr lvl="1">
              <a:lnSpc>
                <a:spcPct val="80000"/>
              </a:lnSpc>
            </a:pPr>
            <a:r>
              <a:rPr lang="en-US" altLang="en-US"/>
              <a:t>Processes and delivers in-coming and outgoing </a:t>
            </a:r>
            <a:br>
              <a:rPr lang="en-US" altLang="en-US"/>
            </a:br>
            <a:r>
              <a:rPr lang="en-US" altLang="en-US"/>
              <a:t>e-mail</a:t>
            </a:r>
          </a:p>
        </p:txBody>
      </p:sp>
      <p:sp>
        <p:nvSpPr>
          <p:cNvPr id="2" name="Date Placeholder 1"/>
          <p:cNvSpPr>
            <a:spLocks noGrp="1"/>
          </p:cNvSpPr>
          <p:nvPr>
            <p:ph type="dt" sz="half" idx="10"/>
          </p:nvPr>
        </p:nvSpPr>
        <p:spPr/>
        <p:txBody>
          <a:bodyPr/>
          <a:lstStyle/>
          <a:p>
            <a:fld id="{7C12DDF6-2744-41AE-B41D-0DCB0B4799BD}"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Tree>
    <p:extLst>
      <p:ext uri="{BB962C8B-B14F-4D97-AF65-F5344CB8AC3E}">
        <p14:creationId xmlns:p14="http://schemas.microsoft.com/office/powerpoint/2010/main" val="192717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1752600" y="685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7  Application</a:t>
            </a:r>
          </a:p>
        </p:txBody>
      </p:sp>
      <p:sp>
        <p:nvSpPr>
          <p:cNvPr id="49155" name="Text Box 3"/>
          <p:cNvSpPr txBox="1">
            <a:spLocks noChangeArrowheads="1"/>
          </p:cNvSpPr>
          <p:nvPr/>
        </p:nvSpPr>
        <p:spPr bwMode="auto">
          <a:xfrm>
            <a:off x="1752600" y="1447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6  Presentation</a:t>
            </a:r>
          </a:p>
        </p:txBody>
      </p:sp>
      <p:sp>
        <p:nvSpPr>
          <p:cNvPr id="49156" name="Text Box 4"/>
          <p:cNvSpPr txBox="1">
            <a:spLocks noChangeArrowheads="1"/>
          </p:cNvSpPr>
          <p:nvPr/>
        </p:nvSpPr>
        <p:spPr bwMode="auto">
          <a:xfrm>
            <a:off x="1752600" y="2209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5  Session</a:t>
            </a:r>
          </a:p>
        </p:txBody>
      </p:sp>
      <p:sp>
        <p:nvSpPr>
          <p:cNvPr id="49157" name="Text Box 5"/>
          <p:cNvSpPr txBox="1">
            <a:spLocks noChangeArrowheads="1"/>
          </p:cNvSpPr>
          <p:nvPr/>
        </p:nvSpPr>
        <p:spPr bwMode="auto">
          <a:xfrm>
            <a:off x="1752600" y="2971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4  Transport</a:t>
            </a:r>
          </a:p>
        </p:txBody>
      </p:sp>
      <p:sp>
        <p:nvSpPr>
          <p:cNvPr id="49158" name="Text Box 6"/>
          <p:cNvSpPr txBox="1">
            <a:spLocks noChangeArrowheads="1"/>
          </p:cNvSpPr>
          <p:nvPr/>
        </p:nvSpPr>
        <p:spPr bwMode="auto">
          <a:xfrm>
            <a:off x="1752600" y="5257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1  Physical</a:t>
            </a:r>
          </a:p>
        </p:txBody>
      </p:sp>
      <p:sp>
        <p:nvSpPr>
          <p:cNvPr id="49159" name="Text Box 7"/>
          <p:cNvSpPr txBox="1">
            <a:spLocks noChangeArrowheads="1"/>
          </p:cNvSpPr>
          <p:nvPr/>
        </p:nvSpPr>
        <p:spPr bwMode="auto">
          <a:xfrm>
            <a:off x="1752600" y="4495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2  Data Link</a:t>
            </a:r>
          </a:p>
        </p:txBody>
      </p:sp>
      <p:sp>
        <p:nvSpPr>
          <p:cNvPr id="49160" name="Text Box 8"/>
          <p:cNvSpPr txBox="1">
            <a:spLocks noChangeArrowheads="1"/>
          </p:cNvSpPr>
          <p:nvPr/>
        </p:nvSpPr>
        <p:spPr bwMode="auto">
          <a:xfrm>
            <a:off x="1752600" y="3733801"/>
            <a:ext cx="1752600" cy="587375"/>
          </a:xfrm>
          <a:prstGeom prst="rect">
            <a:avLst/>
          </a:prstGeom>
          <a:solidFill>
            <a:srgbClr val="FFFF99"/>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b="1"/>
              <a:t>3  Network</a:t>
            </a:r>
          </a:p>
        </p:txBody>
      </p:sp>
      <p:sp>
        <p:nvSpPr>
          <p:cNvPr id="49161" name="Text Box 9"/>
          <p:cNvSpPr txBox="1">
            <a:spLocks noChangeArrowheads="1"/>
          </p:cNvSpPr>
          <p:nvPr/>
        </p:nvSpPr>
        <p:spPr bwMode="auto">
          <a:xfrm>
            <a:off x="3810000" y="685801"/>
            <a:ext cx="6400800" cy="466725"/>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a:solidFill>
                  <a:srgbClr val="FF9900"/>
                </a:solidFill>
                <a:latin typeface="Arial" panose="020B0604020202020204" pitchFamily="34" charset="0"/>
              </a:rPr>
              <a:t>IP ADDRESSING</a:t>
            </a:r>
          </a:p>
        </p:txBody>
      </p:sp>
      <p:sp>
        <p:nvSpPr>
          <p:cNvPr id="49162" name="Text Box 10"/>
          <p:cNvSpPr txBox="1">
            <a:spLocks noChangeArrowheads="1"/>
          </p:cNvSpPr>
          <p:nvPr/>
        </p:nvSpPr>
        <p:spPr bwMode="auto">
          <a:xfrm>
            <a:off x="3810000" y="1295400"/>
            <a:ext cx="6400800" cy="539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endParaRPr lang="en-US" altLang="en-US" sz="800">
              <a:latin typeface="Arial" panose="020B0604020202020204" pitchFamily="34" charset="0"/>
            </a:endParaRPr>
          </a:p>
          <a:p>
            <a:r>
              <a:rPr lang="en-US" altLang="en-US" sz="2000">
                <a:solidFill>
                  <a:schemeClr val="accent2"/>
                </a:solidFill>
                <a:latin typeface="Arial" panose="020B0604020202020204" pitchFamily="34" charset="0"/>
              </a:rPr>
              <a:t>Network Address</a:t>
            </a:r>
          </a:p>
          <a:p>
            <a:endParaRPr lang="en-US" altLang="en-US" sz="800">
              <a:solidFill>
                <a:schemeClr val="accent2"/>
              </a:solidFill>
              <a:latin typeface="Arial" panose="020B0604020202020204" pitchFamily="34" charset="0"/>
            </a:endParaRPr>
          </a:p>
          <a:p>
            <a:r>
              <a:rPr lang="en-US" altLang="en-US" sz="2000">
                <a:solidFill>
                  <a:schemeClr val="tx2"/>
                </a:solidFill>
                <a:latin typeface="Arial" panose="020B0604020202020204" pitchFamily="34" charset="0"/>
              </a:rPr>
              <a:t>Example 1:</a:t>
            </a:r>
          </a:p>
          <a:p>
            <a:endParaRPr lang="en-US" altLang="en-US" sz="800">
              <a:solidFill>
                <a:schemeClr val="tx2"/>
              </a:solidFill>
              <a:latin typeface="Arial" panose="020B0604020202020204" pitchFamily="34" charset="0"/>
            </a:endParaRPr>
          </a:p>
          <a:p>
            <a:r>
              <a:rPr lang="en-US" altLang="en-US" sz="2000">
                <a:solidFill>
                  <a:schemeClr val="tx2"/>
                </a:solidFill>
                <a:latin typeface="Arial" panose="020B0604020202020204" pitchFamily="34" charset="0"/>
              </a:rPr>
              <a:t>IP address of computer  180.100.7.1</a:t>
            </a:r>
          </a:p>
          <a:p>
            <a:r>
              <a:rPr lang="en-US" altLang="en-US" sz="2000">
                <a:solidFill>
                  <a:schemeClr val="tx2"/>
                </a:solidFill>
                <a:latin typeface="Arial" panose="020B0604020202020204" pitchFamily="34" charset="0"/>
              </a:rPr>
              <a:t>Mask                               </a:t>
            </a:r>
            <a:r>
              <a:rPr lang="en-US" altLang="en-US" sz="2000" u="sng">
                <a:solidFill>
                  <a:schemeClr val="tx2"/>
                </a:solidFill>
                <a:latin typeface="Arial" panose="020B0604020202020204" pitchFamily="34" charset="0"/>
              </a:rPr>
              <a:t>255.255.0.0</a:t>
            </a:r>
          </a:p>
          <a:p>
            <a:r>
              <a:rPr lang="en-US" altLang="en-US" sz="2000">
                <a:solidFill>
                  <a:schemeClr val="tx2"/>
                </a:solidFill>
                <a:latin typeface="Arial" panose="020B0604020202020204" pitchFamily="34" charset="0"/>
              </a:rPr>
              <a:t>Network address            180.100.0.0</a:t>
            </a:r>
          </a:p>
          <a:p>
            <a:endParaRPr lang="en-US" altLang="en-US" sz="2000">
              <a:solidFill>
                <a:schemeClr val="tx2"/>
              </a:solidFill>
              <a:latin typeface="Arial" panose="020B0604020202020204" pitchFamily="34" charset="0"/>
            </a:endParaRPr>
          </a:p>
          <a:p>
            <a:r>
              <a:rPr lang="en-US" altLang="en-US" sz="2000">
                <a:solidFill>
                  <a:schemeClr val="tx2"/>
                </a:solidFill>
                <a:latin typeface="Arial" panose="020B0604020202020204" pitchFamily="34" charset="0"/>
              </a:rPr>
              <a:t>Example 2:</a:t>
            </a:r>
          </a:p>
          <a:p>
            <a:endParaRPr lang="en-US" altLang="en-US" sz="800">
              <a:solidFill>
                <a:schemeClr val="tx2"/>
              </a:solidFill>
              <a:latin typeface="Arial" panose="020B0604020202020204" pitchFamily="34" charset="0"/>
            </a:endParaRPr>
          </a:p>
          <a:p>
            <a:r>
              <a:rPr lang="en-US" altLang="en-US" sz="2000">
                <a:solidFill>
                  <a:schemeClr val="tx2"/>
                </a:solidFill>
                <a:latin typeface="Arial" panose="020B0604020202020204" pitchFamily="34" charset="0"/>
              </a:rPr>
              <a:t>IP address of computer  180.100.7.1</a:t>
            </a:r>
          </a:p>
          <a:p>
            <a:r>
              <a:rPr lang="en-US" altLang="en-US" sz="2000">
                <a:solidFill>
                  <a:schemeClr val="tx2"/>
                </a:solidFill>
                <a:latin typeface="Arial" panose="020B0604020202020204" pitchFamily="34" charset="0"/>
              </a:rPr>
              <a:t>Mask                               </a:t>
            </a:r>
            <a:r>
              <a:rPr lang="en-US" altLang="en-US" sz="2000" u="sng">
                <a:solidFill>
                  <a:schemeClr val="tx2"/>
                </a:solidFill>
                <a:latin typeface="Arial" panose="020B0604020202020204" pitchFamily="34" charset="0"/>
              </a:rPr>
              <a:t>255.255.255.0</a:t>
            </a:r>
          </a:p>
          <a:p>
            <a:r>
              <a:rPr lang="en-US" altLang="en-US" sz="2000">
                <a:solidFill>
                  <a:schemeClr val="tx2"/>
                </a:solidFill>
                <a:latin typeface="Arial" panose="020B0604020202020204" pitchFamily="34" charset="0"/>
              </a:rPr>
              <a:t>Network address            180.100.7.0</a:t>
            </a:r>
          </a:p>
          <a:p>
            <a:endParaRPr lang="en-US" altLang="en-US" sz="2000">
              <a:solidFill>
                <a:schemeClr val="tx2"/>
              </a:solidFill>
              <a:latin typeface="Arial" panose="020B0604020202020204" pitchFamily="34" charset="0"/>
            </a:endParaRPr>
          </a:p>
          <a:p>
            <a:r>
              <a:rPr lang="en-US" altLang="en-US" sz="2000">
                <a:solidFill>
                  <a:schemeClr val="tx2"/>
                </a:solidFill>
                <a:latin typeface="Arial" panose="020B0604020202020204" pitchFamily="34" charset="0"/>
              </a:rPr>
              <a:t>Example 3:</a:t>
            </a:r>
          </a:p>
          <a:p>
            <a:endParaRPr lang="en-US" altLang="en-US" sz="800">
              <a:solidFill>
                <a:schemeClr val="tx2"/>
              </a:solidFill>
              <a:latin typeface="Arial" panose="020B0604020202020204" pitchFamily="34" charset="0"/>
            </a:endParaRPr>
          </a:p>
          <a:p>
            <a:r>
              <a:rPr lang="en-US" altLang="en-US" sz="2000">
                <a:solidFill>
                  <a:schemeClr val="tx2"/>
                </a:solidFill>
                <a:latin typeface="Arial" panose="020B0604020202020204" pitchFamily="34" charset="0"/>
              </a:rPr>
              <a:t>IP address of computer  180.100.7.2</a:t>
            </a:r>
          </a:p>
          <a:p>
            <a:r>
              <a:rPr lang="en-US" altLang="en-US" sz="2000">
                <a:solidFill>
                  <a:schemeClr val="tx2"/>
                </a:solidFill>
                <a:latin typeface="Arial" panose="020B0604020202020204" pitchFamily="34" charset="0"/>
              </a:rPr>
              <a:t>Mask                               </a:t>
            </a:r>
            <a:r>
              <a:rPr lang="en-US" altLang="en-US" sz="2000" u="sng">
                <a:solidFill>
                  <a:schemeClr val="tx2"/>
                </a:solidFill>
                <a:latin typeface="Arial" panose="020B0604020202020204" pitchFamily="34" charset="0"/>
              </a:rPr>
              <a:t>255.255.192.0</a:t>
            </a:r>
          </a:p>
          <a:p>
            <a:r>
              <a:rPr lang="en-US" altLang="en-US" sz="2000">
                <a:solidFill>
                  <a:schemeClr val="tx2"/>
                </a:solidFill>
                <a:latin typeface="Arial" panose="020B0604020202020204" pitchFamily="34" charset="0"/>
              </a:rPr>
              <a:t>Network address            180.100.0.0</a:t>
            </a:r>
          </a:p>
          <a:p>
            <a:endParaRPr lang="en-US" altLang="en-US" sz="800">
              <a:solidFill>
                <a:schemeClr val="accent2"/>
              </a:solidFill>
              <a:latin typeface="Arial" panose="020B0604020202020204" pitchFamily="34" charset="0"/>
            </a:endParaRPr>
          </a:p>
        </p:txBody>
      </p:sp>
      <p:sp>
        <p:nvSpPr>
          <p:cNvPr id="2" name="Date Placeholder 1"/>
          <p:cNvSpPr>
            <a:spLocks noGrp="1"/>
          </p:cNvSpPr>
          <p:nvPr>
            <p:ph type="dt" sz="half" idx="10"/>
          </p:nvPr>
        </p:nvSpPr>
        <p:spPr/>
        <p:txBody>
          <a:bodyPr/>
          <a:lstStyle/>
          <a:p>
            <a:fld id="{E75C0A2B-5A1F-4549-B846-2AB1F1EAF865}"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
        <p:nvSpPr>
          <p:cNvPr id="4" name="Slide Number Placeholder 3"/>
          <p:cNvSpPr>
            <a:spLocks noGrp="1"/>
          </p:cNvSpPr>
          <p:nvPr>
            <p:ph type="sldNum" sz="quarter" idx="12"/>
          </p:nvPr>
        </p:nvSpPr>
        <p:spPr/>
        <p:txBody>
          <a:bodyPr/>
          <a:lstStyle/>
          <a:p>
            <a:fld id="{D8D3D6AC-B7BE-4494-8FAB-4CDD0FE9DB2B}" type="slidenum">
              <a:rPr lang="en-US" smtClean="0"/>
              <a:t>90</a:t>
            </a:fld>
            <a:endParaRPr lang="en-US"/>
          </a:p>
        </p:txBody>
      </p:sp>
    </p:spTree>
    <p:extLst>
      <p:ext uri="{BB962C8B-B14F-4D97-AF65-F5344CB8AC3E}">
        <p14:creationId xmlns:p14="http://schemas.microsoft.com/office/powerpoint/2010/main" val="21769652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1752600" y="685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7  Application</a:t>
            </a:r>
          </a:p>
        </p:txBody>
      </p:sp>
      <p:sp>
        <p:nvSpPr>
          <p:cNvPr id="50179" name="Text Box 3"/>
          <p:cNvSpPr txBox="1">
            <a:spLocks noChangeArrowheads="1"/>
          </p:cNvSpPr>
          <p:nvPr/>
        </p:nvSpPr>
        <p:spPr bwMode="auto">
          <a:xfrm>
            <a:off x="1752600" y="1447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6  Presentation</a:t>
            </a:r>
          </a:p>
        </p:txBody>
      </p:sp>
      <p:sp>
        <p:nvSpPr>
          <p:cNvPr id="50180" name="Text Box 4"/>
          <p:cNvSpPr txBox="1">
            <a:spLocks noChangeArrowheads="1"/>
          </p:cNvSpPr>
          <p:nvPr/>
        </p:nvSpPr>
        <p:spPr bwMode="auto">
          <a:xfrm>
            <a:off x="1752600" y="2209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5  Session</a:t>
            </a:r>
          </a:p>
        </p:txBody>
      </p:sp>
      <p:sp>
        <p:nvSpPr>
          <p:cNvPr id="50181" name="Text Box 5"/>
          <p:cNvSpPr txBox="1">
            <a:spLocks noChangeArrowheads="1"/>
          </p:cNvSpPr>
          <p:nvPr/>
        </p:nvSpPr>
        <p:spPr bwMode="auto">
          <a:xfrm>
            <a:off x="1752600" y="2971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4  Transport</a:t>
            </a:r>
          </a:p>
        </p:txBody>
      </p:sp>
      <p:sp>
        <p:nvSpPr>
          <p:cNvPr id="50182" name="Text Box 6"/>
          <p:cNvSpPr txBox="1">
            <a:spLocks noChangeArrowheads="1"/>
          </p:cNvSpPr>
          <p:nvPr/>
        </p:nvSpPr>
        <p:spPr bwMode="auto">
          <a:xfrm>
            <a:off x="1752600" y="5257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1  Physical</a:t>
            </a:r>
          </a:p>
        </p:txBody>
      </p:sp>
      <p:sp>
        <p:nvSpPr>
          <p:cNvPr id="50183" name="Text Box 7"/>
          <p:cNvSpPr txBox="1">
            <a:spLocks noChangeArrowheads="1"/>
          </p:cNvSpPr>
          <p:nvPr/>
        </p:nvSpPr>
        <p:spPr bwMode="auto">
          <a:xfrm>
            <a:off x="1752600" y="4495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2  Data Link</a:t>
            </a:r>
          </a:p>
        </p:txBody>
      </p:sp>
      <p:sp>
        <p:nvSpPr>
          <p:cNvPr id="50184" name="Text Box 8"/>
          <p:cNvSpPr txBox="1">
            <a:spLocks noChangeArrowheads="1"/>
          </p:cNvSpPr>
          <p:nvPr/>
        </p:nvSpPr>
        <p:spPr bwMode="auto">
          <a:xfrm>
            <a:off x="1752600" y="3733801"/>
            <a:ext cx="1752600" cy="587375"/>
          </a:xfrm>
          <a:prstGeom prst="rect">
            <a:avLst/>
          </a:prstGeom>
          <a:solidFill>
            <a:srgbClr val="FFFF99"/>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b="1"/>
              <a:t>3  Network</a:t>
            </a:r>
          </a:p>
        </p:txBody>
      </p:sp>
      <p:sp>
        <p:nvSpPr>
          <p:cNvPr id="50185" name="Text Box 9"/>
          <p:cNvSpPr txBox="1">
            <a:spLocks noChangeArrowheads="1"/>
          </p:cNvSpPr>
          <p:nvPr/>
        </p:nvSpPr>
        <p:spPr bwMode="auto">
          <a:xfrm>
            <a:off x="3810000" y="685801"/>
            <a:ext cx="6400800" cy="466725"/>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a:solidFill>
                  <a:srgbClr val="FF9900"/>
                </a:solidFill>
                <a:latin typeface="Arial" panose="020B0604020202020204" pitchFamily="34" charset="0"/>
              </a:rPr>
              <a:t>IP ADDRESSING</a:t>
            </a:r>
          </a:p>
        </p:txBody>
      </p:sp>
      <p:sp>
        <p:nvSpPr>
          <p:cNvPr id="50186" name="Text Box 10"/>
          <p:cNvSpPr txBox="1">
            <a:spLocks noChangeArrowheads="1"/>
          </p:cNvSpPr>
          <p:nvPr/>
        </p:nvSpPr>
        <p:spPr bwMode="auto">
          <a:xfrm>
            <a:off x="3810000" y="1295400"/>
            <a:ext cx="6400800" cy="533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endParaRPr lang="en-US" altLang="en-US" sz="800">
              <a:latin typeface="Arial" panose="020B0604020202020204" pitchFamily="34" charset="0"/>
            </a:endParaRPr>
          </a:p>
          <a:p>
            <a:r>
              <a:rPr lang="en-US" altLang="en-US" sz="2000">
                <a:solidFill>
                  <a:schemeClr val="accent2"/>
                </a:solidFill>
                <a:latin typeface="Arial" panose="020B0604020202020204" pitchFamily="34" charset="0"/>
              </a:rPr>
              <a:t>Mask</a:t>
            </a:r>
          </a:p>
          <a:p>
            <a:endParaRPr lang="en-US" altLang="en-US" sz="2000">
              <a:solidFill>
                <a:schemeClr val="accent2"/>
              </a:solidFill>
              <a:latin typeface="Arial" panose="020B0604020202020204" pitchFamily="34" charset="0"/>
            </a:endParaRPr>
          </a:p>
          <a:p>
            <a:r>
              <a:rPr lang="en-US" altLang="en-US" sz="2000">
                <a:solidFill>
                  <a:schemeClr val="tx2"/>
                </a:solidFill>
                <a:latin typeface="Arial" panose="020B0604020202020204" pitchFamily="34" charset="0"/>
              </a:rPr>
              <a:t>Valid mask are contiguous 1’s from left to right.</a:t>
            </a:r>
          </a:p>
          <a:p>
            <a:endParaRPr lang="en-US" altLang="en-US" sz="2000">
              <a:solidFill>
                <a:schemeClr val="tx2"/>
              </a:solidFill>
              <a:latin typeface="Arial" panose="020B0604020202020204" pitchFamily="34" charset="0"/>
            </a:endParaRPr>
          </a:p>
          <a:p>
            <a:r>
              <a:rPr lang="en-US" altLang="en-US" sz="2000">
                <a:solidFill>
                  <a:schemeClr val="tx2"/>
                </a:solidFill>
                <a:latin typeface="Arial" panose="020B0604020202020204" pitchFamily="34" charset="0"/>
              </a:rPr>
              <a:t>Examples:</a:t>
            </a:r>
          </a:p>
          <a:p>
            <a:endParaRPr lang="en-US" altLang="en-US" sz="800">
              <a:solidFill>
                <a:schemeClr val="tx2"/>
              </a:solidFill>
              <a:latin typeface="Arial" panose="020B0604020202020204" pitchFamily="34" charset="0"/>
            </a:endParaRPr>
          </a:p>
          <a:p>
            <a:pPr lvl="1"/>
            <a:r>
              <a:rPr lang="en-US" altLang="en-US" sz="2000">
                <a:solidFill>
                  <a:schemeClr val="tx2"/>
                </a:solidFill>
                <a:latin typeface="Arial" panose="020B0604020202020204" pitchFamily="34" charset="0"/>
              </a:rPr>
              <a:t>Valid</a:t>
            </a:r>
          </a:p>
          <a:p>
            <a:pPr lvl="1"/>
            <a:r>
              <a:rPr lang="en-US" altLang="en-US" sz="2000">
                <a:solidFill>
                  <a:schemeClr val="tx2"/>
                </a:solidFill>
                <a:latin typeface="Arial" panose="020B0604020202020204" pitchFamily="34" charset="0"/>
              </a:rPr>
              <a:t>255.0.0.0</a:t>
            </a:r>
          </a:p>
          <a:p>
            <a:pPr lvl="1"/>
            <a:r>
              <a:rPr lang="en-US" altLang="en-US" sz="2000">
                <a:solidFill>
                  <a:schemeClr val="tx2"/>
                </a:solidFill>
                <a:latin typeface="Arial" panose="020B0604020202020204" pitchFamily="34" charset="0"/>
              </a:rPr>
              <a:t>255.255.0.0</a:t>
            </a:r>
          </a:p>
          <a:p>
            <a:pPr lvl="1"/>
            <a:r>
              <a:rPr lang="en-US" altLang="en-US" sz="2000">
                <a:solidFill>
                  <a:schemeClr val="tx2"/>
                </a:solidFill>
                <a:latin typeface="Arial" panose="020B0604020202020204" pitchFamily="34" charset="0"/>
              </a:rPr>
              <a:t>255.255.255.0</a:t>
            </a:r>
          </a:p>
          <a:p>
            <a:pPr lvl="1"/>
            <a:endParaRPr lang="en-US" altLang="en-US" sz="2000">
              <a:solidFill>
                <a:schemeClr val="tx2"/>
              </a:solidFill>
              <a:latin typeface="Arial" panose="020B0604020202020204" pitchFamily="34" charset="0"/>
            </a:endParaRPr>
          </a:p>
          <a:p>
            <a:pPr lvl="1"/>
            <a:r>
              <a:rPr lang="en-US" altLang="en-US" sz="2000">
                <a:solidFill>
                  <a:schemeClr val="tx2"/>
                </a:solidFill>
                <a:latin typeface="Arial" panose="020B0604020202020204" pitchFamily="34" charset="0"/>
              </a:rPr>
              <a:t>Invalid</a:t>
            </a:r>
          </a:p>
          <a:p>
            <a:pPr lvl="1"/>
            <a:r>
              <a:rPr lang="en-US" altLang="en-US" sz="2000">
                <a:solidFill>
                  <a:schemeClr val="tx2"/>
                </a:solidFill>
                <a:latin typeface="Arial" panose="020B0604020202020204" pitchFamily="34" charset="0"/>
              </a:rPr>
              <a:t>255.1.0.0</a:t>
            </a:r>
          </a:p>
          <a:p>
            <a:pPr lvl="1"/>
            <a:r>
              <a:rPr lang="en-US" altLang="en-US" sz="2000">
                <a:solidFill>
                  <a:schemeClr val="tx2"/>
                </a:solidFill>
                <a:latin typeface="Arial" panose="020B0604020202020204" pitchFamily="34" charset="0"/>
              </a:rPr>
              <a:t>255.0.255.0</a:t>
            </a:r>
          </a:p>
          <a:p>
            <a:pPr lvl="1"/>
            <a:r>
              <a:rPr lang="en-US" altLang="en-US" sz="2000">
                <a:solidFill>
                  <a:schemeClr val="tx2"/>
                </a:solidFill>
                <a:latin typeface="Arial" panose="020B0604020202020204" pitchFamily="34" charset="0"/>
              </a:rPr>
              <a:t>255.255.64.0</a:t>
            </a:r>
          </a:p>
          <a:p>
            <a:pPr lvl="1"/>
            <a:r>
              <a:rPr lang="en-US" altLang="en-US" sz="2000">
                <a:solidFill>
                  <a:schemeClr val="tx2"/>
                </a:solidFill>
                <a:latin typeface="Arial" panose="020B0604020202020204" pitchFamily="34" charset="0"/>
              </a:rPr>
              <a:t>200.255.0.0</a:t>
            </a:r>
          </a:p>
          <a:p>
            <a:endParaRPr lang="en-US" altLang="en-US" sz="2000">
              <a:solidFill>
                <a:schemeClr val="tx2"/>
              </a:solidFill>
              <a:latin typeface="Arial" panose="020B0604020202020204" pitchFamily="34" charset="0"/>
            </a:endParaRPr>
          </a:p>
          <a:p>
            <a:endParaRPr lang="en-US" altLang="en-US" sz="800">
              <a:solidFill>
                <a:schemeClr val="accent2"/>
              </a:solidFill>
              <a:latin typeface="Arial" panose="020B0604020202020204" pitchFamily="34" charset="0"/>
            </a:endParaRPr>
          </a:p>
        </p:txBody>
      </p:sp>
      <p:sp>
        <p:nvSpPr>
          <p:cNvPr id="2" name="Date Placeholder 1"/>
          <p:cNvSpPr>
            <a:spLocks noGrp="1"/>
          </p:cNvSpPr>
          <p:nvPr>
            <p:ph type="dt" sz="half" idx="10"/>
          </p:nvPr>
        </p:nvSpPr>
        <p:spPr/>
        <p:txBody>
          <a:bodyPr/>
          <a:lstStyle/>
          <a:p>
            <a:fld id="{28D277F3-5D88-4F57-826A-E29A6968DFE0}"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
        <p:nvSpPr>
          <p:cNvPr id="4" name="Slide Number Placeholder 3"/>
          <p:cNvSpPr>
            <a:spLocks noGrp="1"/>
          </p:cNvSpPr>
          <p:nvPr>
            <p:ph type="sldNum" sz="quarter" idx="12"/>
          </p:nvPr>
        </p:nvSpPr>
        <p:spPr/>
        <p:txBody>
          <a:bodyPr/>
          <a:lstStyle/>
          <a:p>
            <a:fld id="{D8D3D6AC-B7BE-4494-8FAB-4CDD0FE9DB2B}" type="slidenum">
              <a:rPr lang="en-US" smtClean="0"/>
              <a:t>91</a:t>
            </a:fld>
            <a:endParaRPr lang="en-US"/>
          </a:p>
        </p:txBody>
      </p:sp>
    </p:spTree>
    <p:extLst>
      <p:ext uri="{BB962C8B-B14F-4D97-AF65-F5344CB8AC3E}">
        <p14:creationId xmlns:p14="http://schemas.microsoft.com/office/powerpoint/2010/main" val="261802328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1752600" y="685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7  Application</a:t>
            </a:r>
          </a:p>
        </p:txBody>
      </p:sp>
      <p:sp>
        <p:nvSpPr>
          <p:cNvPr id="55299" name="Text Box 3"/>
          <p:cNvSpPr txBox="1">
            <a:spLocks noChangeArrowheads="1"/>
          </p:cNvSpPr>
          <p:nvPr/>
        </p:nvSpPr>
        <p:spPr bwMode="auto">
          <a:xfrm>
            <a:off x="1752600" y="1447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6  Presentation</a:t>
            </a:r>
          </a:p>
        </p:txBody>
      </p:sp>
      <p:sp>
        <p:nvSpPr>
          <p:cNvPr id="55300" name="Text Box 4"/>
          <p:cNvSpPr txBox="1">
            <a:spLocks noChangeArrowheads="1"/>
          </p:cNvSpPr>
          <p:nvPr/>
        </p:nvSpPr>
        <p:spPr bwMode="auto">
          <a:xfrm>
            <a:off x="1752600" y="2209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5  Session</a:t>
            </a:r>
          </a:p>
        </p:txBody>
      </p:sp>
      <p:sp>
        <p:nvSpPr>
          <p:cNvPr id="55301" name="Text Box 5"/>
          <p:cNvSpPr txBox="1">
            <a:spLocks noChangeArrowheads="1"/>
          </p:cNvSpPr>
          <p:nvPr/>
        </p:nvSpPr>
        <p:spPr bwMode="auto">
          <a:xfrm>
            <a:off x="1752600" y="2971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4  Transport</a:t>
            </a:r>
          </a:p>
        </p:txBody>
      </p:sp>
      <p:sp>
        <p:nvSpPr>
          <p:cNvPr id="55302" name="Text Box 6"/>
          <p:cNvSpPr txBox="1">
            <a:spLocks noChangeArrowheads="1"/>
          </p:cNvSpPr>
          <p:nvPr/>
        </p:nvSpPr>
        <p:spPr bwMode="auto">
          <a:xfrm>
            <a:off x="1752600" y="5257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1  Physical</a:t>
            </a:r>
          </a:p>
        </p:txBody>
      </p:sp>
      <p:sp>
        <p:nvSpPr>
          <p:cNvPr id="55303" name="Text Box 7"/>
          <p:cNvSpPr txBox="1">
            <a:spLocks noChangeArrowheads="1"/>
          </p:cNvSpPr>
          <p:nvPr/>
        </p:nvSpPr>
        <p:spPr bwMode="auto">
          <a:xfrm>
            <a:off x="1752600" y="4495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2  Data Link</a:t>
            </a:r>
          </a:p>
        </p:txBody>
      </p:sp>
      <p:sp>
        <p:nvSpPr>
          <p:cNvPr id="55304" name="Text Box 8"/>
          <p:cNvSpPr txBox="1">
            <a:spLocks noChangeArrowheads="1"/>
          </p:cNvSpPr>
          <p:nvPr/>
        </p:nvSpPr>
        <p:spPr bwMode="auto">
          <a:xfrm>
            <a:off x="1752600" y="3733801"/>
            <a:ext cx="1752600" cy="587375"/>
          </a:xfrm>
          <a:prstGeom prst="rect">
            <a:avLst/>
          </a:prstGeom>
          <a:solidFill>
            <a:srgbClr val="FFFF99"/>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b="1"/>
              <a:t>3  Network</a:t>
            </a:r>
          </a:p>
        </p:txBody>
      </p:sp>
      <p:sp>
        <p:nvSpPr>
          <p:cNvPr id="55305" name="Text Box 9"/>
          <p:cNvSpPr txBox="1">
            <a:spLocks noChangeArrowheads="1"/>
          </p:cNvSpPr>
          <p:nvPr/>
        </p:nvSpPr>
        <p:spPr bwMode="auto">
          <a:xfrm>
            <a:off x="3810000" y="685801"/>
            <a:ext cx="6400800" cy="466725"/>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a:solidFill>
                  <a:srgbClr val="FF9900"/>
                </a:solidFill>
                <a:latin typeface="Arial" panose="020B0604020202020204" pitchFamily="34" charset="0"/>
              </a:rPr>
              <a:t>IP ADDRESSING</a:t>
            </a:r>
          </a:p>
        </p:txBody>
      </p:sp>
      <p:sp>
        <p:nvSpPr>
          <p:cNvPr id="55307" name="Text Box 11"/>
          <p:cNvSpPr txBox="1">
            <a:spLocks noChangeArrowheads="1"/>
          </p:cNvSpPr>
          <p:nvPr/>
        </p:nvSpPr>
        <p:spPr bwMode="auto">
          <a:xfrm>
            <a:off x="3810000" y="1295401"/>
            <a:ext cx="6400800" cy="424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800">
              <a:latin typeface="Arial" panose="020B0604020202020204" pitchFamily="34" charset="0"/>
            </a:endParaRPr>
          </a:p>
          <a:p>
            <a:r>
              <a:rPr lang="en-US" altLang="en-US" sz="2000">
                <a:solidFill>
                  <a:schemeClr val="accent2"/>
                </a:solidFill>
                <a:latin typeface="Arial" panose="020B0604020202020204" pitchFamily="34" charset="0"/>
              </a:rPr>
              <a:t>Subnets</a:t>
            </a:r>
          </a:p>
          <a:p>
            <a:endParaRPr lang="en-US" altLang="en-US" sz="800">
              <a:solidFill>
                <a:schemeClr val="accent2"/>
              </a:solidFill>
              <a:latin typeface="Arial" panose="020B0604020202020204" pitchFamily="34" charset="0"/>
            </a:endParaRPr>
          </a:p>
          <a:p>
            <a:r>
              <a:rPr lang="en-US" altLang="en-US" sz="2000">
                <a:latin typeface="Arial" panose="020B0604020202020204" pitchFamily="34" charset="0"/>
              </a:rPr>
              <a:t>The Internet is running out of IP address. One solution is to subnet a network address.</a:t>
            </a:r>
          </a:p>
          <a:p>
            <a:endParaRPr lang="en-US" altLang="en-US" sz="2000">
              <a:latin typeface="Arial" panose="020B0604020202020204" pitchFamily="34" charset="0"/>
            </a:endParaRPr>
          </a:p>
          <a:p>
            <a:r>
              <a:rPr lang="en-US" altLang="en-US" sz="2000">
                <a:latin typeface="Arial" panose="020B0604020202020204" pitchFamily="34" charset="0"/>
              </a:rPr>
              <a:t>This is done by borrowing host bits to be used as network bits.</a:t>
            </a:r>
          </a:p>
          <a:p>
            <a:endParaRPr lang="en-US" altLang="en-US" sz="2000">
              <a:latin typeface="Arial" panose="020B0604020202020204" pitchFamily="34" charset="0"/>
            </a:endParaRPr>
          </a:p>
          <a:p>
            <a:r>
              <a:rPr lang="en-US" altLang="en-US">
                <a:latin typeface="Arial" panose="020B0604020202020204" pitchFamily="34" charset="0"/>
              </a:rPr>
              <a:t>Example:</a:t>
            </a:r>
          </a:p>
          <a:p>
            <a:endParaRPr lang="en-US" altLang="en-US" sz="800">
              <a:latin typeface="Arial" panose="020B0604020202020204" pitchFamily="34" charset="0"/>
            </a:endParaRPr>
          </a:p>
          <a:p>
            <a:r>
              <a:rPr lang="en-US" altLang="en-US">
                <a:latin typeface="Arial" panose="020B0604020202020204" pitchFamily="34" charset="0"/>
              </a:rPr>
              <a:t>Class B mask 255.255.0.0</a:t>
            </a:r>
          </a:p>
          <a:p>
            <a:r>
              <a:rPr lang="en-US" altLang="en-US">
                <a:latin typeface="Arial" panose="020B0604020202020204" pitchFamily="34" charset="0"/>
              </a:rPr>
              <a:t>Borrowing 1 bit gives a subnet mask of 255.255.128.0</a:t>
            </a:r>
          </a:p>
          <a:p>
            <a:r>
              <a:rPr lang="en-US" altLang="en-US">
                <a:latin typeface="Arial" panose="020B0604020202020204" pitchFamily="34" charset="0"/>
              </a:rPr>
              <a:t>Borrowing 2 bits gives a subnet mask of 255.255.192.0</a:t>
            </a:r>
          </a:p>
          <a:p>
            <a:r>
              <a:rPr lang="en-US" altLang="en-US">
                <a:latin typeface="Arial" panose="020B0604020202020204" pitchFamily="34" charset="0"/>
              </a:rPr>
              <a:t>Borrowing 3 bits gives a subnet mask of 255.255.224.0</a:t>
            </a:r>
          </a:p>
          <a:p>
            <a:r>
              <a:rPr lang="en-US" altLang="en-US">
                <a:latin typeface="Arial" panose="020B0604020202020204" pitchFamily="34" charset="0"/>
              </a:rPr>
              <a:t>Borrowing 4 bits gives a subnet mask of 255.255.240.0</a:t>
            </a:r>
          </a:p>
        </p:txBody>
      </p:sp>
      <p:sp>
        <p:nvSpPr>
          <p:cNvPr id="2" name="Date Placeholder 1"/>
          <p:cNvSpPr>
            <a:spLocks noGrp="1"/>
          </p:cNvSpPr>
          <p:nvPr>
            <p:ph type="dt" sz="half" idx="10"/>
          </p:nvPr>
        </p:nvSpPr>
        <p:spPr/>
        <p:txBody>
          <a:bodyPr/>
          <a:lstStyle/>
          <a:p>
            <a:fld id="{0C6ABEB8-BF05-47D9-B6C1-E604491BE432}"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
        <p:nvSpPr>
          <p:cNvPr id="4" name="Slide Number Placeholder 3"/>
          <p:cNvSpPr>
            <a:spLocks noGrp="1"/>
          </p:cNvSpPr>
          <p:nvPr>
            <p:ph type="sldNum" sz="quarter" idx="12"/>
          </p:nvPr>
        </p:nvSpPr>
        <p:spPr/>
        <p:txBody>
          <a:bodyPr/>
          <a:lstStyle/>
          <a:p>
            <a:fld id="{D8D3D6AC-B7BE-4494-8FAB-4CDD0FE9DB2B}" type="slidenum">
              <a:rPr lang="en-US" smtClean="0"/>
              <a:t>92</a:t>
            </a:fld>
            <a:endParaRPr lang="en-US"/>
          </a:p>
        </p:txBody>
      </p:sp>
    </p:spTree>
    <p:extLst>
      <p:ext uri="{BB962C8B-B14F-4D97-AF65-F5344CB8AC3E}">
        <p14:creationId xmlns:p14="http://schemas.microsoft.com/office/powerpoint/2010/main" val="207053637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1752600" y="685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7  Application</a:t>
            </a:r>
          </a:p>
        </p:txBody>
      </p:sp>
      <p:sp>
        <p:nvSpPr>
          <p:cNvPr id="56323" name="Text Box 3"/>
          <p:cNvSpPr txBox="1">
            <a:spLocks noChangeArrowheads="1"/>
          </p:cNvSpPr>
          <p:nvPr/>
        </p:nvSpPr>
        <p:spPr bwMode="auto">
          <a:xfrm>
            <a:off x="1752600" y="1447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6  Presentation</a:t>
            </a:r>
          </a:p>
        </p:txBody>
      </p:sp>
      <p:sp>
        <p:nvSpPr>
          <p:cNvPr id="56324" name="Text Box 4"/>
          <p:cNvSpPr txBox="1">
            <a:spLocks noChangeArrowheads="1"/>
          </p:cNvSpPr>
          <p:nvPr/>
        </p:nvSpPr>
        <p:spPr bwMode="auto">
          <a:xfrm>
            <a:off x="1752600" y="2209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5  Session</a:t>
            </a:r>
          </a:p>
        </p:txBody>
      </p:sp>
      <p:sp>
        <p:nvSpPr>
          <p:cNvPr id="56325" name="Text Box 5"/>
          <p:cNvSpPr txBox="1">
            <a:spLocks noChangeArrowheads="1"/>
          </p:cNvSpPr>
          <p:nvPr/>
        </p:nvSpPr>
        <p:spPr bwMode="auto">
          <a:xfrm>
            <a:off x="1752600" y="2971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4  Transport</a:t>
            </a:r>
          </a:p>
        </p:txBody>
      </p:sp>
      <p:sp>
        <p:nvSpPr>
          <p:cNvPr id="56326" name="Text Box 6"/>
          <p:cNvSpPr txBox="1">
            <a:spLocks noChangeArrowheads="1"/>
          </p:cNvSpPr>
          <p:nvPr/>
        </p:nvSpPr>
        <p:spPr bwMode="auto">
          <a:xfrm>
            <a:off x="1752600" y="5257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1  Physical</a:t>
            </a:r>
          </a:p>
        </p:txBody>
      </p:sp>
      <p:sp>
        <p:nvSpPr>
          <p:cNvPr id="56327" name="Text Box 7"/>
          <p:cNvSpPr txBox="1">
            <a:spLocks noChangeArrowheads="1"/>
          </p:cNvSpPr>
          <p:nvPr/>
        </p:nvSpPr>
        <p:spPr bwMode="auto">
          <a:xfrm>
            <a:off x="1752600" y="4495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2  Data Link</a:t>
            </a:r>
          </a:p>
        </p:txBody>
      </p:sp>
      <p:sp>
        <p:nvSpPr>
          <p:cNvPr id="56328" name="Text Box 8"/>
          <p:cNvSpPr txBox="1">
            <a:spLocks noChangeArrowheads="1"/>
          </p:cNvSpPr>
          <p:nvPr/>
        </p:nvSpPr>
        <p:spPr bwMode="auto">
          <a:xfrm>
            <a:off x="1752600" y="3733801"/>
            <a:ext cx="1752600" cy="587375"/>
          </a:xfrm>
          <a:prstGeom prst="rect">
            <a:avLst/>
          </a:prstGeom>
          <a:solidFill>
            <a:srgbClr val="FFFF99"/>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b="1"/>
              <a:t>3  Network</a:t>
            </a:r>
          </a:p>
        </p:txBody>
      </p:sp>
      <p:sp>
        <p:nvSpPr>
          <p:cNvPr id="56329" name="Text Box 9"/>
          <p:cNvSpPr txBox="1">
            <a:spLocks noChangeArrowheads="1"/>
          </p:cNvSpPr>
          <p:nvPr/>
        </p:nvSpPr>
        <p:spPr bwMode="auto">
          <a:xfrm>
            <a:off x="3810000" y="685801"/>
            <a:ext cx="6400800" cy="466725"/>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a:solidFill>
                  <a:srgbClr val="FF9900"/>
                </a:solidFill>
                <a:latin typeface="Arial" panose="020B0604020202020204" pitchFamily="34" charset="0"/>
              </a:rPr>
              <a:t>IP ADDRESSING</a:t>
            </a:r>
          </a:p>
        </p:txBody>
      </p:sp>
      <p:sp>
        <p:nvSpPr>
          <p:cNvPr id="56330" name="Text Box 10"/>
          <p:cNvSpPr txBox="1">
            <a:spLocks noChangeArrowheads="1"/>
          </p:cNvSpPr>
          <p:nvPr/>
        </p:nvSpPr>
        <p:spPr bwMode="auto">
          <a:xfrm>
            <a:off x="3810000" y="1295400"/>
            <a:ext cx="6400800" cy="521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800">
              <a:latin typeface="Arial" panose="020B0604020202020204" pitchFamily="34" charset="0"/>
            </a:endParaRPr>
          </a:p>
          <a:p>
            <a:r>
              <a:rPr lang="en-US" altLang="en-US" sz="2000">
                <a:solidFill>
                  <a:schemeClr val="tx2"/>
                </a:solidFill>
                <a:latin typeface="Arial" panose="020B0604020202020204" pitchFamily="34" charset="0"/>
              </a:rPr>
              <a:t>Example:</a:t>
            </a:r>
          </a:p>
          <a:p>
            <a:endParaRPr lang="en-US" altLang="en-US" sz="800">
              <a:solidFill>
                <a:schemeClr val="tx2"/>
              </a:solidFill>
              <a:latin typeface="Arial" panose="020B0604020202020204" pitchFamily="34" charset="0"/>
            </a:endParaRPr>
          </a:p>
          <a:p>
            <a:r>
              <a:rPr lang="en-US" altLang="en-US" sz="2000">
                <a:latin typeface="Arial" panose="020B0604020202020204" pitchFamily="34" charset="0"/>
              </a:rPr>
              <a:t>Given an IP address of 180.200.0.0, subnet by borrowing 4 bits.</a:t>
            </a:r>
          </a:p>
          <a:p>
            <a:endParaRPr lang="en-US" altLang="en-US" sz="2000">
              <a:latin typeface="Arial" panose="020B0604020202020204" pitchFamily="34" charset="0"/>
            </a:endParaRPr>
          </a:p>
          <a:p>
            <a:r>
              <a:rPr lang="en-US" altLang="en-US" sz="2000">
                <a:latin typeface="Arial" panose="020B0604020202020204" pitchFamily="34" charset="0"/>
              </a:rPr>
              <a:t>Subnet mask = 255.255.240.0</a:t>
            </a:r>
          </a:p>
          <a:p>
            <a:r>
              <a:rPr lang="en-US" altLang="en-US" sz="2000">
                <a:latin typeface="Arial" panose="020B0604020202020204" pitchFamily="34" charset="0"/>
              </a:rPr>
              <a:t>The 4 bits borrowed are value 128, 64, 32, 16. This will create 16 sub networks, where the first and last will be unusable.</a:t>
            </a:r>
          </a:p>
          <a:p>
            <a:endParaRPr lang="en-US" altLang="en-US" sz="2000">
              <a:latin typeface="Arial" panose="020B0604020202020204" pitchFamily="34" charset="0"/>
            </a:endParaRPr>
          </a:p>
          <a:p>
            <a:r>
              <a:rPr lang="en-US" altLang="en-US" sz="2000">
                <a:latin typeface="Arial" panose="020B0604020202020204" pitchFamily="34" charset="0"/>
              </a:rPr>
              <a:t>Sub network address:</a:t>
            </a:r>
          </a:p>
          <a:p>
            <a:pPr lvl="1"/>
            <a:r>
              <a:rPr lang="en-US" altLang="en-US" sz="2000">
                <a:latin typeface="Arial" panose="020B0604020202020204" pitchFamily="34" charset="0"/>
              </a:rPr>
              <a:t>180.200.0.0</a:t>
            </a:r>
          </a:p>
          <a:p>
            <a:pPr lvl="1"/>
            <a:r>
              <a:rPr lang="en-US" altLang="en-US" sz="2000">
                <a:latin typeface="Arial" panose="020B0604020202020204" pitchFamily="34" charset="0"/>
              </a:rPr>
              <a:t>180.200.16.0</a:t>
            </a:r>
          </a:p>
          <a:p>
            <a:pPr lvl="1"/>
            <a:r>
              <a:rPr lang="en-US" altLang="en-US" sz="2000">
                <a:latin typeface="Arial" panose="020B0604020202020204" pitchFamily="34" charset="0"/>
              </a:rPr>
              <a:t>180.200.32.0</a:t>
            </a:r>
          </a:p>
          <a:p>
            <a:pPr lvl="1"/>
            <a:r>
              <a:rPr lang="en-US" altLang="en-US" sz="2000">
                <a:latin typeface="Arial" panose="020B0604020202020204" pitchFamily="34" charset="0"/>
              </a:rPr>
              <a:t>180.200.48.0</a:t>
            </a:r>
          </a:p>
          <a:p>
            <a:pPr lvl="1"/>
            <a:r>
              <a:rPr lang="en-US" altLang="en-US" sz="2000">
                <a:latin typeface="Arial" panose="020B0604020202020204" pitchFamily="34" charset="0"/>
              </a:rPr>
              <a:t>180.200.64.0</a:t>
            </a:r>
          </a:p>
          <a:p>
            <a:pPr lvl="1"/>
            <a:r>
              <a:rPr lang="en-US" altLang="en-US" sz="2000">
                <a:latin typeface="Arial" panose="020B0604020202020204" pitchFamily="34" charset="0"/>
              </a:rPr>
              <a:t> etc…</a:t>
            </a:r>
          </a:p>
        </p:txBody>
      </p:sp>
      <p:sp>
        <p:nvSpPr>
          <p:cNvPr id="2" name="Date Placeholder 1"/>
          <p:cNvSpPr>
            <a:spLocks noGrp="1"/>
          </p:cNvSpPr>
          <p:nvPr>
            <p:ph type="dt" sz="half" idx="10"/>
          </p:nvPr>
        </p:nvSpPr>
        <p:spPr/>
        <p:txBody>
          <a:bodyPr/>
          <a:lstStyle/>
          <a:p>
            <a:fld id="{F8C0C0D2-6ED9-40D9-8501-563CC9963D91}"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
        <p:nvSpPr>
          <p:cNvPr id="4" name="Slide Number Placeholder 3"/>
          <p:cNvSpPr>
            <a:spLocks noGrp="1"/>
          </p:cNvSpPr>
          <p:nvPr>
            <p:ph type="sldNum" sz="quarter" idx="12"/>
          </p:nvPr>
        </p:nvSpPr>
        <p:spPr/>
        <p:txBody>
          <a:bodyPr/>
          <a:lstStyle/>
          <a:p>
            <a:fld id="{D8D3D6AC-B7BE-4494-8FAB-4CDD0FE9DB2B}" type="slidenum">
              <a:rPr lang="en-US" smtClean="0"/>
              <a:t>93</a:t>
            </a:fld>
            <a:endParaRPr lang="en-US"/>
          </a:p>
        </p:txBody>
      </p:sp>
    </p:spTree>
    <p:extLst>
      <p:ext uri="{BB962C8B-B14F-4D97-AF65-F5344CB8AC3E}">
        <p14:creationId xmlns:p14="http://schemas.microsoft.com/office/powerpoint/2010/main" val="409216479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1752600" y="685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7  Application</a:t>
            </a:r>
          </a:p>
        </p:txBody>
      </p:sp>
      <p:sp>
        <p:nvSpPr>
          <p:cNvPr id="57347" name="Text Box 3"/>
          <p:cNvSpPr txBox="1">
            <a:spLocks noChangeArrowheads="1"/>
          </p:cNvSpPr>
          <p:nvPr/>
        </p:nvSpPr>
        <p:spPr bwMode="auto">
          <a:xfrm>
            <a:off x="1752600" y="1447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6  Presentation</a:t>
            </a:r>
          </a:p>
        </p:txBody>
      </p:sp>
      <p:sp>
        <p:nvSpPr>
          <p:cNvPr id="57348" name="Text Box 4"/>
          <p:cNvSpPr txBox="1">
            <a:spLocks noChangeArrowheads="1"/>
          </p:cNvSpPr>
          <p:nvPr/>
        </p:nvSpPr>
        <p:spPr bwMode="auto">
          <a:xfrm>
            <a:off x="1752600" y="2209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5  Session</a:t>
            </a:r>
          </a:p>
        </p:txBody>
      </p:sp>
      <p:sp>
        <p:nvSpPr>
          <p:cNvPr id="57349" name="Text Box 5"/>
          <p:cNvSpPr txBox="1">
            <a:spLocks noChangeArrowheads="1"/>
          </p:cNvSpPr>
          <p:nvPr/>
        </p:nvSpPr>
        <p:spPr bwMode="auto">
          <a:xfrm>
            <a:off x="1752600" y="2971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4  Transport</a:t>
            </a:r>
          </a:p>
        </p:txBody>
      </p:sp>
      <p:sp>
        <p:nvSpPr>
          <p:cNvPr id="57350" name="Text Box 6"/>
          <p:cNvSpPr txBox="1">
            <a:spLocks noChangeArrowheads="1"/>
          </p:cNvSpPr>
          <p:nvPr/>
        </p:nvSpPr>
        <p:spPr bwMode="auto">
          <a:xfrm>
            <a:off x="1752600" y="5257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1  Physical</a:t>
            </a:r>
          </a:p>
        </p:txBody>
      </p:sp>
      <p:sp>
        <p:nvSpPr>
          <p:cNvPr id="57351" name="Text Box 7"/>
          <p:cNvSpPr txBox="1">
            <a:spLocks noChangeArrowheads="1"/>
          </p:cNvSpPr>
          <p:nvPr/>
        </p:nvSpPr>
        <p:spPr bwMode="auto">
          <a:xfrm>
            <a:off x="1752600" y="4495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2  Data Link</a:t>
            </a:r>
          </a:p>
        </p:txBody>
      </p:sp>
      <p:sp>
        <p:nvSpPr>
          <p:cNvPr id="57352" name="Text Box 8"/>
          <p:cNvSpPr txBox="1">
            <a:spLocks noChangeArrowheads="1"/>
          </p:cNvSpPr>
          <p:nvPr/>
        </p:nvSpPr>
        <p:spPr bwMode="auto">
          <a:xfrm>
            <a:off x="1752600" y="3733801"/>
            <a:ext cx="1752600" cy="587375"/>
          </a:xfrm>
          <a:prstGeom prst="rect">
            <a:avLst/>
          </a:prstGeom>
          <a:solidFill>
            <a:srgbClr val="FFFF99"/>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b="1"/>
              <a:t>3  Network</a:t>
            </a:r>
          </a:p>
        </p:txBody>
      </p:sp>
      <p:sp>
        <p:nvSpPr>
          <p:cNvPr id="57353" name="Text Box 9"/>
          <p:cNvSpPr txBox="1">
            <a:spLocks noChangeArrowheads="1"/>
          </p:cNvSpPr>
          <p:nvPr/>
        </p:nvSpPr>
        <p:spPr bwMode="auto">
          <a:xfrm>
            <a:off x="3810000" y="685801"/>
            <a:ext cx="6400800" cy="466725"/>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a:solidFill>
                  <a:srgbClr val="FF9900"/>
                </a:solidFill>
                <a:latin typeface="Arial" panose="020B0604020202020204" pitchFamily="34" charset="0"/>
              </a:rPr>
              <a:t>IP ADDRESSING</a:t>
            </a:r>
          </a:p>
        </p:txBody>
      </p:sp>
      <p:sp>
        <p:nvSpPr>
          <p:cNvPr id="57354" name="Text Box 10"/>
          <p:cNvSpPr txBox="1">
            <a:spLocks noChangeArrowheads="1"/>
          </p:cNvSpPr>
          <p:nvPr/>
        </p:nvSpPr>
        <p:spPr bwMode="auto">
          <a:xfrm>
            <a:off x="3810000" y="1295401"/>
            <a:ext cx="6400800" cy="448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800">
              <a:latin typeface="Arial" panose="020B0604020202020204" pitchFamily="34" charset="0"/>
            </a:endParaRPr>
          </a:p>
          <a:p>
            <a:r>
              <a:rPr lang="en-US" altLang="en-US" sz="2000">
                <a:solidFill>
                  <a:schemeClr val="tx2"/>
                </a:solidFill>
                <a:latin typeface="Arial" panose="020B0604020202020204" pitchFamily="34" charset="0"/>
              </a:rPr>
              <a:t>The first 3 usable sub networks are:</a:t>
            </a:r>
          </a:p>
          <a:p>
            <a:r>
              <a:rPr lang="en-US" altLang="en-US" sz="2000">
                <a:latin typeface="Arial" panose="020B0604020202020204" pitchFamily="34" charset="0"/>
              </a:rPr>
              <a:t>180.200.16.0</a:t>
            </a:r>
          </a:p>
          <a:p>
            <a:r>
              <a:rPr lang="en-US" altLang="en-US" sz="2000">
                <a:latin typeface="Arial" panose="020B0604020202020204" pitchFamily="34" charset="0"/>
              </a:rPr>
              <a:t>180.200.32.0</a:t>
            </a:r>
          </a:p>
          <a:p>
            <a:r>
              <a:rPr lang="en-US" altLang="en-US" sz="2000">
                <a:latin typeface="Arial" panose="020B0604020202020204" pitchFamily="34" charset="0"/>
              </a:rPr>
              <a:t>180.200.48.0</a:t>
            </a:r>
          </a:p>
          <a:p>
            <a:endParaRPr lang="en-US" altLang="en-US" sz="2000">
              <a:solidFill>
                <a:schemeClr val="tx2"/>
              </a:solidFill>
              <a:latin typeface="Arial" panose="020B0604020202020204" pitchFamily="34" charset="0"/>
            </a:endParaRPr>
          </a:p>
          <a:p>
            <a:r>
              <a:rPr lang="en-US" altLang="en-US" sz="2000">
                <a:solidFill>
                  <a:schemeClr val="tx2"/>
                </a:solidFill>
                <a:latin typeface="Arial" panose="020B0604020202020204" pitchFamily="34" charset="0"/>
              </a:rPr>
              <a:t>For sub network </a:t>
            </a:r>
            <a:r>
              <a:rPr lang="en-US" altLang="en-US" sz="2000">
                <a:latin typeface="Arial" panose="020B0604020202020204" pitchFamily="34" charset="0"/>
              </a:rPr>
              <a:t>180.200.16.0, the valid IP address are:</a:t>
            </a:r>
          </a:p>
          <a:p>
            <a:endParaRPr lang="en-US" altLang="en-US" sz="2000">
              <a:latin typeface="Arial" panose="020B0604020202020204" pitchFamily="34" charset="0"/>
            </a:endParaRPr>
          </a:p>
          <a:p>
            <a:r>
              <a:rPr lang="en-US" altLang="en-US" sz="2000">
                <a:latin typeface="Arial" panose="020B0604020202020204" pitchFamily="34" charset="0"/>
              </a:rPr>
              <a:t>180.200.16.1 to 180.200.31.254</a:t>
            </a:r>
          </a:p>
          <a:p>
            <a:endParaRPr lang="en-US" altLang="en-US" sz="2000">
              <a:solidFill>
                <a:schemeClr val="tx2"/>
              </a:solidFill>
              <a:latin typeface="Arial" panose="020B0604020202020204" pitchFamily="34" charset="0"/>
            </a:endParaRPr>
          </a:p>
          <a:p>
            <a:r>
              <a:rPr lang="en-US" altLang="en-US" sz="2000">
                <a:solidFill>
                  <a:schemeClr val="tx2"/>
                </a:solidFill>
                <a:latin typeface="Arial" panose="020B0604020202020204" pitchFamily="34" charset="0"/>
              </a:rPr>
              <a:t>Directed broadcast address is:</a:t>
            </a:r>
          </a:p>
          <a:p>
            <a:endParaRPr lang="en-US" altLang="en-US" sz="2000">
              <a:solidFill>
                <a:schemeClr val="tx2"/>
              </a:solidFill>
              <a:latin typeface="Arial" panose="020B0604020202020204" pitchFamily="34" charset="0"/>
            </a:endParaRPr>
          </a:p>
          <a:p>
            <a:r>
              <a:rPr lang="en-US" altLang="en-US" sz="2000">
                <a:solidFill>
                  <a:schemeClr val="tx2"/>
                </a:solidFill>
                <a:latin typeface="Arial" panose="020B0604020202020204" pitchFamily="34" charset="0"/>
              </a:rPr>
              <a:t>180.200.31.255</a:t>
            </a:r>
          </a:p>
          <a:p>
            <a:endParaRPr lang="en-US" altLang="en-US" sz="2000">
              <a:latin typeface="Arial" panose="020B0604020202020204" pitchFamily="34" charset="0"/>
            </a:endParaRPr>
          </a:p>
        </p:txBody>
      </p:sp>
      <p:sp>
        <p:nvSpPr>
          <p:cNvPr id="2" name="Date Placeholder 1"/>
          <p:cNvSpPr>
            <a:spLocks noGrp="1"/>
          </p:cNvSpPr>
          <p:nvPr>
            <p:ph type="dt" sz="half" idx="10"/>
          </p:nvPr>
        </p:nvSpPr>
        <p:spPr/>
        <p:txBody>
          <a:bodyPr/>
          <a:lstStyle/>
          <a:p>
            <a:fld id="{C22AC4AA-CB7B-4481-BC54-D80975012197}"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
        <p:nvSpPr>
          <p:cNvPr id="4" name="Slide Number Placeholder 3"/>
          <p:cNvSpPr>
            <a:spLocks noGrp="1"/>
          </p:cNvSpPr>
          <p:nvPr>
            <p:ph type="sldNum" sz="quarter" idx="12"/>
          </p:nvPr>
        </p:nvSpPr>
        <p:spPr/>
        <p:txBody>
          <a:bodyPr/>
          <a:lstStyle/>
          <a:p>
            <a:fld id="{D8D3D6AC-B7BE-4494-8FAB-4CDD0FE9DB2B}" type="slidenum">
              <a:rPr lang="en-US" smtClean="0"/>
              <a:t>94</a:t>
            </a:fld>
            <a:endParaRPr lang="en-US"/>
          </a:p>
        </p:txBody>
      </p:sp>
    </p:spTree>
    <p:extLst>
      <p:ext uri="{BB962C8B-B14F-4D97-AF65-F5344CB8AC3E}">
        <p14:creationId xmlns:p14="http://schemas.microsoft.com/office/powerpoint/2010/main" val="404637164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1752600" y="685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7  Application</a:t>
            </a:r>
          </a:p>
        </p:txBody>
      </p:sp>
      <p:sp>
        <p:nvSpPr>
          <p:cNvPr id="58371" name="Text Box 3"/>
          <p:cNvSpPr txBox="1">
            <a:spLocks noChangeArrowheads="1"/>
          </p:cNvSpPr>
          <p:nvPr/>
        </p:nvSpPr>
        <p:spPr bwMode="auto">
          <a:xfrm>
            <a:off x="1752600" y="1447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6  Presentation</a:t>
            </a:r>
          </a:p>
        </p:txBody>
      </p:sp>
      <p:sp>
        <p:nvSpPr>
          <p:cNvPr id="58372" name="Text Box 4"/>
          <p:cNvSpPr txBox="1">
            <a:spLocks noChangeArrowheads="1"/>
          </p:cNvSpPr>
          <p:nvPr/>
        </p:nvSpPr>
        <p:spPr bwMode="auto">
          <a:xfrm>
            <a:off x="1752600" y="2209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5  Session</a:t>
            </a:r>
          </a:p>
        </p:txBody>
      </p:sp>
      <p:sp>
        <p:nvSpPr>
          <p:cNvPr id="58373" name="Text Box 5"/>
          <p:cNvSpPr txBox="1">
            <a:spLocks noChangeArrowheads="1"/>
          </p:cNvSpPr>
          <p:nvPr/>
        </p:nvSpPr>
        <p:spPr bwMode="auto">
          <a:xfrm>
            <a:off x="1752600" y="2971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4  Transport</a:t>
            </a:r>
          </a:p>
        </p:txBody>
      </p:sp>
      <p:sp>
        <p:nvSpPr>
          <p:cNvPr id="58374" name="Text Box 6"/>
          <p:cNvSpPr txBox="1">
            <a:spLocks noChangeArrowheads="1"/>
          </p:cNvSpPr>
          <p:nvPr/>
        </p:nvSpPr>
        <p:spPr bwMode="auto">
          <a:xfrm>
            <a:off x="1752600" y="5257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1  Physical</a:t>
            </a:r>
          </a:p>
        </p:txBody>
      </p:sp>
      <p:sp>
        <p:nvSpPr>
          <p:cNvPr id="58375" name="Text Box 7"/>
          <p:cNvSpPr txBox="1">
            <a:spLocks noChangeArrowheads="1"/>
          </p:cNvSpPr>
          <p:nvPr/>
        </p:nvSpPr>
        <p:spPr bwMode="auto">
          <a:xfrm>
            <a:off x="1752600" y="4495801"/>
            <a:ext cx="1752600" cy="587375"/>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a:solidFill>
                  <a:schemeClr val="folHlink"/>
                </a:solidFill>
              </a:rPr>
              <a:t>2  Data Link</a:t>
            </a:r>
          </a:p>
        </p:txBody>
      </p:sp>
      <p:sp>
        <p:nvSpPr>
          <p:cNvPr id="58376" name="Text Box 8"/>
          <p:cNvSpPr txBox="1">
            <a:spLocks noChangeArrowheads="1"/>
          </p:cNvSpPr>
          <p:nvPr/>
        </p:nvSpPr>
        <p:spPr bwMode="auto">
          <a:xfrm>
            <a:off x="1752600" y="3733801"/>
            <a:ext cx="1752600" cy="587375"/>
          </a:xfrm>
          <a:prstGeom prst="rect">
            <a:avLst/>
          </a:prstGeom>
          <a:solidFill>
            <a:srgbClr val="FFFF99"/>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37160" bIns="137160">
            <a:spAutoFit/>
          </a:bodyPr>
          <a:lstStyle/>
          <a:p>
            <a:r>
              <a:rPr lang="en-US" altLang="en-US" sz="2000" b="1"/>
              <a:t>3  Network</a:t>
            </a:r>
          </a:p>
        </p:txBody>
      </p:sp>
      <p:sp>
        <p:nvSpPr>
          <p:cNvPr id="58377" name="Text Box 9"/>
          <p:cNvSpPr txBox="1">
            <a:spLocks noChangeArrowheads="1"/>
          </p:cNvSpPr>
          <p:nvPr/>
        </p:nvSpPr>
        <p:spPr bwMode="auto">
          <a:xfrm>
            <a:off x="3810000" y="685801"/>
            <a:ext cx="6400800" cy="466725"/>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a:solidFill>
                  <a:srgbClr val="FF9900"/>
                </a:solidFill>
                <a:latin typeface="Arial" panose="020B0604020202020204" pitchFamily="34" charset="0"/>
              </a:rPr>
              <a:t>ROUTERS</a:t>
            </a:r>
          </a:p>
        </p:txBody>
      </p:sp>
      <p:sp>
        <p:nvSpPr>
          <p:cNvPr id="58378" name="Text Box 10"/>
          <p:cNvSpPr txBox="1">
            <a:spLocks noChangeArrowheads="1"/>
          </p:cNvSpPr>
          <p:nvPr/>
        </p:nvSpPr>
        <p:spPr bwMode="auto">
          <a:xfrm>
            <a:off x="3810000" y="1295401"/>
            <a:ext cx="6400800" cy="173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800">
              <a:latin typeface="Arial" panose="020B0604020202020204" pitchFamily="34" charset="0"/>
            </a:endParaRPr>
          </a:p>
          <a:p>
            <a:r>
              <a:rPr lang="en-US" altLang="en-US" sz="2000">
                <a:solidFill>
                  <a:schemeClr val="tx2"/>
                </a:solidFill>
                <a:latin typeface="Arial" panose="020B0604020202020204" pitchFamily="34" charset="0"/>
              </a:rPr>
              <a:t>A layer 3 device that is used to interconnect 2 or more logical networks.</a:t>
            </a:r>
          </a:p>
          <a:p>
            <a:endParaRPr lang="en-US" altLang="en-US" sz="2000">
              <a:solidFill>
                <a:schemeClr val="tx2"/>
              </a:solidFill>
              <a:latin typeface="Arial" panose="020B0604020202020204" pitchFamily="34" charset="0"/>
            </a:endParaRPr>
          </a:p>
          <a:p>
            <a:r>
              <a:rPr lang="en-US" altLang="en-US" sz="2000">
                <a:solidFill>
                  <a:schemeClr val="tx2"/>
                </a:solidFill>
                <a:latin typeface="Arial" panose="020B0604020202020204" pitchFamily="34" charset="0"/>
              </a:rPr>
              <a:t>Can filter broadcast traffic, preventing broadcast traffic from one network from reaching another network.</a:t>
            </a:r>
            <a:endParaRPr lang="en-US" altLang="en-US" sz="2000">
              <a:latin typeface="Arial" panose="020B0604020202020204" pitchFamily="34" charset="0"/>
            </a:endParaRPr>
          </a:p>
        </p:txBody>
      </p:sp>
      <p:pic>
        <p:nvPicPr>
          <p:cNvPr id="58379" name="Picture 11" descr="C:\My Documents\My Pictures\router(www.cisco.co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505200"/>
            <a:ext cx="2286000" cy="973138"/>
          </a:xfrm>
          <a:prstGeom prst="rect">
            <a:avLst/>
          </a:prstGeom>
          <a:noFill/>
          <a:extLst>
            <a:ext uri="{909E8E84-426E-40DD-AFC4-6F175D3DCCD1}">
              <a14:hiddenFill xmlns:a14="http://schemas.microsoft.com/office/drawing/2010/main">
                <a:solidFill>
                  <a:srgbClr val="FFFFFF"/>
                </a:solidFill>
              </a14:hiddenFill>
            </a:ext>
          </a:extLst>
        </p:spPr>
      </p:pic>
      <p:sp>
        <p:nvSpPr>
          <p:cNvPr id="58380" name="Oval 12"/>
          <p:cNvSpPr>
            <a:spLocks noChangeArrowheads="1"/>
          </p:cNvSpPr>
          <p:nvPr/>
        </p:nvSpPr>
        <p:spPr bwMode="auto">
          <a:xfrm>
            <a:off x="3962400" y="3276601"/>
            <a:ext cx="1600200" cy="152717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a:t>180.200.0.0</a:t>
            </a:r>
          </a:p>
        </p:txBody>
      </p:sp>
      <p:sp>
        <p:nvSpPr>
          <p:cNvPr id="58381" name="Oval 13"/>
          <p:cNvSpPr>
            <a:spLocks noChangeArrowheads="1"/>
          </p:cNvSpPr>
          <p:nvPr/>
        </p:nvSpPr>
        <p:spPr bwMode="auto">
          <a:xfrm>
            <a:off x="8534400" y="3276601"/>
            <a:ext cx="1600200" cy="152717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a:t>202.5.3.0</a:t>
            </a:r>
          </a:p>
        </p:txBody>
      </p:sp>
      <p:sp>
        <p:nvSpPr>
          <p:cNvPr id="58382" name="Line 14"/>
          <p:cNvSpPr>
            <a:spLocks noChangeShapeType="1"/>
          </p:cNvSpPr>
          <p:nvPr/>
        </p:nvSpPr>
        <p:spPr bwMode="auto">
          <a:xfrm>
            <a:off x="5562600" y="40386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83" name="Line 15"/>
          <p:cNvSpPr>
            <a:spLocks noChangeShapeType="1"/>
          </p:cNvSpPr>
          <p:nvPr/>
        </p:nvSpPr>
        <p:spPr bwMode="auto">
          <a:xfrm>
            <a:off x="8153400" y="40386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Date Placeholder 1"/>
          <p:cNvSpPr>
            <a:spLocks noGrp="1"/>
          </p:cNvSpPr>
          <p:nvPr>
            <p:ph type="dt" sz="half" idx="10"/>
          </p:nvPr>
        </p:nvSpPr>
        <p:spPr/>
        <p:txBody>
          <a:bodyPr/>
          <a:lstStyle/>
          <a:p>
            <a:fld id="{CC680A7F-2801-4709-97BA-267AE0B3E8CF}" type="datetime1">
              <a:rPr lang="en-US" smtClean="0"/>
              <a:t>9/16/2020</a:t>
            </a:fld>
            <a:endParaRPr lang="en-US"/>
          </a:p>
        </p:txBody>
      </p:sp>
      <p:sp>
        <p:nvSpPr>
          <p:cNvPr id="3" name="Footer Placeholder 2"/>
          <p:cNvSpPr>
            <a:spLocks noGrp="1"/>
          </p:cNvSpPr>
          <p:nvPr>
            <p:ph type="ftr" sz="quarter" idx="11"/>
          </p:nvPr>
        </p:nvSpPr>
        <p:spPr/>
        <p:txBody>
          <a:bodyPr/>
          <a:lstStyle/>
          <a:p>
            <a:r>
              <a:rPr lang="en-US" smtClean="0"/>
              <a:t>kksgautam@Shivaji.du.ac.in</a:t>
            </a:r>
            <a:endParaRPr lang="en-US"/>
          </a:p>
        </p:txBody>
      </p:sp>
      <p:sp>
        <p:nvSpPr>
          <p:cNvPr id="4" name="Slide Number Placeholder 3"/>
          <p:cNvSpPr>
            <a:spLocks noGrp="1"/>
          </p:cNvSpPr>
          <p:nvPr>
            <p:ph type="sldNum" sz="quarter" idx="12"/>
          </p:nvPr>
        </p:nvSpPr>
        <p:spPr/>
        <p:txBody>
          <a:bodyPr/>
          <a:lstStyle/>
          <a:p>
            <a:fld id="{D8D3D6AC-B7BE-4494-8FAB-4CDD0FE9DB2B}" type="slidenum">
              <a:rPr lang="en-US" smtClean="0"/>
              <a:t>95</a:t>
            </a:fld>
            <a:endParaRPr lang="en-US"/>
          </a:p>
        </p:txBody>
      </p:sp>
    </p:spTree>
    <p:extLst>
      <p:ext uri="{BB962C8B-B14F-4D97-AF65-F5344CB8AC3E}">
        <p14:creationId xmlns:p14="http://schemas.microsoft.com/office/powerpoint/2010/main" val="210375814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a:t>
            </a:r>
            <a:endParaRPr lang="en-US" dirty="0"/>
          </a:p>
        </p:txBody>
      </p:sp>
      <p:sp>
        <p:nvSpPr>
          <p:cNvPr id="3" name="Content Placeholder 2"/>
          <p:cNvSpPr>
            <a:spLocks noGrp="1"/>
          </p:cNvSpPr>
          <p:nvPr>
            <p:ph idx="1"/>
          </p:nvPr>
        </p:nvSpPr>
        <p:spPr/>
        <p:txBody>
          <a:bodyPr/>
          <a:lstStyle/>
          <a:p>
            <a:r>
              <a:rPr lang="en-US" dirty="0" err="1" smtClean="0"/>
              <a:t>Forouzan</a:t>
            </a:r>
            <a:r>
              <a:rPr lang="en-US" dirty="0" smtClean="0"/>
              <a:t>, B.A. Data </a:t>
            </a:r>
            <a:r>
              <a:rPr lang="en-US" dirty="0" err="1" smtClean="0"/>
              <a:t>Communicaiton</a:t>
            </a:r>
            <a:r>
              <a:rPr lang="en-US" dirty="0" smtClean="0"/>
              <a:t> and Networking, McGraw- Hill Education. Global edition 5e(© 2013).</a:t>
            </a:r>
            <a:endParaRPr lang="en-US" dirty="0"/>
          </a:p>
        </p:txBody>
      </p:sp>
      <p:sp>
        <p:nvSpPr>
          <p:cNvPr id="4" name="Date Placeholder 3"/>
          <p:cNvSpPr>
            <a:spLocks noGrp="1"/>
          </p:cNvSpPr>
          <p:nvPr>
            <p:ph type="dt" sz="half" idx="10"/>
          </p:nvPr>
        </p:nvSpPr>
        <p:spPr/>
        <p:txBody>
          <a:bodyPr/>
          <a:lstStyle/>
          <a:p>
            <a:fld id="{573F82DA-7D24-45A3-BCDC-310C921CE41F}" type="datetime1">
              <a:rPr lang="en-US" smtClean="0"/>
              <a:t>9/16/2020</a:t>
            </a:fld>
            <a:endParaRPr lang="en-US"/>
          </a:p>
        </p:txBody>
      </p:sp>
      <p:sp>
        <p:nvSpPr>
          <p:cNvPr id="5" name="Footer Placeholder 4"/>
          <p:cNvSpPr>
            <a:spLocks noGrp="1"/>
          </p:cNvSpPr>
          <p:nvPr>
            <p:ph type="ftr" sz="quarter" idx="11"/>
          </p:nvPr>
        </p:nvSpPr>
        <p:spPr/>
        <p:txBody>
          <a:bodyPr/>
          <a:lstStyle/>
          <a:p>
            <a:r>
              <a:rPr lang="en-US" smtClean="0"/>
              <a:t>kksgautam@Shivaji.du.ac.in</a:t>
            </a:r>
            <a:endParaRPr lang="en-US"/>
          </a:p>
        </p:txBody>
      </p:sp>
      <p:sp>
        <p:nvSpPr>
          <p:cNvPr id="6" name="Slide Number Placeholder 5"/>
          <p:cNvSpPr>
            <a:spLocks noGrp="1"/>
          </p:cNvSpPr>
          <p:nvPr>
            <p:ph type="sldNum" sz="quarter" idx="12"/>
          </p:nvPr>
        </p:nvSpPr>
        <p:spPr/>
        <p:txBody>
          <a:bodyPr/>
          <a:lstStyle/>
          <a:p>
            <a:fld id="{D8D3D6AC-B7BE-4494-8FAB-4CDD0FE9DB2B}" type="slidenum">
              <a:rPr lang="en-US" smtClean="0"/>
              <a:t>96</a:t>
            </a:fld>
            <a:endParaRPr lang="en-US"/>
          </a:p>
        </p:txBody>
      </p:sp>
    </p:spTree>
    <p:extLst>
      <p:ext uri="{BB962C8B-B14F-4D97-AF65-F5344CB8AC3E}">
        <p14:creationId xmlns:p14="http://schemas.microsoft.com/office/powerpoint/2010/main" val="36267700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5677</Words>
  <Application>Microsoft Office PowerPoint</Application>
  <PresentationFormat>Widescreen</PresentationFormat>
  <Paragraphs>1381</Paragraphs>
  <Slides>96</Slides>
  <Notes>55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96</vt:i4>
      </vt:variant>
    </vt:vector>
  </HeadingPairs>
  <TitlesOfParts>
    <vt:vector size="106" baseType="lpstr">
      <vt:lpstr>Arial</vt:lpstr>
      <vt:lpstr>Book Antiqua</vt:lpstr>
      <vt:lpstr>Calibri</vt:lpstr>
      <vt:lpstr>Calibri Light</vt:lpstr>
      <vt:lpstr>Helvetica</vt:lpstr>
      <vt:lpstr>Tahoma</vt:lpstr>
      <vt:lpstr>Times</vt:lpstr>
      <vt:lpstr>Times New Roman</vt:lpstr>
      <vt:lpstr>Wingdings</vt:lpstr>
      <vt:lpstr>Office Theme</vt:lpstr>
      <vt:lpstr>Computer Networks (CSGE301)</vt:lpstr>
      <vt:lpstr>UNIT II </vt:lpstr>
      <vt:lpstr>Client/Server Networks</vt:lpstr>
      <vt:lpstr>Classifications of  Client/Server Networks</vt:lpstr>
      <vt:lpstr>Classifications of  Client/Server Networks</vt:lpstr>
      <vt:lpstr>Classifications of  Client/Server Networks</vt:lpstr>
      <vt:lpstr>Constructing  Client/Server Networks</vt:lpstr>
      <vt:lpstr>Servers </vt:lpstr>
      <vt:lpstr>Dedicated Servers</vt:lpstr>
      <vt:lpstr>Dedicated Servers</vt:lpstr>
      <vt:lpstr>P2P Networking/Computing</vt:lpstr>
      <vt:lpstr>P2P Architecture</vt:lpstr>
      <vt:lpstr>What is P2P?</vt:lpstr>
      <vt:lpstr>P2P Network Characteristics</vt:lpstr>
      <vt:lpstr>P2P vs. Client/Server</vt:lpstr>
      <vt:lpstr>P2P Benefits</vt:lpstr>
      <vt:lpstr>Difference between Client-Server and Peer-to-Peer Network: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14</cp:revision>
  <dcterms:created xsi:type="dcterms:W3CDTF">2020-09-07T16:59:25Z</dcterms:created>
  <dcterms:modified xsi:type="dcterms:W3CDTF">2020-09-16T16:58:15Z</dcterms:modified>
</cp:coreProperties>
</file>