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shabh jain" initials="rj" lastIdx="1" clrIdx="0">
    <p:extLst>
      <p:ext uri="{19B8F6BF-5375-455C-9EA6-DF929625EA0E}">
        <p15:presenceInfo xmlns:p15="http://schemas.microsoft.com/office/powerpoint/2012/main" userId="0054238c3543718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B31DC42-B3FD-4798-A989-4DBF76447EDD}" type="datetimeFigureOut">
              <a:rPr lang="en-IN" smtClean="0"/>
              <a:t>30-03-2020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68C129D-08D7-4112-8618-50EF06AFB930}" type="slidenum">
              <a:rPr lang="en-IN" smtClean="0"/>
              <a:t>‹#›</a:t>
            </a:fld>
            <a:endParaRPr lang="en-IN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3183618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1DC42-B3FD-4798-A989-4DBF76447EDD}" type="datetimeFigureOut">
              <a:rPr lang="en-IN" smtClean="0"/>
              <a:t>30-03-2020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C129D-08D7-4112-8618-50EF06AFB93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66016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1DC42-B3FD-4798-A989-4DBF76447EDD}" type="datetimeFigureOut">
              <a:rPr lang="en-IN" smtClean="0"/>
              <a:t>30-03-2020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C129D-08D7-4112-8618-50EF06AFB93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18336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1DC42-B3FD-4798-A989-4DBF76447EDD}" type="datetimeFigureOut">
              <a:rPr lang="en-IN" smtClean="0"/>
              <a:t>30-03-2020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C129D-08D7-4112-8618-50EF06AFB93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32914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B31DC42-B3FD-4798-A989-4DBF76447EDD}" type="datetimeFigureOut">
              <a:rPr lang="en-IN" smtClean="0"/>
              <a:t>30-03-2020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68C129D-08D7-4112-8618-50EF06AFB930}" type="slidenum">
              <a:rPr lang="en-IN" smtClean="0"/>
              <a:t>‹#›</a:t>
            </a:fld>
            <a:endParaRPr lang="en-IN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805605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1DC42-B3FD-4798-A989-4DBF76447EDD}" type="datetimeFigureOut">
              <a:rPr lang="en-IN" smtClean="0"/>
              <a:t>30-03-2020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C129D-08D7-4112-8618-50EF06AFB93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23802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1DC42-B3FD-4798-A989-4DBF76447EDD}" type="datetimeFigureOut">
              <a:rPr lang="en-IN" smtClean="0"/>
              <a:t>30-03-2020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C129D-08D7-4112-8618-50EF06AFB93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68375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1DC42-B3FD-4798-A989-4DBF76447EDD}" type="datetimeFigureOut">
              <a:rPr lang="en-IN" smtClean="0"/>
              <a:t>30-03-2020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C129D-08D7-4112-8618-50EF06AFB93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0571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1DC42-B3FD-4798-A989-4DBF76447EDD}" type="datetimeFigureOut">
              <a:rPr lang="en-IN" smtClean="0"/>
              <a:t>30-03-2020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C129D-08D7-4112-8618-50EF06AFB93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30408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B31DC42-B3FD-4798-A989-4DBF76447EDD}" type="datetimeFigureOut">
              <a:rPr lang="en-IN" smtClean="0"/>
              <a:t>30-03-2020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68C129D-08D7-4112-8618-50EF06AFB930}" type="slidenum">
              <a:rPr lang="en-IN" smtClean="0"/>
              <a:t>‹#›</a:t>
            </a:fld>
            <a:endParaRPr lang="en-IN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99692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B31DC42-B3FD-4798-A989-4DBF76447EDD}" type="datetimeFigureOut">
              <a:rPr lang="en-IN" smtClean="0"/>
              <a:t>30-03-2020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68C129D-08D7-4112-8618-50EF06AFB930}" type="slidenum">
              <a:rPr lang="en-IN" smtClean="0"/>
              <a:t>‹#›</a:t>
            </a:fld>
            <a:endParaRPr lang="en-IN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10884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DB31DC42-B3FD-4798-A989-4DBF76447EDD}" type="datetimeFigureOut">
              <a:rPr lang="en-IN" smtClean="0"/>
              <a:t>30-03-2020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F68C129D-08D7-4112-8618-50EF06AFB930}" type="slidenum">
              <a:rPr lang="en-IN" smtClean="0"/>
              <a:t>‹#›</a:t>
            </a:fld>
            <a:endParaRPr lang="en-IN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93393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BFDC00-A6E5-4726-95EF-E603CCD5E8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The New Trade Theory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54227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7FDC477F-86CD-48A5-98B8-7F027682D8B0}"/>
              </a:ext>
            </a:extLst>
          </p:cNvPr>
          <p:cNvSpPr/>
          <p:nvPr/>
        </p:nvSpPr>
        <p:spPr>
          <a:xfrm>
            <a:off x="1842052" y="768626"/>
            <a:ext cx="8507896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6600" dirty="0"/>
              <a:t>Pattern of Trade</a:t>
            </a:r>
          </a:p>
          <a:p>
            <a:r>
              <a:rPr lang="en-IN" sz="2800" dirty="0"/>
              <a:t>– Inter-industry trade: (Steel for Rice) reflects</a:t>
            </a:r>
          </a:p>
          <a:p>
            <a:r>
              <a:rPr lang="en-IN" sz="2800" dirty="0"/>
              <a:t>comparative advantage or H-O Theorem</a:t>
            </a:r>
          </a:p>
          <a:p>
            <a:r>
              <a:rPr lang="en-IN" sz="2800" dirty="0"/>
              <a:t>– Intra-industry trade (Steel for Steel) depends on</a:t>
            </a:r>
          </a:p>
          <a:p>
            <a:r>
              <a:rPr lang="en-IN" sz="2800" dirty="0"/>
              <a:t>economies of scale creating increasing returns due to</a:t>
            </a:r>
          </a:p>
          <a:p>
            <a:r>
              <a:rPr lang="en-IN" sz="2800" dirty="0"/>
              <a:t>specialization within the industry</a:t>
            </a:r>
          </a:p>
          <a:p>
            <a:r>
              <a:rPr lang="en-IN" sz="2800" dirty="0"/>
              <a:t>– The pattern of intra-industry trade is unpredictable</a:t>
            </a:r>
          </a:p>
          <a:p>
            <a:r>
              <a:rPr lang="en-IN" sz="2800" dirty="0"/>
              <a:t>– The relative importance of intra-industry and interindustry trade depends on how similar countries are</a:t>
            </a:r>
          </a:p>
        </p:txBody>
      </p:sp>
    </p:spTree>
    <p:extLst>
      <p:ext uri="{BB962C8B-B14F-4D97-AF65-F5344CB8AC3E}">
        <p14:creationId xmlns:p14="http://schemas.microsoft.com/office/powerpoint/2010/main" val="3799361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E8255D38-6B72-4C8F-AAE4-C0E2135B2117}"/>
              </a:ext>
            </a:extLst>
          </p:cNvPr>
          <p:cNvSpPr/>
          <p:nvPr/>
        </p:nvSpPr>
        <p:spPr>
          <a:xfrm>
            <a:off x="967409" y="1243786"/>
            <a:ext cx="10853530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5400" b="1" dirty="0"/>
              <a:t>Why Intra-industry trade matters?</a:t>
            </a:r>
          </a:p>
          <a:p>
            <a:r>
              <a:rPr lang="en-IN" sz="3200" dirty="0"/>
              <a:t>• About ¼ of world trade consists of intra-industry trade</a:t>
            </a:r>
          </a:p>
          <a:p>
            <a:r>
              <a:rPr lang="en-IN" sz="3200" dirty="0"/>
              <a:t>• Countries are becoming increasingly similar in their level</a:t>
            </a:r>
          </a:p>
          <a:p>
            <a:r>
              <a:rPr lang="en-IN" sz="3200" dirty="0"/>
              <a:t>of technology and availability of capital and skilled labour</a:t>
            </a:r>
          </a:p>
          <a:p>
            <a:r>
              <a:rPr lang="en-IN" sz="3200" dirty="0"/>
              <a:t>• Allows countries to benefit from larger markets</a:t>
            </a:r>
          </a:p>
          <a:p>
            <a:r>
              <a:rPr lang="en-IN" sz="3200" dirty="0"/>
              <a:t>• More prevalent between countries that are similar in</a:t>
            </a:r>
          </a:p>
          <a:p>
            <a:r>
              <a:rPr lang="en-IN" sz="3200" dirty="0"/>
              <a:t>relative factor supplies (capital-labour ratios), skill levels</a:t>
            </a:r>
          </a:p>
          <a:p>
            <a:r>
              <a:rPr lang="en-IN" sz="3200" dirty="0"/>
              <a:t>and so on.</a:t>
            </a:r>
          </a:p>
        </p:txBody>
      </p:sp>
    </p:spTree>
    <p:extLst>
      <p:ext uri="{BB962C8B-B14F-4D97-AF65-F5344CB8AC3E}">
        <p14:creationId xmlns:p14="http://schemas.microsoft.com/office/powerpoint/2010/main" val="2767875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126598F1-D748-4965-85EC-DC81E9295992}"/>
              </a:ext>
            </a:extLst>
          </p:cNvPr>
          <p:cNvSpPr/>
          <p:nvPr/>
        </p:nvSpPr>
        <p:spPr>
          <a:xfrm>
            <a:off x="967408" y="551289"/>
            <a:ext cx="10694505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6000" b="1" dirty="0"/>
              <a:t>Dumping</a:t>
            </a:r>
          </a:p>
          <a:p>
            <a:r>
              <a:rPr lang="en-IN" sz="2800" dirty="0"/>
              <a:t>• An important consequence of imperfect competition on</a:t>
            </a:r>
          </a:p>
          <a:p>
            <a:r>
              <a:rPr lang="en-IN" sz="2800" dirty="0"/>
              <a:t>international trade</a:t>
            </a:r>
          </a:p>
          <a:p>
            <a:r>
              <a:rPr lang="en-IN" sz="2800" dirty="0"/>
              <a:t>• Firms do not necessarily charge the same price for goods</a:t>
            </a:r>
          </a:p>
          <a:p>
            <a:r>
              <a:rPr lang="en-IN" sz="2800" dirty="0"/>
              <a:t>that are exported and those that are sold to domestic</a:t>
            </a:r>
          </a:p>
          <a:p>
            <a:r>
              <a:rPr lang="en-IN" sz="2800" dirty="0"/>
              <a:t>buyers – known as price discrimination</a:t>
            </a:r>
          </a:p>
          <a:p>
            <a:r>
              <a:rPr lang="en-IN" sz="2800" dirty="0"/>
              <a:t>• Dumping – the most common form of price discrimination</a:t>
            </a:r>
          </a:p>
          <a:p>
            <a:r>
              <a:rPr lang="en-IN" sz="2800" dirty="0"/>
              <a:t>in international trade</a:t>
            </a:r>
          </a:p>
          <a:p>
            <a:r>
              <a:rPr lang="en-IN" sz="2800" dirty="0"/>
              <a:t>• A pricing practice in which a firm charges a lower price for</a:t>
            </a:r>
          </a:p>
          <a:p>
            <a:r>
              <a:rPr lang="en-IN" sz="2800" dirty="0"/>
              <a:t>exported goods than for the same goods sold domestically</a:t>
            </a:r>
          </a:p>
          <a:p>
            <a:r>
              <a:rPr lang="en-IN" sz="2800" dirty="0"/>
              <a:t>• Major reason: differences in the responsiveness (elasticity)</a:t>
            </a:r>
          </a:p>
          <a:p>
            <a:r>
              <a:rPr lang="en-IN" sz="2800" dirty="0"/>
              <a:t>of sales to price in the export and domestic markets</a:t>
            </a:r>
          </a:p>
        </p:txBody>
      </p:sp>
    </p:spTree>
    <p:extLst>
      <p:ext uri="{BB962C8B-B14F-4D97-AF65-F5344CB8AC3E}">
        <p14:creationId xmlns:p14="http://schemas.microsoft.com/office/powerpoint/2010/main" val="3253721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B1ED58CD-49FD-49C3-A08D-22C9984A9D5A}"/>
              </a:ext>
            </a:extLst>
          </p:cNvPr>
          <p:cNvSpPr/>
          <p:nvPr/>
        </p:nvSpPr>
        <p:spPr>
          <a:xfrm>
            <a:off x="2067338" y="428178"/>
            <a:ext cx="7050157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400" dirty="0"/>
              <a:t>• Emerged in the 1970s by a number of economists</a:t>
            </a:r>
          </a:p>
          <a:p>
            <a:r>
              <a:rPr lang="en-IN" sz="2400" dirty="0"/>
              <a:t>• Countries do not necessarily specialize and trade solely</a:t>
            </a:r>
          </a:p>
          <a:p>
            <a:r>
              <a:rPr lang="en-IN" sz="2400" dirty="0"/>
              <a:t>to take advantage of their differences in resource</a:t>
            </a:r>
          </a:p>
          <a:p>
            <a:r>
              <a:rPr lang="en-IN" sz="2400" dirty="0"/>
              <a:t>endowments or technology</a:t>
            </a:r>
          </a:p>
          <a:p>
            <a:r>
              <a:rPr lang="en-IN" sz="2400" dirty="0"/>
              <a:t>• They also trade because of increasing returns that makes</a:t>
            </a:r>
          </a:p>
          <a:p>
            <a:r>
              <a:rPr lang="en-IN" sz="2400" dirty="0"/>
              <a:t>specialization advantageous in some industries</a:t>
            </a:r>
          </a:p>
          <a:p>
            <a:r>
              <a:rPr lang="en-IN" sz="2400" dirty="0"/>
              <a:t>• New trade theorists introduce industrial organization</a:t>
            </a:r>
          </a:p>
          <a:p>
            <a:r>
              <a:rPr lang="en-IN" sz="2400" dirty="0"/>
              <a:t>view into trade theory and include real-life imperfect</a:t>
            </a:r>
          </a:p>
          <a:p>
            <a:r>
              <a:rPr lang="en-IN" sz="2400" dirty="0"/>
              <a:t>competition in international trade</a:t>
            </a:r>
          </a:p>
          <a:p>
            <a:r>
              <a:rPr lang="en-IN" sz="2400" dirty="0"/>
              <a:t>• Argue that because of economies of scale, there are</a:t>
            </a:r>
          </a:p>
          <a:p>
            <a:r>
              <a:rPr lang="en-IN" sz="2400" dirty="0"/>
              <a:t>increasing returns to specialization in many industries</a:t>
            </a:r>
          </a:p>
        </p:txBody>
      </p:sp>
    </p:spTree>
    <p:extLst>
      <p:ext uri="{BB962C8B-B14F-4D97-AF65-F5344CB8AC3E}">
        <p14:creationId xmlns:p14="http://schemas.microsoft.com/office/powerpoint/2010/main" val="742209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06C2170-CA06-410B-9F1C-98B0E5774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11426"/>
            <a:ext cx="7918174" cy="970722"/>
          </a:xfrm>
        </p:spPr>
        <p:txBody>
          <a:bodyPr>
            <a:normAutofit fontScale="90000"/>
          </a:bodyPr>
          <a:lstStyle/>
          <a:p>
            <a:r>
              <a:rPr lang="en-IN" b="1" dirty="0"/>
              <a:t>Economies of Scale and International Trade: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9459ECF-DA55-4E4D-BFDE-D76010CD48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16765"/>
            <a:ext cx="9601200" cy="4929809"/>
          </a:xfrm>
        </p:spPr>
        <p:txBody>
          <a:bodyPr>
            <a:normAutofit/>
          </a:bodyPr>
          <a:lstStyle/>
          <a:p>
            <a:r>
              <a:rPr lang="en-IN" b="1" u="sng" dirty="0"/>
              <a:t>Definitions:</a:t>
            </a:r>
          </a:p>
          <a:p>
            <a:r>
              <a:rPr lang="en-IN" b="1" dirty="0"/>
              <a:t>• Economies of Scale</a:t>
            </a:r>
            <a:r>
              <a:rPr lang="en-IN" dirty="0"/>
              <a:t>: Reduction of average cost as a result</a:t>
            </a:r>
          </a:p>
          <a:p>
            <a:r>
              <a:rPr lang="en-IN" dirty="0"/>
              <a:t>of increasing the output</a:t>
            </a:r>
          </a:p>
          <a:p>
            <a:r>
              <a:rPr lang="en-IN" dirty="0"/>
              <a:t>• </a:t>
            </a:r>
            <a:r>
              <a:rPr lang="en-IN" b="1" dirty="0"/>
              <a:t>Increasing Returns</a:t>
            </a:r>
            <a:r>
              <a:rPr lang="en-IN" dirty="0"/>
              <a:t>: a unit increase in inputs results in</a:t>
            </a:r>
          </a:p>
          <a:p>
            <a:r>
              <a:rPr lang="en-IN" dirty="0"/>
              <a:t>more than one unit increase in output</a:t>
            </a:r>
          </a:p>
          <a:p>
            <a:r>
              <a:rPr lang="en-IN" b="1" dirty="0"/>
              <a:t>• Economies of scale </a:t>
            </a:r>
            <a:r>
              <a:rPr lang="en-IN" dirty="0"/>
              <a:t>is an important source of increasing</a:t>
            </a:r>
          </a:p>
          <a:p>
            <a:r>
              <a:rPr lang="en-IN" dirty="0"/>
              <a:t>returns to specialization</a:t>
            </a:r>
          </a:p>
          <a:p>
            <a:r>
              <a:rPr lang="en-IN" b="1" dirty="0"/>
              <a:t>• New Trade Theory </a:t>
            </a:r>
            <a:r>
              <a:rPr lang="en-IN" dirty="0"/>
              <a:t>supports the Comparative Advantage</a:t>
            </a:r>
          </a:p>
          <a:p>
            <a:r>
              <a:rPr lang="en-IN" dirty="0"/>
              <a:t>theory by identifying economies of scale as an important</a:t>
            </a:r>
          </a:p>
          <a:p>
            <a:r>
              <a:rPr lang="en-IN" dirty="0"/>
              <a:t>source</a:t>
            </a:r>
            <a:r>
              <a:rPr lang="en-IN" b="1" dirty="0"/>
              <a:t> </a:t>
            </a:r>
            <a:r>
              <a:rPr lang="en-IN" dirty="0"/>
              <a:t>of comparative advantage.</a:t>
            </a:r>
          </a:p>
        </p:txBody>
      </p:sp>
    </p:spTree>
    <p:extLst>
      <p:ext uri="{BB962C8B-B14F-4D97-AF65-F5344CB8AC3E}">
        <p14:creationId xmlns:p14="http://schemas.microsoft.com/office/powerpoint/2010/main" val="2121794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7E7396B1-047B-46F9-BBE0-6F515D9FBCC9}"/>
              </a:ext>
            </a:extLst>
          </p:cNvPr>
          <p:cNvSpPr/>
          <p:nvPr/>
        </p:nvSpPr>
        <p:spPr>
          <a:xfrm>
            <a:off x="2054087" y="243512"/>
            <a:ext cx="7209183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400" dirty="0"/>
              <a:t>• </a:t>
            </a:r>
            <a:r>
              <a:rPr lang="en-IN" sz="2400" u="sng" dirty="0"/>
              <a:t>Domestic market </a:t>
            </a:r>
            <a:r>
              <a:rPr lang="en-IN" sz="2400" dirty="0"/>
              <a:t>may not be big enough to realize</a:t>
            </a:r>
          </a:p>
          <a:p>
            <a:r>
              <a:rPr lang="en-IN" sz="2400" dirty="0"/>
              <a:t>economies of scale for certain products</a:t>
            </a:r>
          </a:p>
          <a:p>
            <a:r>
              <a:rPr lang="en-IN" sz="2400" b="1" dirty="0"/>
              <a:t>Ex:</a:t>
            </a:r>
            <a:r>
              <a:rPr lang="en-IN" sz="2400" dirty="0"/>
              <a:t> the aerospace industry dominated by Boeing and Airbus</a:t>
            </a:r>
          </a:p>
          <a:p>
            <a:r>
              <a:rPr lang="en-IN" sz="2400" dirty="0"/>
              <a:t>How do they achieve economies of scale?</a:t>
            </a:r>
          </a:p>
          <a:p>
            <a:r>
              <a:rPr lang="en-IN" sz="2400" dirty="0"/>
              <a:t>• </a:t>
            </a:r>
            <a:r>
              <a:rPr lang="en-IN" sz="2400" b="1" u="sng" dirty="0"/>
              <a:t>First-mover Advantage: </a:t>
            </a:r>
            <a:r>
              <a:rPr lang="en-IN" sz="2400" dirty="0"/>
              <a:t>New Trade Theory suggests that a</a:t>
            </a:r>
          </a:p>
          <a:p>
            <a:r>
              <a:rPr lang="en-IN" sz="2400" dirty="0"/>
              <a:t>country may predominate in the export of a good simply</a:t>
            </a:r>
          </a:p>
          <a:p>
            <a:r>
              <a:rPr lang="en-IN" sz="2400" dirty="0"/>
              <a:t>because it was lucky enough to have one or more firms</a:t>
            </a:r>
          </a:p>
          <a:p>
            <a:r>
              <a:rPr lang="en-IN" sz="2400" dirty="0"/>
              <a:t>among the first to produce that good</a:t>
            </a:r>
          </a:p>
          <a:p>
            <a:r>
              <a:rPr lang="en-IN" sz="2400" dirty="0"/>
              <a:t>• First mover’s ability to benefit from increasing returns</a:t>
            </a:r>
          </a:p>
          <a:p>
            <a:r>
              <a:rPr lang="en-IN" sz="2400" dirty="0"/>
              <a:t>creates a barrier to entry</a:t>
            </a:r>
          </a:p>
          <a:p>
            <a:r>
              <a:rPr lang="en-IN" sz="2400" b="1" dirty="0"/>
              <a:t>Ex: Microsoft operating systems, Apple’s iPod, Google, etc.</a:t>
            </a:r>
          </a:p>
        </p:txBody>
      </p:sp>
    </p:spTree>
    <p:extLst>
      <p:ext uri="{BB962C8B-B14F-4D97-AF65-F5344CB8AC3E}">
        <p14:creationId xmlns:p14="http://schemas.microsoft.com/office/powerpoint/2010/main" val="257484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F8D0564C-06E0-48F2-9694-3A956ECBCE4D}"/>
              </a:ext>
            </a:extLst>
          </p:cNvPr>
          <p:cNvSpPr/>
          <p:nvPr/>
        </p:nvSpPr>
        <p:spPr>
          <a:xfrm>
            <a:off x="1404730" y="410817"/>
            <a:ext cx="773927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/>
              <a:t>Economies of Scale and Market Structure</a:t>
            </a:r>
          </a:p>
          <a:p>
            <a:r>
              <a:rPr lang="en-IN" sz="2400" b="1" u="sng" dirty="0"/>
              <a:t>How international trade take place?</a:t>
            </a:r>
          </a:p>
          <a:p>
            <a:r>
              <a:rPr lang="en-IN" sz="2400" dirty="0"/>
              <a:t>• When there is economies of scale, large firms have cost</a:t>
            </a:r>
          </a:p>
          <a:p>
            <a:r>
              <a:rPr lang="en-IN" sz="2400" dirty="0"/>
              <a:t>advantage over small ones and lead to imperfectly</a:t>
            </a:r>
          </a:p>
          <a:p>
            <a:r>
              <a:rPr lang="en-IN" sz="2400" dirty="0"/>
              <a:t>competitive market structure </a:t>
            </a:r>
            <a:r>
              <a:rPr lang="en-IN" sz="2400" b="1" dirty="0"/>
              <a:t>(</a:t>
            </a:r>
            <a:r>
              <a:rPr lang="en-IN" sz="2400" b="1" dirty="0" err="1"/>
              <a:t>ACLarge</a:t>
            </a:r>
            <a:r>
              <a:rPr lang="en-IN" sz="2400" b="1" dirty="0"/>
              <a:t> &lt; </a:t>
            </a:r>
            <a:r>
              <a:rPr lang="en-IN" sz="2400" b="1" dirty="0" err="1"/>
              <a:t>ACSmall</a:t>
            </a:r>
            <a:r>
              <a:rPr lang="en-IN" sz="2400" b="1" dirty="0"/>
              <a:t>)</a:t>
            </a:r>
          </a:p>
          <a:p>
            <a:r>
              <a:rPr lang="en-IN" sz="2400" dirty="0"/>
              <a:t>• Each country specializes in producing a restricted range</a:t>
            </a:r>
          </a:p>
          <a:p>
            <a:r>
              <a:rPr lang="en-IN" sz="2400" dirty="0"/>
              <a:t>of goods taking advantage of economies of scale</a:t>
            </a:r>
          </a:p>
          <a:p>
            <a:r>
              <a:rPr lang="en-IN" sz="2400" dirty="0"/>
              <a:t>• Helps them to produce these goods more efficiently than</a:t>
            </a:r>
          </a:p>
          <a:p>
            <a:r>
              <a:rPr lang="en-IN" sz="2400" dirty="0"/>
              <a:t>if tried to produce everything by itself</a:t>
            </a:r>
          </a:p>
          <a:p>
            <a:r>
              <a:rPr lang="en-IN" sz="2400" dirty="0"/>
              <a:t>• Specialized economies trade with each other, making</a:t>
            </a:r>
          </a:p>
          <a:p>
            <a:r>
              <a:rPr lang="en-IN" sz="2400" dirty="0"/>
              <a:t>possible to consume the full range of goods (variety of</a:t>
            </a:r>
          </a:p>
          <a:p>
            <a:r>
              <a:rPr lang="en-IN" sz="2400" dirty="0"/>
              <a:t>consumption)</a:t>
            </a:r>
          </a:p>
        </p:txBody>
      </p:sp>
    </p:spTree>
    <p:extLst>
      <p:ext uri="{BB962C8B-B14F-4D97-AF65-F5344CB8AC3E}">
        <p14:creationId xmlns:p14="http://schemas.microsoft.com/office/powerpoint/2010/main" val="3063719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78250DE5-E242-4199-9514-163116CD5664}"/>
              </a:ext>
            </a:extLst>
          </p:cNvPr>
          <p:cNvSpPr/>
          <p:nvPr/>
        </p:nvSpPr>
        <p:spPr>
          <a:xfrm>
            <a:off x="1523998" y="1659285"/>
            <a:ext cx="9740349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800" b="1" dirty="0"/>
              <a:t>Theory of Imperfect Competition</a:t>
            </a:r>
          </a:p>
          <a:p>
            <a:r>
              <a:rPr lang="en-IN" sz="3600" b="1" dirty="0"/>
              <a:t>Characteristics</a:t>
            </a:r>
          </a:p>
          <a:p>
            <a:r>
              <a:rPr lang="en-IN" sz="2800" dirty="0"/>
              <a:t>• A few major producers</a:t>
            </a:r>
          </a:p>
          <a:p>
            <a:r>
              <a:rPr lang="en-IN" sz="2800" dirty="0"/>
              <a:t>• Differentiated products</a:t>
            </a:r>
          </a:p>
          <a:p>
            <a:r>
              <a:rPr lang="en-IN" sz="2800" dirty="0"/>
              <a:t>• Firm is a ‘price setter’ not ‘price taker’</a:t>
            </a:r>
          </a:p>
          <a:p>
            <a:r>
              <a:rPr lang="en-IN" sz="2800" dirty="0"/>
              <a:t>• Firms can sell more only by reducing their prices</a:t>
            </a:r>
          </a:p>
          <a:p>
            <a:r>
              <a:rPr lang="en-IN" sz="2800" dirty="0"/>
              <a:t>(downward slopping demand curve</a:t>
            </a:r>
            <a:r>
              <a:rPr lang="en-IN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85289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63D097C3-40B3-4ADD-9BA1-6A03EA919737}"/>
              </a:ext>
            </a:extLst>
          </p:cNvPr>
          <p:cNvSpPr/>
          <p:nvPr/>
        </p:nvSpPr>
        <p:spPr>
          <a:xfrm>
            <a:off x="1152939" y="1043731"/>
            <a:ext cx="10535479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800" b="1" u="sng" dirty="0"/>
              <a:t>Monopolistic Competition and Trade</a:t>
            </a:r>
          </a:p>
          <a:p>
            <a:r>
              <a:rPr lang="en-IN" sz="3200" dirty="0"/>
              <a:t>• In autarky, variety of goods and scale of production are</a:t>
            </a:r>
          </a:p>
          <a:p>
            <a:r>
              <a:rPr lang="en-IN" sz="3200" dirty="0"/>
              <a:t>constrained by size of the market</a:t>
            </a:r>
          </a:p>
          <a:p>
            <a:r>
              <a:rPr lang="en-IN" sz="3200" dirty="0"/>
              <a:t>• Trade increases market size</a:t>
            </a:r>
          </a:p>
          <a:p>
            <a:r>
              <a:rPr lang="en-IN" sz="3200" dirty="0"/>
              <a:t>• Each country specializes in a narrower range of products</a:t>
            </a:r>
          </a:p>
          <a:p>
            <a:r>
              <a:rPr lang="en-IN" sz="3200" dirty="0"/>
              <a:t>• Trade offers mutual gain when countries do not differ in</a:t>
            </a:r>
          </a:p>
          <a:p>
            <a:r>
              <a:rPr lang="en-IN" sz="3200" dirty="0"/>
              <a:t>resources or technologies</a:t>
            </a:r>
          </a:p>
          <a:p>
            <a:r>
              <a:rPr lang="en-IN" sz="3200" dirty="0"/>
              <a:t>• Trade makes available variety of goods to the consumers</a:t>
            </a:r>
          </a:p>
          <a:p>
            <a:r>
              <a:rPr lang="en-IN" sz="3200" dirty="0"/>
              <a:t>of each country</a:t>
            </a:r>
          </a:p>
        </p:txBody>
      </p:sp>
    </p:spTree>
    <p:extLst>
      <p:ext uri="{BB962C8B-B14F-4D97-AF65-F5344CB8AC3E}">
        <p14:creationId xmlns:p14="http://schemas.microsoft.com/office/powerpoint/2010/main" val="1789273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0C1086C8-FA55-4BBF-9B17-63246F15F9F0}"/>
              </a:ext>
            </a:extLst>
          </p:cNvPr>
          <p:cNvSpPr/>
          <p:nvPr/>
        </p:nvSpPr>
        <p:spPr>
          <a:xfrm>
            <a:off x="901148" y="551289"/>
            <a:ext cx="11131826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5400" b="1" dirty="0"/>
              <a:t>Economies of Scale and Comparative</a:t>
            </a:r>
          </a:p>
          <a:p>
            <a:r>
              <a:rPr lang="en-IN" sz="5400" b="1" dirty="0"/>
              <a:t>Advantage</a:t>
            </a:r>
          </a:p>
          <a:p>
            <a:r>
              <a:rPr lang="en-IN" sz="3200" b="1" i="1" dirty="0"/>
              <a:t>What will be the pattern of trade that results from the</a:t>
            </a:r>
          </a:p>
          <a:p>
            <a:r>
              <a:rPr lang="en-IN" sz="3200" b="1" i="1" dirty="0"/>
              <a:t>economies of scale?</a:t>
            </a:r>
          </a:p>
          <a:p>
            <a:r>
              <a:rPr lang="en-IN" sz="2800" dirty="0"/>
              <a:t>• Two countries – Japan and India</a:t>
            </a:r>
          </a:p>
          <a:p>
            <a:r>
              <a:rPr lang="en-IN" sz="2800" dirty="0"/>
              <a:t>• Japan capital abundant</a:t>
            </a:r>
          </a:p>
          <a:p>
            <a:r>
              <a:rPr lang="en-IN" sz="2800" dirty="0"/>
              <a:t>• Two products – Steel and Rice</a:t>
            </a:r>
          </a:p>
          <a:p>
            <a:r>
              <a:rPr lang="en-IN" sz="2800" dirty="0"/>
              <a:t>• Suppose Steel is a monopolistic competitive sector (each</a:t>
            </a:r>
          </a:p>
          <a:p>
            <a:r>
              <a:rPr lang="en-IN" sz="2800" dirty="0"/>
              <a:t>firm’s product is differentiated from others)</a:t>
            </a:r>
          </a:p>
          <a:p>
            <a:r>
              <a:rPr lang="en-IN" sz="2800" dirty="0"/>
              <a:t>• Japan will be still the net exporter of Steel and importer</a:t>
            </a:r>
          </a:p>
          <a:p>
            <a:r>
              <a:rPr lang="en-IN" sz="2800" dirty="0"/>
              <a:t>of Rice</a:t>
            </a:r>
          </a:p>
        </p:txBody>
      </p:sp>
    </p:spTree>
    <p:extLst>
      <p:ext uri="{BB962C8B-B14F-4D97-AF65-F5344CB8AC3E}">
        <p14:creationId xmlns:p14="http://schemas.microsoft.com/office/powerpoint/2010/main" val="4251567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CCC8FE1A-BDD3-4D68-8B08-4E0DD27F04CC}"/>
              </a:ext>
            </a:extLst>
          </p:cNvPr>
          <p:cNvSpPr/>
          <p:nvPr/>
        </p:nvSpPr>
        <p:spPr>
          <a:xfrm>
            <a:off x="1285460" y="1009904"/>
            <a:ext cx="9846366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5400" b="1" dirty="0"/>
              <a:t>Intra and Inter Industry Trade</a:t>
            </a:r>
          </a:p>
          <a:p>
            <a:r>
              <a:rPr lang="en-IN" sz="2800" dirty="0"/>
              <a:t>• Suppose, Steel producers in India produces product</a:t>
            </a:r>
          </a:p>
          <a:p>
            <a:r>
              <a:rPr lang="en-IN" sz="2800" dirty="0"/>
              <a:t>different from that of Japan’s Steel producers</a:t>
            </a:r>
          </a:p>
          <a:p>
            <a:r>
              <a:rPr lang="en-IN" sz="2800" dirty="0"/>
              <a:t>• Some Japan consumers prefer Indian varieties</a:t>
            </a:r>
          </a:p>
          <a:p>
            <a:r>
              <a:rPr lang="en-IN" sz="2800" dirty="0"/>
              <a:t>• So, Japan import as well as export within Steel sector</a:t>
            </a:r>
          </a:p>
          <a:p>
            <a:r>
              <a:rPr lang="en-IN" sz="2800" dirty="0"/>
              <a:t>• Trade in monopolistic competition model consists of</a:t>
            </a:r>
          </a:p>
          <a:p>
            <a:r>
              <a:rPr lang="en-IN" sz="2800" dirty="0"/>
              <a:t>two parts:-</a:t>
            </a:r>
          </a:p>
          <a:p>
            <a:r>
              <a:rPr lang="en-IN" sz="2800" dirty="0"/>
              <a:t>– Intra-industry trade – two-way trade within a sector</a:t>
            </a:r>
          </a:p>
          <a:p>
            <a:r>
              <a:rPr lang="en-IN" sz="2800" dirty="0"/>
              <a:t>– Inter-industry trade – trade between two sectors</a:t>
            </a:r>
          </a:p>
        </p:txBody>
      </p:sp>
    </p:spTree>
    <p:extLst>
      <p:ext uri="{BB962C8B-B14F-4D97-AF65-F5344CB8AC3E}">
        <p14:creationId xmlns:p14="http://schemas.microsoft.com/office/powerpoint/2010/main" val="2570509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42</TotalTime>
  <Words>823</Words>
  <Application>Microsoft Office PowerPoint</Application>
  <PresentationFormat>Widescreen</PresentationFormat>
  <Paragraphs>110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Franklin Gothic Book</vt:lpstr>
      <vt:lpstr>Crop</vt:lpstr>
      <vt:lpstr>The New Trade Theory</vt:lpstr>
      <vt:lpstr>PowerPoint Presentation</vt:lpstr>
      <vt:lpstr>Economies of Scale and International Trade: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New Trade Theory</dc:title>
  <dc:creator>rishabh jain</dc:creator>
  <cp:lastModifiedBy>Abhishekh</cp:lastModifiedBy>
  <cp:revision>5</cp:revision>
  <dcterms:created xsi:type="dcterms:W3CDTF">2020-03-24T19:50:51Z</dcterms:created>
  <dcterms:modified xsi:type="dcterms:W3CDTF">2020-03-30T10:43:25Z</dcterms:modified>
</cp:coreProperties>
</file>