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42" d="100"/>
          <a:sy n="42" d="100"/>
        </p:scale>
        <p:origin x="132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47BDE36-A651-48A0-A7C2-5A0E1F7AEBAE}" type="datetimeFigureOut">
              <a:rPr lang="en-US" smtClean="0"/>
              <a:pPr/>
              <a:t>3/30/2020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BD9950F3-615E-4B0E-B432-E84756B22420}"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7BDE36-A651-48A0-A7C2-5A0E1F7AEBAE}" type="datetimeFigureOut">
              <a:rPr lang="en-US" smtClean="0"/>
              <a:pPr/>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9950F3-615E-4B0E-B432-E84756B2242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7BDE36-A651-48A0-A7C2-5A0E1F7AEBAE}" type="datetimeFigureOut">
              <a:rPr lang="en-US" smtClean="0"/>
              <a:pPr/>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9950F3-615E-4B0E-B432-E84756B2242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7BDE36-A651-48A0-A7C2-5A0E1F7AEBAE}" type="datetimeFigureOut">
              <a:rPr lang="en-US" smtClean="0"/>
              <a:pPr/>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9950F3-615E-4B0E-B432-E84756B2242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47BDE36-A651-48A0-A7C2-5A0E1F7AEBAE}" type="datetimeFigureOut">
              <a:rPr lang="en-US" smtClean="0"/>
              <a:pPr/>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9950F3-615E-4B0E-B432-E84756B22420}"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7BDE36-A651-48A0-A7C2-5A0E1F7AEBAE}" type="datetimeFigureOut">
              <a:rPr lang="en-US" smtClean="0"/>
              <a:pPr/>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D9950F3-615E-4B0E-B432-E84756B2242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47BDE36-A651-48A0-A7C2-5A0E1F7AEBAE}" type="datetimeFigureOut">
              <a:rPr lang="en-US" smtClean="0"/>
              <a:pPr/>
              <a:t>3/30/2020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9950F3-615E-4B0E-B432-E84756B2242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47BDE36-A651-48A0-A7C2-5A0E1F7AEBAE}" type="datetimeFigureOut">
              <a:rPr lang="en-US" smtClean="0"/>
              <a:pPr/>
              <a:t>3/30/2020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9950F3-615E-4B0E-B432-E84756B2242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7BDE36-A651-48A0-A7C2-5A0E1F7AEBAE}" type="datetimeFigureOut">
              <a:rPr lang="en-US" smtClean="0"/>
              <a:pPr/>
              <a:t>3/30/2020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9950F3-615E-4B0E-B432-E84756B2242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7BDE36-A651-48A0-A7C2-5A0E1F7AEBAE}" type="datetimeFigureOut">
              <a:rPr lang="en-US" smtClean="0"/>
              <a:pPr/>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D9950F3-615E-4B0E-B432-E84756B2242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47BDE36-A651-48A0-A7C2-5A0E1F7AEBAE}" type="datetimeFigureOut">
              <a:rPr lang="en-US" smtClean="0"/>
              <a:pPr/>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BD9950F3-615E-4B0E-B432-E84756B22420}"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47BDE36-A651-48A0-A7C2-5A0E1F7AEBAE}" type="datetimeFigureOut">
              <a:rPr lang="en-US" smtClean="0"/>
              <a:pPr/>
              <a:t>3/30/2020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D9950F3-615E-4B0E-B432-E84756B22420}"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sz="6000" b="1" u="sng" dirty="0" smtClean="0">
                <a:effectLst>
                  <a:outerShdw blurRad="38100" dist="38100" dir="2700000" algn="tl">
                    <a:srgbClr val="000000">
                      <a:alpha val="43137"/>
                    </a:srgbClr>
                  </a:outerShdw>
                </a:effectLst>
              </a:rPr>
              <a:t>Meaning</a:t>
            </a:r>
            <a:r>
              <a:rPr lang="en-IN" dirty="0" smtClean="0"/>
              <a:t> </a:t>
            </a:r>
            <a:endParaRPr lang="en-US" dirty="0"/>
          </a:p>
        </p:txBody>
      </p:sp>
      <p:sp>
        <p:nvSpPr>
          <p:cNvPr id="3" name="Content Placeholder 2"/>
          <p:cNvSpPr>
            <a:spLocks noGrp="1"/>
          </p:cNvSpPr>
          <p:nvPr>
            <p:ph idx="1"/>
          </p:nvPr>
        </p:nvSpPr>
        <p:spPr>
          <a:xfrm>
            <a:off x="457200" y="2643182"/>
            <a:ext cx="8229600" cy="3482981"/>
          </a:xfrm>
        </p:spPr>
        <p:txBody>
          <a:bodyPr>
            <a:normAutofit/>
          </a:bodyPr>
          <a:lstStyle/>
          <a:p>
            <a:pPr algn="just">
              <a:buNone/>
            </a:pPr>
            <a:r>
              <a:rPr lang="en-US" dirty="0"/>
              <a:t>The combination of internal and external factors that influence a company's operating situation. The business environment can include factors such as: clients and suppliers; its competition and owners; improvements in technology; laws and government activities; and market, social and economic trends.</a:t>
            </a:r>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u="sng" dirty="0" smtClean="0">
                <a:effectLst>
                  <a:outerShdw blurRad="38100" dist="38100" dir="2700000" algn="tl">
                    <a:srgbClr val="000000">
                      <a:alpha val="43137"/>
                    </a:srgbClr>
                  </a:outerShdw>
                </a:effectLst>
              </a:rPr>
              <a:t>Macro Environment</a:t>
            </a:r>
            <a:endParaRPr lang="en-US" dirty="0"/>
          </a:p>
        </p:txBody>
      </p:sp>
      <p:sp>
        <p:nvSpPr>
          <p:cNvPr id="3" name="Content Placeholder 2"/>
          <p:cNvSpPr>
            <a:spLocks noGrp="1"/>
          </p:cNvSpPr>
          <p:nvPr>
            <p:ph idx="1"/>
          </p:nvPr>
        </p:nvSpPr>
        <p:spPr>
          <a:xfrm>
            <a:off x="457200" y="2803539"/>
            <a:ext cx="8229600" cy="3554419"/>
          </a:xfrm>
        </p:spPr>
        <p:txBody>
          <a:bodyPr/>
          <a:lstStyle/>
          <a:p>
            <a:pPr algn="just">
              <a:buFont typeface="Wingdings" pitchFamily="2" charset="2"/>
              <a:buChar char="Ø"/>
            </a:pPr>
            <a:r>
              <a:rPr lang="en-IN" b="1" u="sng" dirty="0" smtClean="0"/>
              <a:t>Technological environment</a:t>
            </a:r>
            <a:r>
              <a:rPr lang="en-IN" dirty="0" smtClean="0"/>
              <a:t>: it refers to environment related to the technology to make operations more easy and efficient. The factors include innovation of new technology and upgradation of old one to win over the competition of company.</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u="sng" dirty="0" smtClean="0">
                <a:effectLst>
                  <a:outerShdw blurRad="38100" dist="38100" dir="2700000" algn="tl">
                    <a:srgbClr val="000000">
                      <a:alpha val="43137"/>
                    </a:srgbClr>
                  </a:outerShdw>
                </a:effectLst>
              </a:rPr>
              <a:t>Macro Environment</a:t>
            </a:r>
            <a:endParaRPr lang="en-US" dirty="0"/>
          </a:p>
        </p:txBody>
      </p:sp>
      <p:sp>
        <p:nvSpPr>
          <p:cNvPr id="3" name="Content Placeholder 2"/>
          <p:cNvSpPr>
            <a:spLocks noGrp="1"/>
          </p:cNvSpPr>
          <p:nvPr>
            <p:ph idx="1"/>
          </p:nvPr>
        </p:nvSpPr>
        <p:spPr>
          <a:xfrm>
            <a:off x="457200" y="2500306"/>
            <a:ext cx="8229600" cy="3625857"/>
          </a:xfrm>
        </p:spPr>
        <p:txBody>
          <a:bodyPr/>
          <a:lstStyle/>
          <a:p>
            <a:pPr algn="just">
              <a:buFont typeface="Wingdings" pitchFamily="2" charset="2"/>
              <a:buChar char="Ø"/>
            </a:pPr>
            <a:r>
              <a:rPr lang="en-IN" b="1" u="sng" dirty="0" smtClean="0"/>
              <a:t>Natural Environment</a:t>
            </a:r>
            <a:r>
              <a:rPr lang="en-IN" dirty="0" smtClean="0"/>
              <a:t>: it includes natural resources, weather, climatic condition, port facilities, topographical factors such as soil, sea, rivers, rainfall, etc.</a:t>
            </a:r>
            <a:r>
              <a:rPr lang="en-US" dirty="0" smtClean="0"/>
              <a:t> Every business unit must look for these factors before choosing  the location for their business.</a:t>
            </a:r>
            <a:endParaRPr lang="en-IN"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u="sng" dirty="0" smtClean="0">
                <a:effectLst>
                  <a:outerShdw blurRad="38100" dist="38100" dir="2700000" algn="tl">
                    <a:srgbClr val="000000">
                      <a:alpha val="43137"/>
                    </a:srgbClr>
                  </a:outerShdw>
                </a:effectLst>
              </a:rPr>
              <a:t>Macro Environment</a:t>
            </a:r>
            <a:endParaRPr lang="en-US" dirty="0"/>
          </a:p>
        </p:txBody>
      </p:sp>
      <p:sp>
        <p:nvSpPr>
          <p:cNvPr id="3" name="Content Placeholder 2"/>
          <p:cNvSpPr>
            <a:spLocks noGrp="1"/>
          </p:cNvSpPr>
          <p:nvPr>
            <p:ph idx="1"/>
          </p:nvPr>
        </p:nvSpPr>
        <p:spPr>
          <a:xfrm>
            <a:off x="457200" y="2357430"/>
            <a:ext cx="8229600" cy="3967170"/>
          </a:xfrm>
        </p:spPr>
        <p:txBody>
          <a:bodyPr/>
          <a:lstStyle/>
          <a:p>
            <a:pPr>
              <a:buFont typeface="Wingdings" pitchFamily="2" charset="2"/>
              <a:buChar char="Ø"/>
            </a:pPr>
            <a:r>
              <a:rPr lang="en-IN" b="1" u="sng" dirty="0" smtClean="0"/>
              <a:t>International Environment</a:t>
            </a:r>
            <a:r>
              <a:rPr lang="en-IN" dirty="0" smtClean="0"/>
              <a:t>: it is particularly important for industries directly depending on import &amp; exports.</a:t>
            </a:r>
          </a:p>
          <a:p>
            <a:pPr>
              <a:buNone/>
            </a:pPr>
            <a:r>
              <a:rPr lang="en-IN" dirty="0" smtClean="0"/>
              <a:t>The factors include:</a:t>
            </a:r>
          </a:p>
          <a:p>
            <a:r>
              <a:rPr lang="en-IN" dirty="0" smtClean="0"/>
              <a:t>Globalization</a:t>
            </a:r>
          </a:p>
          <a:p>
            <a:r>
              <a:rPr lang="en-IN" dirty="0" smtClean="0"/>
              <a:t>Liberalisation</a:t>
            </a:r>
          </a:p>
          <a:p>
            <a:r>
              <a:rPr lang="en-IN" dirty="0" smtClean="0"/>
              <a:t>Foreign Business Policies</a:t>
            </a:r>
          </a:p>
          <a:p>
            <a:r>
              <a:rPr lang="en-IN" dirty="0" smtClean="0"/>
              <a:t>Cultural exchange, etc.</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1347046"/>
          </a:xfrm>
        </p:spPr>
        <p:txBody>
          <a:bodyPr>
            <a:noAutofit/>
          </a:bodyPr>
          <a:lstStyle/>
          <a:p>
            <a:pPr algn="ctr"/>
            <a:r>
              <a:rPr lang="en-IN" sz="4800" b="1" u="sng" dirty="0" smtClean="0">
                <a:effectLst>
                  <a:outerShdw blurRad="38100" dist="38100" dir="2700000" algn="tl">
                    <a:srgbClr val="000000">
                      <a:alpha val="43137"/>
                    </a:srgbClr>
                  </a:outerShdw>
                </a:effectLst>
              </a:rPr>
              <a:t>Components of Business Environment</a:t>
            </a:r>
            <a:endParaRPr lang="en-US" sz="4800" b="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928802"/>
            <a:ext cx="8229600" cy="4929198"/>
          </a:xfrm>
        </p:spPr>
        <p:txBody>
          <a:bodyPr/>
          <a:lstStyle/>
          <a:p>
            <a:pPr>
              <a:buNone/>
            </a:pPr>
            <a:r>
              <a:rPr lang="en-IN" dirty="0"/>
              <a:t>.</a:t>
            </a:r>
            <a:endParaRPr lang="en-US" dirty="0"/>
          </a:p>
        </p:txBody>
      </p:sp>
      <p:sp>
        <p:nvSpPr>
          <p:cNvPr id="5" name="TextBox 4"/>
          <p:cNvSpPr txBox="1"/>
          <p:nvPr/>
        </p:nvSpPr>
        <p:spPr>
          <a:xfrm>
            <a:off x="2428860" y="2110079"/>
            <a:ext cx="3500462" cy="461665"/>
          </a:xfrm>
          <a:prstGeom prst="rect">
            <a:avLst/>
          </a:prstGeom>
          <a:solidFill>
            <a:schemeClr val="accent3">
              <a:lumMod val="60000"/>
              <a:lumOff val="4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IN" sz="2400" b="1" u="sng" dirty="0" smtClean="0"/>
              <a:t>Business Environment</a:t>
            </a:r>
            <a:endParaRPr lang="en-US" sz="2400" b="1" u="sng" dirty="0"/>
          </a:p>
        </p:txBody>
      </p:sp>
      <p:cxnSp>
        <p:nvCxnSpPr>
          <p:cNvPr id="7" name="Straight Connector 6"/>
          <p:cNvCxnSpPr/>
          <p:nvPr/>
        </p:nvCxnSpPr>
        <p:spPr>
          <a:xfrm rot="5400000">
            <a:off x="4250529" y="2606669"/>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857356" y="2713031"/>
            <a:ext cx="2500330" cy="1588"/>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4357686" y="2713032"/>
            <a:ext cx="2000264" cy="1588"/>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rot="5400000">
            <a:off x="1750199" y="2820983"/>
            <a:ext cx="214314" cy="1588"/>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00034" y="3004323"/>
            <a:ext cx="2643206" cy="31393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b="1" u="sng" dirty="0" smtClean="0"/>
              <a:t>Internal Environment</a:t>
            </a:r>
          </a:p>
          <a:p>
            <a:pPr>
              <a:buFont typeface="Arial" pitchFamily="34" charset="0"/>
              <a:buChar char="•"/>
            </a:pPr>
            <a:r>
              <a:rPr lang="en-IN" dirty="0" smtClean="0"/>
              <a:t>Promoters/shareholders</a:t>
            </a:r>
          </a:p>
          <a:p>
            <a:pPr>
              <a:buFont typeface="Arial" pitchFamily="34" charset="0"/>
              <a:buChar char="•"/>
            </a:pPr>
            <a:r>
              <a:rPr lang="en-IN" dirty="0" smtClean="0"/>
              <a:t>Mission/objectives</a:t>
            </a:r>
          </a:p>
          <a:p>
            <a:pPr>
              <a:buFont typeface="Arial" pitchFamily="34" charset="0"/>
              <a:buChar char="•"/>
            </a:pPr>
            <a:r>
              <a:rPr lang="en-IN" dirty="0" smtClean="0"/>
              <a:t>Management structure</a:t>
            </a:r>
          </a:p>
          <a:p>
            <a:pPr>
              <a:buFont typeface="Arial" pitchFamily="34" charset="0"/>
              <a:buChar char="•"/>
            </a:pPr>
            <a:r>
              <a:rPr lang="en-IN" dirty="0" smtClean="0"/>
              <a:t>Internal power relation</a:t>
            </a:r>
          </a:p>
          <a:p>
            <a:pPr>
              <a:buFont typeface="Arial" pitchFamily="34" charset="0"/>
              <a:buChar char="•"/>
            </a:pPr>
            <a:r>
              <a:rPr lang="en-IN" dirty="0" smtClean="0"/>
              <a:t>Company image</a:t>
            </a:r>
          </a:p>
          <a:p>
            <a:pPr>
              <a:buFont typeface="Arial" pitchFamily="34" charset="0"/>
              <a:buChar char="•"/>
            </a:pPr>
            <a:r>
              <a:rPr lang="en-IN" dirty="0" smtClean="0"/>
              <a:t>Research &amp; Development</a:t>
            </a:r>
          </a:p>
          <a:p>
            <a:pPr>
              <a:buFont typeface="Arial" pitchFamily="34" charset="0"/>
              <a:buChar char="•"/>
            </a:pPr>
            <a:r>
              <a:rPr lang="en-IN" dirty="0" smtClean="0"/>
              <a:t>Human Resources</a:t>
            </a:r>
          </a:p>
          <a:p>
            <a:pPr>
              <a:buFont typeface="Arial" pitchFamily="34" charset="0"/>
              <a:buChar char="•"/>
            </a:pPr>
            <a:r>
              <a:rPr lang="en-IN" dirty="0" smtClean="0"/>
              <a:t>Marketing capabilities</a:t>
            </a:r>
            <a:endParaRPr lang="en-US" dirty="0"/>
          </a:p>
        </p:txBody>
      </p:sp>
      <p:cxnSp>
        <p:nvCxnSpPr>
          <p:cNvPr id="18" name="Straight Connector 17"/>
          <p:cNvCxnSpPr/>
          <p:nvPr/>
        </p:nvCxnSpPr>
        <p:spPr>
          <a:xfrm rot="5400000">
            <a:off x="6215074" y="2856702"/>
            <a:ext cx="285752" cy="1588"/>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5572132" y="2988230"/>
            <a:ext cx="2643206"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b="1" u="sng" dirty="0" smtClean="0"/>
              <a:t>External Environment</a:t>
            </a:r>
            <a:endParaRPr lang="en-US" b="1" u="sng" dirty="0"/>
          </a:p>
        </p:txBody>
      </p:sp>
      <p:cxnSp>
        <p:nvCxnSpPr>
          <p:cNvPr id="21" name="Straight Connector 20"/>
          <p:cNvCxnSpPr/>
          <p:nvPr/>
        </p:nvCxnSpPr>
        <p:spPr>
          <a:xfrm rot="5400000">
            <a:off x="6250793" y="3463925"/>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0800000">
            <a:off x="4786314" y="3570287"/>
            <a:ext cx="1571636" cy="1588"/>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a:off x="6357950" y="3570288"/>
            <a:ext cx="1214446" cy="1588"/>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rot="5400000">
            <a:off x="4679157" y="3678239"/>
            <a:ext cx="214314" cy="1588"/>
          </a:xfrm>
          <a:prstGeom prst="line">
            <a:avLst/>
          </a:prstGeom>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3571868" y="3817814"/>
            <a:ext cx="2357454" cy="175432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b="1" u="sng" dirty="0" smtClean="0"/>
              <a:t>Micro Environment</a:t>
            </a:r>
          </a:p>
          <a:p>
            <a:pPr>
              <a:buFont typeface="Arial" pitchFamily="34" charset="0"/>
              <a:buChar char="•"/>
            </a:pPr>
            <a:r>
              <a:rPr lang="en-IN" dirty="0" smtClean="0"/>
              <a:t>Customers</a:t>
            </a:r>
          </a:p>
          <a:p>
            <a:pPr>
              <a:buFont typeface="Arial" pitchFamily="34" charset="0"/>
              <a:buChar char="•"/>
            </a:pPr>
            <a:r>
              <a:rPr lang="en-IN" dirty="0" smtClean="0"/>
              <a:t>Suppliers</a:t>
            </a:r>
          </a:p>
          <a:p>
            <a:pPr>
              <a:buFont typeface="Arial" pitchFamily="34" charset="0"/>
              <a:buChar char="•"/>
            </a:pPr>
            <a:r>
              <a:rPr lang="en-IN" dirty="0" smtClean="0"/>
              <a:t>Competitors</a:t>
            </a:r>
          </a:p>
          <a:p>
            <a:pPr>
              <a:buFont typeface="Arial" pitchFamily="34" charset="0"/>
              <a:buChar char="•"/>
            </a:pPr>
            <a:r>
              <a:rPr lang="en-IN" dirty="0" smtClean="0"/>
              <a:t>Creditors</a:t>
            </a:r>
          </a:p>
          <a:p>
            <a:pPr>
              <a:buFont typeface="Arial" pitchFamily="34" charset="0"/>
              <a:buChar char="•"/>
            </a:pPr>
            <a:r>
              <a:rPr lang="en-IN" dirty="0" smtClean="0"/>
              <a:t>Distributers </a:t>
            </a:r>
            <a:endParaRPr lang="en-US" dirty="0"/>
          </a:p>
        </p:txBody>
      </p:sp>
      <p:cxnSp>
        <p:nvCxnSpPr>
          <p:cNvPr id="34" name="Straight Connector 33"/>
          <p:cNvCxnSpPr/>
          <p:nvPr/>
        </p:nvCxnSpPr>
        <p:spPr>
          <a:xfrm rot="5400000">
            <a:off x="7465239" y="3607595"/>
            <a:ext cx="214314" cy="1588"/>
          </a:xfrm>
          <a:prstGeom prst="line">
            <a:avLst/>
          </a:prstGeom>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072198" y="3786190"/>
            <a:ext cx="2643206" cy="203132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b="1" u="sng" dirty="0" smtClean="0"/>
              <a:t>Macro Environment</a:t>
            </a:r>
          </a:p>
          <a:p>
            <a:pPr>
              <a:buFont typeface="Arial" pitchFamily="34" charset="0"/>
              <a:buChar char="•"/>
            </a:pPr>
            <a:r>
              <a:rPr lang="en-IN" dirty="0"/>
              <a:t>E</a:t>
            </a:r>
            <a:r>
              <a:rPr lang="en-IN" dirty="0" smtClean="0"/>
              <a:t>conomic environment</a:t>
            </a:r>
          </a:p>
          <a:p>
            <a:pPr>
              <a:buFont typeface="Arial" pitchFamily="34" charset="0"/>
              <a:buChar char="•"/>
            </a:pPr>
            <a:r>
              <a:rPr lang="en-IN" dirty="0" smtClean="0"/>
              <a:t>Social environment</a:t>
            </a:r>
          </a:p>
          <a:p>
            <a:pPr>
              <a:buFont typeface="Arial" pitchFamily="34" charset="0"/>
              <a:buChar char="•"/>
            </a:pPr>
            <a:r>
              <a:rPr lang="en-IN" dirty="0" smtClean="0"/>
              <a:t>Technological environment</a:t>
            </a:r>
          </a:p>
          <a:p>
            <a:pPr>
              <a:buFont typeface="Arial" pitchFamily="34" charset="0"/>
              <a:buChar char="•"/>
            </a:pPr>
            <a:r>
              <a:rPr lang="en-IN" dirty="0" smtClean="0"/>
              <a:t>Natural environment</a:t>
            </a:r>
          </a:p>
          <a:p>
            <a:pPr>
              <a:buFont typeface="Arial" pitchFamily="34" charset="0"/>
              <a:buChar char="•"/>
            </a:pPr>
            <a:r>
              <a:rPr lang="en-IN" dirty="0" smtClean="0"/>
              <a:t>Political environment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800" b="1" u="sng" dirty="0" smtClean="0">
                <a:effectLst>
                  <a:outerShdw blurRad="38100" dist="38100" dir="2700000" algn="tl">
                    <a:srgbClr val="000000">
                      <a:alpha val="43137"/>
                    </a:srgbClr>
                  </a:outerShdw>
                </a:effectLst>
              </a:rPr>
              <a:t>Types of Business </a:t>
            </a:r>
            <a:r>
              <a:rPr lang="en-IN" sz="4800" b="1" u="sng" dirty="0">
                <a:effectLst>
                  <a:outerShdw blurRad="38100" dist="38100" dir="2700000" algn="tl">
                    <a:srgbClr val="000000">
                      <a:alpha val="43137"/>
                    </a:srgbClr>
                  </a:outerShdw>
                </a:effectLst>
              </a:rPr>
              <a:t>E</a:t>
            </a:r>
            <a:r>
              <a:rPr lang="en-IN" sz="4800" b="1" u="sng" dirty="0" smtClean="0">
                <a:effectLst>
                  <a:outerShdw blurRad="38100" dist="38100" dir="2700000" algn="tl">
                    <a:srgbClr val="000000">
                      <a:alpha val="43137"/>
                    </a:srgbClr>
                  </a:outerShdw>
                </a:effectLst>
              </a:rPr>
              <a:t>nvironment</a:t>
            </a:r>
            <a:endParaRPr lang="en-US" sz="4800" b="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2500306"/>
            <a:ext cx="8229600" cy="4143404"/>
          </a:xfrm>
        </p:spPr>
        <p:txBody>
          <a:bodyPr>
            <a:normAutofit/>
          </a:bodyPr>
          <a:lstStyle/>
          <a:p>
            <a:pPr algn="just">
              <a:buNone/>
            </a:pPr>
            <a:r>
              <a:rPr lang="en-IN" sz="2800" dirty="0" smtClean="0"/>
              <a:t>There are two types of business environment:</a:t>
            </a:r>
          </a:p>
          <a:p>
            <a:pPr marL="514350" indent="-514350" algn="just">
              <a:buFont typeface="+mj-lt"/>
              <a:buAutoNum type="arabicPeriod"/>
            </a:pPr>
            <a:r>
              <a:rPr lang="en-IN" sz="2800" dirty="0" smtClean="0"/>
              <a:t>Internal Business Environment </a:t>
            </a:r>
          </a:p>
          <a:p>
            <a:pPr marL="514350" indent="-514350" algn="just">
              <a:buFont typeface="+mj-lt"/>
              <a:buAutoNum type="arabicPeriod"/>
            </a:pPr>
            <a:r>
              <a:rPr lang="en-IN" sz="2800" dirty="0" smtClean="0"/>
              <a:t>External Business Environment</a:t>
            </a:r>
          </a:p>
          <a:p>
            <a:pPr marL="514350" indent="-514350" algn="just">
              <a:buNone/>
            </a:pPr>
            <a:r>
              <a:rPr lang="en-IN" sz="2800" dirty="0"/>
              <a:t> </a:t>
            </a:r>
            <a:r>
              <a:rPr lang="en-IN" sz="2800" dirty="0" smtClean="0"/>
              <a:t>     and External environment is divided into two categories  (a)Micro Environment &amp;  (b)Macro Environment.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800" b="1" u="sng" dirty="0" smtClean="0">
                <a:effectLst>
                  <a:outerShdw blurRad="38100" dist="38100" dir="2700000" algn="tl">
                    <a:srgbClr val="000000">
                      <a:alpha val="43137"/>
                    </a:srgbClr>
                  </a:outerShdw>
                </a:effectLst>
              </a:rPr>
              <a:t>Internal Environment</a:t>
            </a:r>
            <a:endParaRPr lang="en-US" sz="4800" b="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2214554"/>
            <a:ext cx="8229600" cy="4500594"/>
          </a:xfrm>
        </p:spPr>
        <p:txBody>
          <a:bodyPr>
            <a:normAutofit/>
          </a:bodyPr>
          <a:lstStyle/>
          <a:p>
            <a:pPr algn="just">
              <a:buNone/>
            </a:pPr>
            <a:r>
              <a:rPr lang="en-IN" sz="2800" dirty="0"/>
              <a:t>T</a:t>
            </a:r>
            <a:r>
              <a:rPr lang="en-IN" sz="2800" dirty="0" smtClean="0"/>
              <a:t>hese are those factors which can be controlled by the company and they directly affect the operations of the company.</a:t>
            </a:r>
          </a:p>
          <a:p>
            <a:pPr algn="just">
              <a:buNone/>
            </a:pPr>
            <a:r>
              <a:rPr lang="en-IN" sz="2800" dirty="0"/>
              <a:t>T</a:t>
            </a:r>
            <a:r>
              <a:rPr lang="en-IN" sz="2800" dirty="0" smtClean="0"/>
              <a:t>ypes of Internal Environment:</a:t>
            </a:r>
          </a:p>
          <a:p>
            <a:pPr marL="514350" indent="-514350" algn="just">
              <a:buFont typeface="+mj-lt"/>
              <a:buAutoNum type="arabicPeriod"/>
            </a:pPr>
            <a:r>
              <a:rPr lang="en-IN" sz="2800" dirty="0" smtClean="0"/>
              <a:t>Shareholders</a:t>
            </a:r>
          </a:p>
          <a:p>
            <a:pPr marL="514350" indent="-514350" algn="just">
              <a:buFont typeface="+mj-lt"/>
              <a:buAutoNum type="arabicPeriod"/>
            </a:pPr>
            <a:r>
              <a:rPr lang="en-IN" sz="2800" dirty="0" smtClean="0"/>
              <a:t>Mission &amp; objectives</a:t>
            </a:r>
          </a:p>
          <a:p>
            <a:pPr marL="514350" indent="-514350" algn="just">
              <a:buFont typeface="+mj-lt"/>
              <a:buAutoNum type="arabicPeriod"/>
            </a:pPr>
            <a:r>
              <a:rPr lang="en-IN" sz="2800" dirty="0" smtClean="0"/>
              <a:t>Management structure</a:t>
            </a:r>
          </a:p>
          <a:p>
            <a:pPr marL="514350" indent="-514350" algn="just">
              <a:buFont typeface="+mj-lt"/>
              <a:buAutoNum type="arabicPeriod"/>
            </a:pPr>
            <a:r>
              <a:rPr lang="en-IN" sz="2800" dirty="0" smtClean="0"/>
              <a:t>Internal Power Relationship</a:t>
            </a:r>
          </a:p>
          <a:p>
            <a:pPr marL="514350" indent="-514350" algn="just">
              <a:buFont typeface="+mj-lt"/>
              <a:buAutoNum type="arabicPeriod"/>
            </a:pPr>
            <a:r>
              <a:rPr lang="en-IN" sz="2800" dirty="0" smtClean="0"/>
              <a:t>Human resources, etc.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800" b="1" u="sng" dirty="0" smtClean="0">
                <a:effectLst>
                  <a:outerShdw blurRad="38100" dist="38100" dir="2700000" algn="tl">
                    <a:srgbClr val="000000">
                      <a:alpha val="43137"/>
                    </a:srgbClr>
                  </a:outerShdw>
                </a:effectLst>
              </a:rPr>
              <a:t>External Business Environment</a:t>
            </a:r>
            <a:endParaRPr lang="en-US" sz="4800" b="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2214554"/>
            <a:ext cx="8229600" cy="4286280"/>
          </a:xfrm>
        </p:spPr>
        <p:txBody>
          <a:bodyPr>
            <a:normAutofit/>
          </a:bodyPr>
          <a:lstStyle/>
          <a:p>
            <a:pPr algn="just">
              <a:buNone/>
            </a:pPr>
            <a:r>
              <a:rPr lang="en-IN" sz="2800" dirty="0" smtClean="0"/>
              <a:t>Those factors which are beyond the control of business enterprise are included in external environment.</a:t>
            </a:r>
          </a:p>
          <a:p>
            <a:pPr algn="just">
              <a:buNone/>
            </a:pPr>
            <a:r>
              <a:rPr lang="en-IN" sz="2800" dirty="0" smtClean="0"/>
              <a:t>External Environment is divided into two parts:</a:t>
            </a:r>
          </a:p>
          <a:p>
            <a:pPr marL="514350" indent="-514350" algn="just">
              <a:buFont typeface="+mj-lt"/>
              <a:buAutoNum type="arabicPeriod"/>
            </a:pPr>
            <a:r>
              <a:rPr lang="en-IN" sz="2800" b="1" u="sng" dirty="0" smtClean="0"/>
              <a:t>Micro Environment</a:t>
            </a:r>
            <a:r>
              <a:rPr lang="en-IN" sz="2800" dirty="0" smtClean="0"/>
              <a:t>: The environment includes factors on which business has some control indirectly.</a:t>
            </a:r>
          </a:p>
          <a:p>
            <a:pPr marL="514350" indent="-514350" algn="just">
              <a:buFont typeface="+mj-lt"/>
              <a:buAutoNum type="arabicPeriod"/>
            </a:pPr>
            <a:r>
              <a:rPr lang="en-IN" sz="2800" b="1" u="sng" dirty="0" smtClean="0"/>
              <a:t>Macro Environment</a:t>
            </a:r>
            <a:r>
              <a:rPr lang="en-IN" sz="2800" dirty="0" smtClean="0"/>
              <a:t>: it includes factors on which business has no control any how.</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800" b="1" u="sng" dirty="0" smtClean="0">
                <a:effectLst>
                  <a:outerShdw blurRad="38100" dist="38100" dir="2700000" algn="tl">
                    <a:srgbClr val="000000">
                      <a:alpha val="43137"/>
                    </a:srgbClr>
                  </a:outerShdw>
                </a:effectLst>
              </a:rPr>
              <a:t>Micro Environment</a:t>
            </a:r>
            <a:endParaRPr lang="en-US" sz="4800" b="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2357430"/>
            <a:ext cx="8229600" cy="3967170"/>
          </a:xfrm>
        </p:spPr>
        <p:txBody>
          <a:bodyPr>
            <a:noAutofit/>
          </a:bodyPr>
          <a:lstStyle/>
          <a:p>
            <a:pPr algn="just"/>
            <a:r>
              <a:rPr lang="en-IN" b="1" dirty="0" smtClean="0"/>
              <a:t>Suppliers</a:t>
            </a:r>
            <a:r>
              <a:rPr lang="en-IN" dirty="0" smtClean="0"/>
              <a:t>: The party which supplies raw material or inputs.</a:t>
            </a:r>
          </a:p>
          <a:p>
            <a:pPr algn="just"/>
            <a:r>
              <a:rPr lang="en-IN" b="1" dirty="0" smtClean="0"/>
              <a:t>Customers: </a:t>
            </a:r>
            <a:r>
              <a:rPr lang="en-IN" dirty="0" smtClean="0"/>
              <a:t>Wholesalers, Retailers, Industries, Govt. &amp; other Institutions</a:t>
            </a:r>
          </a:p>
          <a:p>
            <a:pPr algn="just"/>
            <a:r>
              <a:rPr lang="en-IN" b="1" dirty="0" smtClean="0"/>
              <a:t>Marker Intermediaries</a:t>
            </a:r>
            <a:r>
              <a:rPr lang="en-IN" dirty="0" smtClean="0"/>
              <a:t>:  middleman, Marketing agencies, Financial intermediaries, physical intermediaries</a:t>
            </a:r>
          </a:p>
          <a:p>
            <a:pPr algn="just"/>
            <a:r>
              <a:rPr lang="en-IN" b="1" dirty="0" smtClean="0"/>
              <a:t>Competitors</a:t>
            </a:r>
            <a:r>
              <a:rPr lang="en-IN" dirty="0" smtClean="0"/>
              <a:t> </a:t>
            </a:r>
          </a:p>
          <a:p>
            <a:pPr algn="just"/>
            <a:r>
              <a:rPr lang="en-IN" b="1" dirty="0" smtClean="0"/>
              <a:t>Public </a:t>
            </a:r>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800" b="1" u="sng" dirty="0" smtClean="0">
                <a:effectLst>
                  <a:outerShdw blurRad="38100" dist="38100" dir="2700000" algn="tl">
                    <a:srgbClr val="000000">
                      <a:alpha val="43137"/>
                    </a:srgbClr>
                  </a:outerShdw>
                </a:effectLst>
              </a:rPr>
              <a:t>Macro Environment</a:t>
            </a:r>
            <a:endParaRPr lang="en-US" sz="4800" b="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2643182"/>
            <a:ext cx="8229600" cy="3857652"/>
          </a:xfrm>
        </p:spPr>
        <p:txBody>
          <a:bodyPr>
            <a:normAutofit/>
          </a:bodyPr>
          <a:lstStyle/>
          <a:p>
            <a:pPr marL="514350" indent="-514350" algn="just">
              <a:buFont typeface="Wingdings" pitchFamily="2" charset="2"/>
              <a:buChar char="Ø"/>
            </a:pPr>
            <a:r>
              <a:rPr lang="en-IN" b="1" u="sng" dirty="0" smtClean="0"/>
              <a:t>Economic Environment</a:t>
            </a:r>
            <a:r>
              <a:rPr lang="en-IN" dirty="0" smtClean="0"/>
              <a:t>: it refers to all the economic factors that affect commercial and consumer behaviour. It includes micro &amp; macro economic condition. The factors includes interest rates, taxes, inflation, currency exchange rates, savings rates, unemployment rate, recession, depression, etc.</a:t>
            </a: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2918"/>
            <a:ext cx="8229600" cy="1000132"/>
          </a:xfrm>
        </p:spPr>
        <p:txBody>
          <a:bodyPr>
            <a:normAutofit/>
          </a:bodyPr>
          <a:lstStyle/>
          <a:p>
            <a:pPr algn="ctr"/>
            <a:r>
              <a:rPr lang="en-IN" sz="4800" b="1" u="sng" dirty="0" smtClean="0">
                <a:effectLst>
                  <a:outerShdw blurRad="38100" dist="38100" dir="2700000" algn="tl">
                    <a:srgbClr val="000000">
                      <a:alpha val="43137"/>
                    </a:srgbClr>
                  </a:outerShdw>
                </a:effectLst>
              </a:rPr>
              <a:t>Macro Environment</a:t>
            </a:r>
            <a:endParaRPr lang="en-US" sz="4800" b="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2714620"/>
            <a:ext cx="8229600" cy="3411543"/>
          </a:xfrm>
        </p:spPr>
        <p:txBody>
          <a:bodyPr/>
          <a:lstStyle/>
          <a:p>
            <a:pPr algn="just">
              <a:buFont typeface="Wingdings" pitchFamily="2" charset="2"/>
              <a:buChar char="Ø"/>
            </a:pPr>
            <a:r>
              <a:rPr lang="en-IN" b="1" u="sng" dirty="0" smtClean="0"/>
              <a:t>Political Environment</a:t>
            </a:r>
            <a:r>
              <a:rPr lang="en-IN" dirty="0" smtClean="0"/>
              <a:t>: it includes all the rules &amp; regulations, laws and roles of the govt. In the day to day functioning of the organisations. It includes factors like political stability, taxation policy of govt., foreign trade regulation, subsidies &amp; tax concession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u="sng" dirty="0" smtClean="0">
                <a:effectLst>
                  <a:outerShdw blurRad="38100" dist="38100" dir="2700000" algn="tl">
                    <a:srgbClr val="000000">
                      <a:alpha val="43137"/>
                    </a:srgbClr>
                  </a:outerShdw>
                </a:effectLst>
              </a:rPr>
              <a:t>Macro Environment</a:t>
            </a:r>
            <a:endParaRPr lang="en-US" dirty="0"/>
          </a:p>
        </p:txBody>
      </p:sp>
      <p:sp>
        <p:nvSpPr>
          <p:cNvPr id="3" name="Content Placeholder 2"/>
          <p:cNvSpPr>
            <a:spLocks noGrp="1"/>
          </p:cNvSpPr>
          <p:nvPr>
            <p:ph idx="1"/>
          </p:nvPr>
        </p:nvSpPr>
        <p:spPr>
          <a:xfrm>
            <a:off x="457200" y="2714620"/>
            <a:ext cx="8229600" cy="3411543"/>
          </a:xfrm>
        </p:spPr>
        <p:txBody>
          <a:bodyPr/>
          <a:lstStyle/>
          <a:p>
            <a:pPr algn="just">
              <a:buFont typeface="Wingdings" pitchFamily="2" charset="2"/>
              <a:buChar char="Ø"/>
            </a:pPr>
            <a:r>
              <a:rPr lang="en-IN" b="1" u="sng" dirty="0" smtClean="0"/>
              <a:t>Social Environment</a:t>
            </a:r>
            <a:r>
              <a:rPr lang="en-IN" dirty="0" smtClean="0"/>
              <a:t>: influence exercised by social and cultural factors, not within the control of business. It includes: attitude of people to work, family system, caste system, religion, education, marriage, taste &amp; preference of consumer, trends, etc</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190</TotalTime>
  <Words>545</Words>
  <Application>Microsoft Office PowerPoint</Application>
  <PresentationFormat>On-screen Show (4:3)</PresentationFormat>
  <Paragraphs>68</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Constantia</vt:lpstr>
      <vt:lpstr>Wingdings</vt:lpstr>
      <vt:lpstr>Wingdings 2</vt:lpstr>
      <vt:lpstr>Flow</vt:lpstr>
      <vt:lpstr>Meaning </vt:lpstr>
      <vt:lpstr>Components of Business Environment</vt:lpstr>
      <vt:lpstr>Types of Business Environment</vt:lpstr>
      <vt:lpstr>Internal Environment</vt:lpstr>
      <vt:lpstr>External Business Environment</vt:lpstr>
      <vt:lpstr>Micro Environment</vt:lpstr>
      <vt:lpstr>Macro Environment</vt:lpstr>
      <vt:lpstr>Macro Environment</vt:lpstr>
      <vt:lpstr>Macro Environment</vt:lpstr>
      <vt:lpstr>Macro Environment</vt:lpstr>
      <vt:lpstr>Macro Environment</vt:lpstr>
      <vt:lpstr>Macro Environment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Environment</dc:title>
  <dc:creator>HP</dc:creator>
  <cp:lastModifiedBy>Abhishekh</cp:lastModifiedBy>
  <cp:revision>5</cp:revision>
  <dcterms:created xsi:type="dcterms:W3CDTF">2020-03-27T17:02:55Z</dcterms:created>
  <dcterms:modified xsi:type="dcterms:W3CDTF">2020-03-30T10:28:49Z</dcterms:modified>
</cp:coreProperties>
</file>