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BC23A-5718-4312-AA4A-3ED80BD6A4A0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D325-634B-4E6A-9C7D-B52ACFC8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557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BC23A-5718-4312-AA4A-3ED80BD6A4A0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D325-634B-4E6A-9C7D-B52ACFC8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928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BC23A-5718-4312-AA4A-3ED80BD6A4A0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D325-634B-4E6A-9C7D-B52ACFC8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108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BC23A-5718-4312-AA4A-3ED80BD6A4A0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D325-634B-4E6A-9C7D-B52ACFC8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169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BC23A-5718-4312-AA4A-3ED80BD6A4A0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D325-634B-4E6A-9C7D-B52ACFC8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806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BC23A-5718-4312-AA4A-3ED80BD6A4A0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D325-634B-4E6A-9C7D-B52ACFC8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275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BC23A-5718-4312-AA4A-3ED80BD6A4A0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D325-634B-4E6A-9C7D-B52ACFC8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563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BC23A-5718-4312-AA4A-3ED80BD6A4A0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D325-634B-4E6A-9C7D-B52ACFC8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805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BC23A-5718-4312-AA4A-3ED80BD6A4A0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D325-634B-4E6A-9C7D-B52ACFC8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429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BC23A-5718-4312-AA4A-3ED80BD6A4A0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D325-634B-4E6A-9C7D-B52ACFC8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205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BC23A-5718-4312-AA4A-3ED80BD6A4A0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D325-634B-4E6A-9C7D-B52ACFC8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187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8BC23A-5718-4312-AA4A-3ED80BD6A4A0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A1D325-634B-4E6A-9C7D-B52ACFC8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026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Question-Bank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B.A. (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Hons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 Political Science IV Semester </a:t>
            </a:r>
          </a:p>
          <a:p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Public 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 and Administration in 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India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36070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53. Discuss </a:t>
            </a:r>
            <a:r>
              <a:rPr lang="en-US" dirty="0"/>
              <a:t>globalization’s consequences on state sovereignty.</a:t>
            </a:r>
          </a:p>
          <a:p>
            <a:pPr marL="0" indent="0">
              <a:buNone/>
            </a:pPr>
            <a:r>
              <a:rPr lang="en-US" dirty="0" smtClean="0"/>
              <a:t>54. “In </a:t>
            </a:r>
            <a:r>
              <a:rPr lang="en-US" dirty="0"/>
              <a:t>the era of globalization, environmental issues are not state specific, rather they are global in dimension.” Do you agree with the above statement? Give reasons.</a:t>
            </a:r>
          </a:p>
          <a:p>
            <a:pPr marL="0" indent="0">
              <a:buNone/>
            </a:pPr>
            <a:r>
              <a:rPr lang="en-US" dirty="0" smtClean="0"/>
              <a:t>55. Short </a:t>
            </a:r>
            <a:r>
              <a:rPr lang="en-US" dirty="0"/>
              <a:t>notes on the following: </a:t>
            </a:r>
          </a:p>
          <a:p>
            <a:pPr marL="0" indent="0">
              <a:buNone/>
            </a:pPr>
            <a:r>
              <a:rPr lang="en-US" dirty="0" smtClean="0"/>
              <a:t>1. Models </a:t>
            </a:r>
            <a:r>
              <a:rPr lang="en-US" dirty="0"/>
              <a:t>of Public Policy</a:t>
            </a:r>
          </a:p>
          <a:p>
            <a:pPr marL="0" indent="0">
              <a:buNone/>
            </a:pPr>
            <a:r>
              <a:rPr lang="en-US" dirty="0" smtClean="0"/>
              <a:t>2. Interest </a:t>
            </a:r>
            <a:r>
              <a:rPr lang="en-US" dirty="0"/>
              <a:t>groups and policy </a:t>
            </a:r>
          </a:p>
          <a:p>
            <a:pPr marL="0" indent="0">
              <a:buNone/>
            </a:pPr>
            <a:r>
              <a:rPr lang="en-US" dirty="0" smtClean="0"/>
              <a:t>3. Role </a:t>
            </a:r>
            <a:r>
              <a:rPr lang="en-US" dirty="0"/>
              <a:t>of Prime Minister’s Office in policy-making</a:t>
            </a:r>
          </a:p>
          <a:p>
            <a:pPr marL="0" indent="0">
              <a:buNone/>
            </a:pPr>
            <a:r>
              <a:rPr lang="en-US" dirty="0" smtClean="0"/>
              <a:t>4. Policy </a:t>
            </a:r>
            <a:r>
              <a:rPr lang="en-US" dirty="0"/>
              <a:t>cycle</a:t>
            </a:r>
          </a:p>
          <a:p>
            <a:pPr marL="0" indent="0">
              <a:buNone/>
            </a:pPr>
            <a:r>
              <a:rPr lang="en-US" dirty="0" smtClean="0"/>
              <a:t>5. Policies </a:t>
            </a:r>
            <a:r>
              <a:rPr lang="en-US" dirty="0"/>
              <a:t>for Inclusive development </a:t>
            </a:r>
            <a:r>
              <a:rPr lang="en-US" dirty="0" err="1"/>
              <a:t>Lok</a:t>
            </a:r>
            <a:r>
              <a:rPr lang="en-US" dirty="0"/>
              <a:t> Pal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91887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smtClean="0"/>
              <a:t>6. Right </a:t>
            </a:r>
            <a:r>
              <a:rPr lang="en-US" dirty="0"/>
              <a:t>to Education</a:t>
            </a:r>
          </a:p>
          <a:p>
            <a:pPr marL="0" indent="0">
              <a:buNone/>
            </a:pPr>
            <a:r>
              <a:rPr lang="en-US" dirty="0" smtClean="0"/>
              <a:t>7. E-Governance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8. Public </a:t>
            </a:r>
            <a:r>
              <a:rPr lang="en-US" dirty="0"/>
              <a:t>Delivery System</a:t>
            </a:r>
          </a:p>
          <a:p>
            <a:pPr marL="0" indent="0">
              <a:buNone/>
            </a:pPr>
            <a:r>
              <a:rPr lang="en-US" dirty="0" smtClean="0"/>
              <a:t>9. National </a:t>
            </a:r>
            <a:r>
              <a:rPr lang="en-US" dirty="0"/>
              <a:t>Health Mission</a:t>
            </a:r>
          </a:p>
          <a:p>
            <a:pPr marL="0" indent="0">
              <a:buNone/>
            </a:pPr>
            <a:r>
              <a:rPr lang="en-US" dirty="0" smtClean="0"/>
              <a:t>10. Right </a:t>
            </a:r>
            <a:r>
              <a:rPr lang="en-US" dirty="0"/>
              <a:t>to Food Security</a:t>
            </a:r>
          </a:p>
          <a:p>
            <a:pPr marL="0" indent="0">
              <a:buNone/>
            </a:pPr>
            <a:r>
              <a:rPr lang="en-US" dirty="0" smtClean="0"/>
              <a:t>11. Types </a:t>
            </a:r>
            <a:r>
              <a:rPr lang="en-US" dirty="0"/>
              <a:t>of budget</a:t>
            </a:r>
          </a:p>
          <a:p>
            <a:pPr marL="0" indent="0">
              <a:buNone/>
            </a:pPr>
            <a:r>
              <a:rPr lang="en-US" dirty="0" smtClean="0"/>
              <a:t>12. Citizen’s </a:t>
            </a:r>
            <a:r>
              <a:rPr lang="en-US" dirty="0"/>
              <a:t>Charter</a:t>
            </a:r>
          </a:p>
          <a:p>
            <a:pPr marL="0" indent="0">
              <a:buNone/>
            </a:pPr>
            <a:r>
              <a:rPr lang="en-US" dirty="0" smtClean="0"/>
              <a:t>13. Right </a:t>
            </a:r>
            <a:r>
              <a:rPr lang="en-US" dirty="0"/>
              <a:t>to Information</a:t>
            </a:r>
          </a:p>
          <a:p>
            <a:pPr marL="0" indent="0">
              <a:buNone/>
            </a:pPr>
            <a:r>
              <a:rPr lang="en-US" dirty="0" smtClean="0"/>
              <a:t>14. E-Governance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15. Civil </a:t>
            </a:r>
            <a:r>
              <a:rPr lang="en-US" dirty="0"/>
              <a:t>Society</a:t>
            </a:r>
          </a:p>
          <a:p>
            <a:pPr marL="0" indent="0">
              <a:buNone/>
            </a:pPr>
            <a:r>
              <a:rPr lang="en-US" dirty="0" smtClean="0"/>
              <a:t>16. Role </a:t>
            </a:r>
            <a:r>
              <a:rPr lang="en-US" dirty="0"/>
              <a:t>of NGOs in India.</a:t>
            </a:r>
          </a:p>
          <a:p>
            <a:pPr marL="0" indent="0">
              <a:buNone/>
            </a:pPr>
            <a:r>
              <a:rPr lang="en-US" dirty="0" smtClean="0"/>
              <a:t>17. System </a:t>
            </a:r>
            <a:r>
              <a:rPr lang="en-US" dirty="0"/>
              <a:t>model of Public policy</a:t>
            </a:r>
          </a:p>
          <a:p>
            <a:pPr marL="0" indent="0">
              <a:buNone/>
            </a:pPr>
            <a:r>
              <a:rPr lang="en-US" smtClean="0"/>
              <a:t>18. Green </a:t>
            </a:r>
            <a:r>
              <a:rPr lang="en-US" dirty="0"/>
              <a:t>Budget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368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1. Discuss </a:t>
            </a:r>
            <a:r>
              <a:rPr lang="en-US" dirty="0"/>
              <a:t>the meaning, nature and significance of public policy.</a:t>
            </a:r>
          </a:p>
          <a:p>
            <a:pPr marL="0" indent="0">
              <a:buNone/>
            </a:pPr>
            <a:r>
              <a:rPr lang="en-US" dirty="0" smtClean="0"/>
              <a:t>2. What </a:t>
            </a:r>
            <a:r>
              <a:rPr lang="en-US" dirty="0"/>
              <a:t>is policy analysis? Describe the process of policy analysis. </a:t>
            </a:r>
          </a:p>
          <a:p>
            <a:pPr marL="0" indent="0">
              <a:buNone/>
            </a:pPr>
            <a:r>
              <a:rPr lang="en-US" dirty="0" smtClean="0"/>
              <a:t>3. What </a:t>
            </a:r>
            <a:r>
              <a:rPr lang="en-US" dirty="0"/>
              <a:t>is Public Policy? Discuss its significance and scope.</a:t>
            </a:r>
          </a:p>
          <a:p>
            <a:pPr marL="0" indent="0">
              <a:buNone/>
            </a:pPr>
            <a:r>
              <a:rPr lang="en-US" dirty="0" smtClean="0"/>
              <a:t>4. What </a:t>
            </a:r>
            <a:r>
              <a:rPr lang="en-US" dirty="0"/>
              <a:t>is public policy? Evaluate the role of experts in policy making.</a:t>
            </a:r>
          </a:p>
          <a:p>
            <a:pPr marL="0" indent="0">
              <a:buNone/>
            </a:pPr>
            <a:r>
              <a:rPr lang="en-US" dirty="0" smtClean="0"/>
              <a:t>5. Examine </a:t>
            </a:r>
            <a:r>
              <a:rPr lang="en-US" dirty="0"/>
              <a:t>the various models of public policy making.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6. Describe </a:t>
            </a:r>
            <a:r>
              <a:rPr lang="en-US" dirty="0"/>
              <a:t>policy analysis in the context of liberal and welfare theories of state. </a:t>
            </a:r>
          </a:p>
          <a:p>
            <a:pPr marL="0" indent="0">
              <a:buNone/>
            </a:pPr>
            <a:r>
              <a:rPr lang="en-US" dirty="0" smtClean="0"/>
              <a:t>7. Critically </a:t>
            </a:r>
            <a:r>
              <a:rPr lang="en-US" dirty="0"/>
              <a:t>examine the role of institutions in the formulation of public policy in India.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8597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8. Public </a:t>
            </a:r>
            <a:r>
              <a:rPr lang="en-US" dirty="0"/>
              <a:t>Policy is the lifeline of Public Administration. Discuss.</a:t>
            </a:r>
          </a:p>
          <a:p>
            <a:pPr marL="0" indent="0">
              <a:buNone/>
            </a:pPr>
            <a:r>
              <a:rPr lang="en-US" dirty="0" smtClean="0"/>
              <a:t>9. NGOs </a:t>
            </a:r>
            <a:r>
              <a:rPr lang="en-US" dirty="0"/>
              <a:t>are a means to ensure people’s participation in Public Administration. Comment.</a:t>
            </a:r>
          </a:p>
          <a:p>
            <a:pPr marL="0" indent="0">
              <a:buNone/>
            </a:pPr>
            <a:r>
              <a:rPr lang="en-US" dirty="0" smtClean="0"/>
              <a:t>10. Write </a:t>
            </a:r>
            <a:r>
              <a:rPr lang="en-US" dirty="0"/>
              <a:t>an essay on Government-civil society interface in policy making. </a:t>
            </a:r>
          </a:p>
          <a:p>
            <a:pPr marL="0" indent="0">
              <a:buNone/>
            </a:pPr>
            <a:r>
              <a:rPr lang="en-US" dirty="0" smtClean="0"/>
              <a:t>11. Discuss </a:t>
            </a:r>
            <a:r>
              <a:rPr lang="en-US" dirty="0"/>
              <a:t>the major limitations in policy implementation. </a:t>
            </a:r>
          </a:p>
          <a:p>
            <a:pPr marL="0" indent="0">
              <a:buNone/>
            </a:pPr>
            <a:r>
              <a:rPr lang="en-US" dirty="0" smtClean="0"/>
              <a:t>12. Throw </a:t>
            </a:r>
            <a:r>
              <a:rPr lang="en-US" dirty="0"/>
              <a:t>light on the disinvestment policy in India since 1991. </a:t>
            </a:r>
          </a:p>
          <a:p>
            <a:pPr marL="0" indent="0">
              <a:buNone/>
            </a:pPr>
            <a:r>
              <a:rPr lang="en-US" dirty="0" smtClean="0"/>
              <a:t>13. Examine </a:t>
            </a:r>
            <a:r>
              <a:rPr lang="en-US" dirty="0"/>
              <a:t>the role of civil society organizations in policy-making and suggest measures to improve their relationship with the Government.</a:t>
            </a:r>
          </a:p>
          <a:p>
            <a:pPr marL="0" indent="0">
              <a:buNone/>
            </a:pPr>
            <a:r>
              <a:rPr lang="en-US" dirty="0" smtClean="0"/>
              <a:t>14. Examine </a:t>
            </a:r>
            <a:r>
              <a:rPr lang="en-US" dirty="0"/>
              <a:t>the major constraints which affect the policy-making process in India.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558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15. Discuss </a:t>
            </a:r>
            <a:r>
              <a:rPr lang="en-US" dirty="0"/>
              <a:t>the Inter-governmental structures and processes and analyze their role in policy-making.</a:t>
            </a:r>
          </a:p>
          <a:p>
            <a:pPr marL="0" indent="0">
              <a:buNone/>
            </a:pPr>
            <a:r>
              <a:rPr lang="en-US" dirty="0" smtClean="0"/>
              <a:t>16. Discuss </a:t>
            </a:r>
            <a:r>
              <a:rPr lang="en-US" dirty="0"/>
              <a:t>the role and responsibilities of administrative organizations in policy implementation.</a:t>
            </a:r>
          </a:p>
          <a:p>
            <a:pPr marL="0" indent="0">
              <a:buNone/>
            </a:pPr>
            <a:r>
              <a:rPr lang="en-US" dirty="0" smtClean="0"/>
              <a:t>17. What </a:t>
            </a:r>
            <a:r>
              <a:rPr lang="en-US" dirty="0"/>
              <a:t>is good governance? Discuss its main principles.</a:t>
            </a:r>
          </a:p>
          <a:p>
            <a:pPr marL="0" indent="0">
              <a:buNone/>
            </a:pPr>
            <a:r>
              <a:rPr lang="en-US" dirty="0" smtClean="0"/>
              <a:t>18. Critically </a:t>
            </a:r>
            <a:r>
              <a:rPr lang="en-US" dirty="0"/>
              <a:t>examine the role of Social Welfare Administration in protecting the interests of weaker sections.</a:t>
            </a:r>
          </a:p>
          <a:p>
            <a:pPr marL="0" indent="0">
              <a:buNone/>
            </a:pPr>
            <a:r>
              <a:rPr lang="en-US" dirty="0" smtClean="0"/>
              <a:t>19. What </a:t>
            </a:r>
            <a:r>
              <a:rPr lang="en-US" dirty="0"/>
              <a:t>do you understand by Public Grievances? Discuss the various devices for the </a:t>
            </a:r>
            <a:r>
              <a:rPr lang="en-US" dirty="0" err="1"/>
              <a:t>redressal</a:t>
            </a:r>
            <a:r>
              <a:rPr lang="en-US" dirty="0"/>
              <a:t> of citizen’s grievances. </a:t>
            </a:r>
          </a:p>
          <a:p>
            <a:pPr marL="0" indent="0">
              <a:buNone/>
            </a:pPr>
            <a:r>
              <a:rPr lang="en-US" dirty="0" smtClean="0"/>
              <a:t>20. What </a:t>
            </a:r>
            <a:r>
              <a:rPr lang="en-US" dirty="0"/>
              <a:t>is E-Governance? To what extent, has it improved governance in India? Discuss.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73873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21. Do </a:t>
            </a:r>
            <a:r>
              <a:rPr lang="en-US" dirty="0"/>
              <a:t>you believe that the corporate houses influence the political decision making process. Justify citing illustrations.</a:t>
            </a:r>
          </a:p>
          <a:p>
            <a:pPr marL="0" indent="0">
              <a:buNone/>
            </a:pPr>
            <a:r>
              <a:rPr lang="en-US" dirty="0" smtClean="0"/>
              <a:t>22. Discuss </a:t>
            </a:r>
            <a:r>
              <a:rPr lang="en-US" dirty="0"/>
              <a:t>the role of Global Civil Society in the context of a globalized world.</a:t>
            </a:r>
          </a:p>
          <a:p>
            <a:pPr marL="0" indent="0">
              <a:buNone/>
            </a:pPr>
            <a:r>
              <a:rPr lang="en-US" dirty="0" smtClean="0"/>
              <a:t>23. What </a:t>
            </a:r>
            <a:r>
              <a:rPr lang="en-US" dirty="0"/>
              <a:t>are the major threats to state sovereignty? Do you think globalization has hastened the demise of the nation state?</a:t>
            </a:r>
          </a:p>
          <a:p>
            <a:pPr marL="0" indent="0">
              <a:buNone/>
            </a:pPr>
            <a:r>
              <a:rPr lang="en-US" dirty="0" smtClean="0"/>
              <a:t>24. Describe </a:t>
            </a:r>
            <a:r>
              <a:rPr lang="en-US" dirty="0"/>
              <a:t>the impact of globalization on state sovereignty.</a:t>
            </a:r>
          </a:p>
          <a:p>
            <a:pPr marL="0" indent="0">
              <a:buNone/>
            </a:pPr>
            <a:r>
              <a:rPr lang="en-US" dirty="0" smtClean="0"/>
              <a:t>25. Explain </a:t>
            </a:r>
            <a:r>
              <a:rPr lang="en-US" dirty="0"/>
              <a:t>the impact of e-governance on the administrative system in India by citing few examples.</a:t>
            </a:r>
          </a:p>
          <a:p>
            <a:pPr marL="0" indent="0">
              <a:buNone/>
            </a:pPr>
            <a:r>
              <a:rPr lang="en-US" dirty="0" smtClean="0"/>
              <a:t>26. Right </a:t>
            </a:r>
            <a:r>
              <a:rPr lang="en-US" dirty="0"/>
              <a:t>to information is an effective mechanism for </a:t>
            </a:r>
            <a:r>
              <a:rPr lang="en-US" dirty="0" err="1"/>
              <a:t>redressal</a:t>
            </a:r>
            <a:r>
              <a:rPr lang="en-US" dirty="0"/>
              <a:t> of public grievances. Discuss.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7049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27. Define </a:t>
            </a:r>
            <a:r>
              <a:rPr lang="en-US" dirty="0"/>
              <a:t>decentralization. Discuss the importance of 73rd Constitutional Amendment act for ensuring local self-governance in India.</a:t>
            </a:r>
          </a:p>
          <a:p>
            <a:pPr marL="0" indent="0">
              <a:buNone/>
            </a:pPr>
            <a:r>
              <a:rPr lang="en-US" dirty="0" smtClean="0"/>
              <a:t>28. Budget </a:t>
            </a:r>
            <a:r>
              <a:rPr lang="en-US" dirty="0"/>
              <a:t>is a powerful instrument of socio-economic change. Comment</a:t>
            </a:r>
          </a:p>
          <a:p>
            <a:pPr marL="0" indent="0">
              <a:buNone/>
            </a:pPr>
            <a:r>
              <a:rPr lang="en-US" dirty="0" smtClean="0"/>
              <a:t>29. Examine </a:t>
            </a:r>
            <a:r>
              <a:rPr lang="en-US" dirty="0"/>
              <a:t>the objectives and impact of MGNREGA as a social security </a:t>
            </a:r>
            <a:r>
              <a:rPr lang="en-US" dirty="0" err="1"/>
              <a:t>programme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smtClean="0"/>
              <a:t>30. Critically </a:t>
            </a:r>
            <a:r>
              <a:rPr lang="en-US" dirty="0"/>
              <a:t>examine the Right to Food Security as an instrument of social welfare.</a:t>
            </a:r>
          </a:p>
          <a:p>
            <a:pPr marL="0" indent="0">
              <a:buNone/>
            </a:pPr>
            <a:r>
              <a:rPr lang="en-US" dirty="0" smtClean="0"/>
              <a:t>31. What </a:t>
            </a:r>
            <a:r>
              <a:rPr lang="en-US" dirty="0"/>
              <a:t>is public policy? Discuss its various approaches.</a:t>
            </a:r>
          </a:p>
          <a:p>
            <a:pPr marL="0" indent="0">
              <a:buNone/>
            </a:pPr>
            <a:r>
              <a:rPr lang="en-US" dirty="0" smtClean="0"/>
              <a:t>32. Citizen’s </a:t>
            </a:r>
            <a:r>
              <a:rPr lang="en-US" dirty="0"/>
              <a:t>participation in local governance is essential for the success of democratic decentralization. Discuss.</a:t>
            </a:r>
          </a:p>
        </p:txBody>
      </p:sp>
    </p:spTree>
    <p:extLst>
      <p:ext uri="{BB962C8B-B14F-4D97-AF65-F5344CB8AC3E}">
        <p14:creationId xmlns:p14="http://schemas.microsoft.com/office/powerpoint/2010/main" val="3323347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33. Examine </a:t>
            </a:r>
            <a:r>
              <a:rPr lang="en-US" dirty="0"/>
              <a:t>budget as social-economic tool of development in India.</a:t>
            </a:r>
          </a:p>
          <a:p>
            <a:pPr marL="0" indent="0">
              <a:buNone/>
            </a:pPr>
            <a:r>
              <a:rPr lang="en-US" dirty="0" smtClean="0"/>
              <a:t>34. How </a:t>
            </a:r>
            <a:r>
              <a:rPr lang="en-US" dirty="0"/>
              <a:t>does E-Governance facilitate the interface between citizen and administration? Elaborate your answer with examples.</a:t>
            </a:r>
          </a:p>
          <a:p>
            <a:pPr marL="0" indent="0">
              <a:buNone/>
            </a:pPr>
            <a:r>
              <a:rPr lang="en-US" dirty="0" smtClean="0"/>
              <a:t>35. What </a:t>
            </a:r>
            <a:r>
              <a:rPr lang="en-US" dirty="0"/>
              <a:t>is Public Service Delivery and how far has it been successful? Explain.</a:t>
            </a:r>
          </a:p>
          <a:p>
            <a:pPr marL="0" indent="0">
              <a:buNone/>
            </a:pPr>
            <a:r>
              <a:rPr lang="en-US" dirty="0" smtClean="0"/>
              <a:t>36. Discuss </a:t>
            </a:r>
            <a:r>
              <a:rPr lang="en-US" dirty="0"/>
              <a:t>the salient features and relevance of 73rd Constitutional Amendment Act.</a:t>
            </a:r>
          </a:p>
          <a:p>
            <a:pPr marL="0" indent="0">
              <a:buNone/>
            </a:pPr>
            <a:r>
              <a:rPr lang="en-US" dirty="0" smtClean="0"/>
              <a:t>37. Write </a:t>
            </a:r>
            <a:r>
              <a:rPr lang="en-US" dirty="0"/>
              <a:t>a short essay on Right to Education. </a:t>
            </a:r>
          </a:p>
          <a:p>
            <a:pPr marL="0" indent="0">
              <a:buNone/>
            </a:pPr>
            <a:r>
              <a:rPr lang="en-US" dirty="0" smtClean="0"/>
              <a:t>38. Briefly </a:t>
            </a:r>
            <a:r>
              <a:rPr lang="en-US" dirty="0"/>
              <a:t>discuss the various models of Public policy. In your view which model of public policy is more relevant and why?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1940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39. Discuss </a:t>
            </a:r>
            <a:r>
              <a:rPr lang="en-US" dirty="0"/>
              <a:t>the process of public policy making in India.</a:t>
            </a:r>
          </a:p>
          <a:p>
            <a:pPr marL="0" indent="0">
              <a:buNone/>
            </a:pPr>
            <a:r>
              <a:rPr lang="en-US" dirty="0" smtClean="0"/>
              <a:t>40. Critically </a:t>
            </a:r>
            <a:r>
              <a:rPr lang="en-US" dirty="0"/>
              <a:t>examine the salient features of Mahatma Gandhi Rural Employment Guarantee Act, 2005 (MGNREGA).</a:t>
            </a:r>
          </a:p>
          <a:p>
            <a:pPr marL="0" indent="0">
              <a:buNone/>
            </a:pPr>
            <a:r>
              <a:rPr lang="en-US" dirty="0" smtClean="0"/>
              <a:t>41. What </a:t>
            </a:r>
            <a:r>
              <a:rPr lang="en-US" dirty="0"/>
              <a:t>do you understand by decentralization? Discuss the various forms of decentralization.</a:t>
            </a:r>
          </a:p>
          <a:p>
            <a:pPr marL="0" indent="0">
              <a:buNone/>
            </a:pPr>
            <a:r>
              <a:rPr lang="en-US" dirty="0" smtClean="0"/>
              <a:t>42. 74th </a:t>
            </a:r>
            <a:r>
              <a:rPr lang="en-US" dirty="0"/>
              <a:t>Constitutional Amendment Act has revitalized the local government in urban areas. Elaborate.</a:t>
            </a:r>
          </a:p>
          <a:p>
            <a:pPr marL="0" indent="0">
              <a:buNone/>
            </a:pPr>
            <a:r>
              <a:rPr lang="en-US" dirty="0" smtClean="0"/>
              <a:t>43. Write </a:t>
            </a:r>
            <a:r>
              <a:rPr lang="en-US" dirty="0"/>
              <a:t>an essay on budgetary processes in India.</a:t>
            </a:r>
          </a:p>
          <a:p>
            <a:pPr marL="0" indent="0">
              <a:buNone/>
            </a:pPr>
            <a:r>
              <a:rPr lang="en-US" dirty="0" smtClean="0"/>
              <a:t>44. Right </a:t>
            </a:r>
            <a:r>
              <a:rPr lang="en-US" dirty="0"/>
              <a:t>to Information is an effective instrument for ensuring transparency and accountability. Discuss.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19517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45.What </a:t>
            </a:r>
            <a:r>
              <a:rPr lang="en-US" dirty="0"/>
              <a:t>is meant by state?</a:t>
            </a:r>
          </a:p>
          <a:p>
            <a:pPr marL="0" indent="0">
              <a:buNone/>
            </a:pPr>
            <a:r>
              <a:rPr lang="en-US" dirty="0" smtClean="0"/>
              <a:t>46. Distinguish </a:t>
            </a:r>
            <a:r>
              <a:rPr lang="en-US" dirty="0"/>
              <a:t>state from government.</a:t>
            </a:r>
          </a:p>
          <a:p>
            <a:pPr marL="0" indent="0">
              <a:buNone/>
            </a:pPr>
            <a:r>
              <a:rPr lang="en-US" dirty="0" smtClean="0"/>
              <a:t>47. Explain </a:t>
            </a:r>
            <a:r>
              <a:rPr lang="en-US" dirty="0"/>
              <a:t>the meaning of governance.</a:t>
            </a:r>
          </a:p>
          <a:p>
            <a:pPr marL="0" indent="0">
              <a:buNone/>
            </a:pPr>
            <a:r>
              <a:rPr lang="en-US" dirty="0" smtClean="0"/>
              <a:t>48. List </a:t>
            </a:r>
            <a:r>
              <a:rPr lang="en-US" dirty="0"/>
              <a:t>the key characteristics of governance.</a:t>
            </a:r>
          </a:p>
          <a:p>
            <a:pPr marL="0" indent="0">
              <a:buNone/>
            </a:pPr>
            <a:r>
              <a:rPr lang="en-US" dirty="0" smtClean="0"/>
              <a:t>49. Name </a:t>
            </a:r>
            <a:r>
              <a:rPr lang="en-US" dirty="0"/>
              <a:t>some important institutions created by the Constitution of India</a:t>
            </a:r>
          </a:p>
          <a:p>
            <a:pPr marL="0" indent="0">
              <a:buNone/>
            </a:pPr>
            <a:r>
              <a:rPr lang="en-US" dirty="0" smtClean="0"/>
              <a:t>50, What </a:t>
            </a:r>
            <a:r>
              <a:rPr lang="en-US" dirty="0"/>
              <a:t>are citizens' charters?</a:t>
            </a:r>
          </a:p>
          <a:p>
            <a:pPr marL="0" indent="0">
              <a:buNone/>
            </a:pPr>
            <a:r>
              <a:rPr lang="en-US" dirty="0" smtClean="0"/>
              <a:t>51. </a:t>
            </a:r>
            <a:r>
              <a:rPr lang="en-US" dirty="0"/>
              <a:t>S</a:t>
            </a:r>
            <a:r>
              <a:rPr lang="en-US" dirty="0" smtClean="0"/>
              <a:t>uggest </a:t>
            </a:r>
            <a:r>
              <a:rPr lang="en-US" dirty="0"/>
              <a:t>few measures for tackling the challenges facing governance</a:t>
            </a:r>
          </a:p>
          <a:p>
            <a:pPr marL="0" indent="0">
              <a:buNone/>
            </a:pPr>
            <a:r>
              <a:rPr lang="en-US" dirty="0" smtClean="0"/>
              <a:t>52. What </a:t>
            </a:r>
            <a:r>
              <a:rPr lang="en-US" dirty="0"/>
              <a:t>do you understand by economic liberalization? Has economic liberalization helped in poverty alleviation in India?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3844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935</Words>
  <Application>Microsoft Office PowerPoint</Application>
  <PresentationFormat>Widescreen</PresentationFormat>
  <Paragraphs>77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Question-Bank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Question-Bank</dc:title>
  <dc:creator>Lenovo</dc:creator>
  <cp:lastModifiedBy>Lenovo</cp:lastModifiedBy>
  <cp:revision>12</cp:revision>
  <dcterms:created xsi:type="dcterms:W3CDTF">2020-05-30T05:21:42Z</dcterms:created>
  <dcterms:modified xsi:type="dcterms:W3CDTF">2020-06-01T03:08:10Z</dcterms:modified>
</cp:coreProperties>
</file>